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slideLayouts/slideLayout12.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slideLayouts/slideLayout15.xml" ContentType="application/vnd.openxmlformats-officedocument.presentationml.slideLayout+xml"/>
  <Override PartName="/ppt/theme/theme7.xml" ContentType="application/vnd.openxmlformats-officedocument.theme+xml"/>
  <Override PartName="/ppt/slideLayouts/slideLayout16.xml" ContentType="application/vnd.openxmlformats-officedocument.presentationml.slideLayout+xml"/>
  <Override PartName="/ppt/theme/theme8.xml" ContentType="application/vnd.openxmlformats-officedocument.theme+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9.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10.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11.xml" ContentType="application/vnd.openxmlformats-officedocument.theme+xml"/>
  <Override PartName="/ppt/theme/theme1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98720" r:id="rId1"/>
    <p:sldMasterId id="2147500085" r:id="rId2"/>
    <p:sldMasterId id="2147483660" r:id="rId3"/>
    <p:sldMasterId id="2147485551" r:id="rId4"/>
    <p:sldMasterId id="2147500142" r:id="rId5"/>
    <p:sldMasterId id="2147485447" r:id="rId6"/>
    <p:sldMasterId id="2147500143" r:id="rId7"/>
    <p:sldMasterId id="2147500192" r:id="rId8"/>
    <p:sldMasterId id="2147500234" r:id="rId9"/>
    <p:sldMasterId id="2147500247" r:id="rId10"/>
    <p:sldMasterId id="2147500295" r:id="rId11"/>
  </p:sldMasterIdLst>
  <p:notesMasterIdLst>
    <p:notesMasterId r:id="rId61"/>
  </p:notesMasterIdLst>
  <p:sldIdLst>
    <p:sldId id="260" r:id="rId12"/>
    <p:sldId id="2147482148" r:id="rId13"/>
    <p:sldId id="2123258988" r:id="rId14"/>
    <p:sldId id="2147482128" r:id="rId15"/>
    <p:sldId id="2147482139" r:id="rId16"/>
    <p:sldId id="2147482142" r:id="rId17"/>
    <p:sldId id="2147482146" r:id="rId18"/>
    <p:sldId id="2147482144" r:id="rId19"/>
    <p:sldId id="2147481861" r:id="rId20"/>
    <p:sldId id="2147482126" r:id="rId21"/>
    <p:sldId id="2147482137" r:id="rId22"/>
    <p:sldId id="2147481925" r:id="rId23"/>
    <p:sldId id="2147482138" r:id="rId24"/>
    <p:sldId id="2147479523" r:id="rId25"/>
    <p:sldId id="2147482110" r:id="rId26"/>
    <p:sldId id="2147481867" r:id="rId27"/>
    <p:sldId id="2147481930" r:id="rId28"/>
    <p:sldId id="2147481873" r:id="rId29"/>
    <p:sldId id="2147482147" r:id="rId30"/>
    <p:sldId id="2147481907" r:id="rId31"/>
    <p:sldId id="2147482140" r:id="rId32"/>
    <p:sldId id="2147482134" r:id="rId33"/>
    <p:sldId id="2147482111" r:id="rId34"/>
    <p:sldId id="2147482121" r:id="rId35"/>
    <p:sldId id="2147482122" r:id="rId36"/>
    <p:sldId id="2147479819" r:id="rId37"/>
    <p:sldId id="2147482123" r:id="rId38"/>
    <p:sldId id="2147482130" r:id="rId39"/>
    <p:sldId id="2147481922" r:id="rId40"/>
    <p:sldId id="2147481872" r:id="rId41"/>
    <p:sldId id="2147481920" r:id="rId42"/>
    <p:sldId id="2147482141" r:id="rId43"/>
    <p:sldId id="2147482135" r:id="rId44"/>
    <p:sldId id="2147482112" r:id="rId45"/>
    <p:sldId id="2147481897" r:id="rId46"/>
    <p:sldId id="2147481881" r:id="rId47"/>
    <p:sldId id="2147481880" r:id="rId48"/>
    <p:sldId id="2147482113" r:id="rId49"/>
    <p:sldId id="2147481996" r:id="rId50"/>
    <p:sldId id="2147481896" r:id="rId51"/>
    <p:sldId id="2147482118" r:id="rId52"/>
    <p:sldId id="2147482136" r:id="rId53"/>
    <p:sldId id="2147482131" r:id="rId54"/>
    <p:sldId id="2147482132" r:id="rId55"/>
    <p:sldId id="2147480174" r:id="rId56"/>
    <p:sldId id="2147481902" r:id="rId57"/>
    <p:sldId id="2147479566" r:id="rId58"/>
    <p:sldId id="2147482145" r:id="rId59"/>
    <p:sldId id="2147482143"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pening content" id="{440C1CF7-1D90-43E1-9E29-1FABA9995DE9}">
          <p14:sldIdLst>
            <p14:sldId id="260"/>
            <p14:sldId id="2147482148"/>
            <p14:sldId id="2123258988"/>
            <p14:sldId id="2147482128"/>
          </p14:sldIdLst>
        </p14:section>
        <p14:section name="Introduction" id="{FA3EACA0-D114-4532-8C2F-278173987AB0}">
          <p14:sldIdLst>
            <p14:sldId id="2147482139"/>
            <p14:sldId id="2147482142"/>
            <p14:sldId id="2147482146"/>
            <p14:sldId id="2147482144"/>
            <p14:sldId id="2147481861"/>
            <p14:sldId id="2147482126"/>
            <p14:sldId id="2147482137"/>
            <p14:sldId id="2147481925"/>
            <p14:sldId id="2147482138"/>
            <p14:sldId id="2147479523"/>
          </p14:sldIdLst>
        </p14:section>
        <p14:section name=" Act 1: Tearing into Search Structures" id="{387039E1-8B1E-4A9B-B9B3-AF7B009128F7}">
          <p14:sldIdLst>
            <p14:sldId id="2147482110"/>
            <p14:sldId id="2147481867"/>
            <p14:sldId id="2147481930"/>
            <p14:sldId id="2147481873"/>
            <p14:sldId id="2147482147"/>
            <p14:sldId id="2147481907"/>
            <p14:sldId id="2147482140"/>
            <p14:sldId id="2147482134"/>
          </p14:sldIdLst>
        </p14:section>
        <p14:section name="Act 2: Lifting with Models" id="{45C89107-B42B-4BAA-B2B2-86A304A0DCF5}">
          <p14:sldIdLst>
            <p14:sldId id="2147482111"/>
            <p14:sldId id="2147482121"/>
            <p14:sldId id="2147482122"/>
            <p14:sldId id="2147479819"/>
            <p14:sldId id="2147482123"/>
            <p14:sldId id="2147482130"/>
            <p14:sldId id="2147481922"/>
            <p14:sldId id="2147481872"/>
            <p14:sldId id="2147481920"/>
            <p14:sldId id="2147482141"/>
            <p14:sldId id="2147482135"/>
          </p14:sldIdLst>
        </p14:section>
        <p14:section name="Act 3: Responsible AI" id="{AB7CD4A7-C482-4453-8F8D-E124E49777C0}">
          <p14:sldIdLst>
            <p14:sldId id="2147482112"/>
            <p14:sldId id="2147481897"/>
            <p14:sldId id="2147481881"/>
            <p14:sldId id="2147481880"/>
          </p14:sldIdLst>
        </p14:section>
        <p14:section name="Act 4: Orchestrating, testing, and deploying PoCs" id="{871CECEE-6904-44AA-B7ED-2B6696E1918B}">
          <p14:sldIdLst>
            <p14:sldId id="2147482113"/>
            <p14:sldId id="2147481996"/>
            <p14:sldId id="2147481896"/>
            <p14:sldId id="2147482118"/>
            <p14:sldId id="2147482136"/>
          </p14:sldIdLst>
        </p14:section>
        <p14:section name="Closing" id="{E5EEE68D-4308-424C-8FD4-1B22D9E28E3E}">
          <p14:sldIdLst>
            <p14:sldId id="2147482131"/>
            <p14:sldId id="2147482132"/>
            <p14:sldId id="2147480174"/>
            <p14:sldId id="2147481902"/>
            <p14:sldId id="2147479566"/>
            <p14:sldId id="2147482145"/>
            <p14:sldId id="2147482143"/>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F7FC"/>
    <a:srgbClr val="3A4953"/>
    <a:srgbClr val="E6E6E6"/>
    <a:srgbClr val="091F2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EE9D1A5-38C0-4B93-B6D3-A5A5EBBC54B7}" v="61" dt="2024-08-16T23:44:18.83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66287" autoAdjust="0"/>
  </p:normalViewPr>
  <p:slideViewPr>
    <p:cSldViewPr snapToGrid="0">
      <p:cViewPr varScale="1">
        <p:scale>
          <a:sx n="87" d="100"/>
          <a:sy n="87" d="100"/>
        </p:scale>
        <p:origin x="480"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5.xml"/><Relationship Id="rId21" Type="http://schemas.openxmlformats.org/officeDocument/2006/relationships/slide" Target="slides/slide10.xml"/><Relationship Id="rId34" Type="http://schemas.openxmlformats.org/officeDocument/2006/relationships/slide" Target="slides/slide23.xml"/><Relationship Id="rId42" Type="http://schemas.openxmlformats.org/officeDocument/2006/relationships/slide" Target="slides/slide31.xml"/><Relationship Id="rId47" Type="http://schemas.openxmlformats.org/officeDocument/2006/relationships/slide" Target="slides/slide36.xml"/><Relationship Id="rId50" Type="http://schemas.openxmlformats.org/officeDocument/2006/relationships/slide" Target="slides/slide39.xml"/><Relationship Id="rId55" Type="http://schemas.openxmlformats.org/officeDocument/2006/relationships/slide" Target="slides/slide44.xml"/><Relationship Id="rId63" Type="http://schemas.openxmlformats.org/officeDocument/2006/relationships/viewProps" Target="viewProp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5.xml"/><Relationship Id="rId29" Type="http://schemas.openxmlformats.org/officeDocument/2006/relationships/slide" Target="slides/slide18.xml"/><Relationship Id="rId11" Type="http://schemas.openxmlformats.org/officeDocument/2006/relationships/slideMaster" Target="slideMasters/slideMaster11.xml"/><Relationship Id="rId24" Type="http://schemas.openxmlformats.org/officeDocument/2006/relationships/slide" Target="slides/slide13.xml"/><Relationship Id="rId32" Type="http://schemas.openxmlformats.org/officeDocument/2006/relationships/slide" Target="slides/slide21.xml"/><Relationship Id="rId37" Type="http://schemas.openxmlformats.org/officeDocument/2006/relationships/slide" Target="slides/slide26.xml"/><Relationship Id="rId40" Type="http://schemas.openxmlformats.org/officeDocument/2006/relationships/slide" Target="slides/slide29.xml"/><Relationship Id="rId45" Type="http://schemas.openxmlformats.org/officeDocument/2006/relationships/slide" Target="slides/slide34.xml"/><Relationship Id="rId53" Type="http://schemas.openxmlformats.org/officeDocument/2006/relationships/slide" Target="slides/slide42.xml"/><Relationship Id="rId58" Type="http://schemas.openxmlformats.org/officeDocument/2006/relationships/slide" Target="slides/slide47.xml"/><Relationship Id="rId66" Type="http://schemas.microsoft.com/office/2015/10/relationships/revisionInfo" Target="revisionInfo.xml"/><Relationship Id="rId5" Type="http://schemas.openxmlformats.org/officeDocument/2006/relationships/slideMaster" Target="slideMasters/slideMaster5.xml"/><Relationship Id="rId61" Type="http://schemas.openxmlformats.org/officeDocument/2006/relationships/notesMaster" Target="notesMasters/notesMaster1.xml"/><Relationship Id="rId19" Type="http://schemas.openxmlformats.org/officeDocument/2006/relationships/slide" Target="slides/slide8.xml"/><Relationship Id="rId14" Type="http://schemas.openxmlformats.org/officeDocument/2006/relationships/slide" Target="slides/slide3.xml"/><Relationship Id="rId22" Type="http://schemas.openxmlformats.org/officeDocument/2006/relationships/slide" Target="slides/slide11.xml"/><Relationship Id="rId27" Type="http://schemas.openxmlformats.org/officeDocument/2006/relationships/slide" Target="slides/slide16.xml"/><Relationship Id="rId30" Type="http://schemas.openxmlformats.org/officeDocument/2006/relationships/slide" Target="slides/slide19.xml"/><Relationship Id="rId35" Type="http://schemas.openxmlformats.org/officeDocument/2006/relationships/slide" Target="slides/slide24.xml"/><Relationship Id="rId43" Type="http://schemas.openxmlformats.org/officeDocument/2006/relationships/slide" Target="slides/slide32.xml"/><Relationship Id="rId48" Type="http://schemas.openxmlformats.org/officeDocument/2006/relationships/slide" Target="slides/slide37.xml"/><Relationship Id="rId56" Type="http://schemas.openxmlformats.org/officeDocument/2006/relationships/slide" Target="slides/slide45.xml"/><Relationship Id="rId64" Type="http://schemas.openxmlformats.org/officeDocument/2006/relationships/theme" Target="theme/theme1.xml"/><Relationship Id="rId8" Type="http://schemas.openxmlformats.org/officeDocument/2006/relationships/slideMaster" Target="slideMasters/slideMaster8.xml"/><Relationship Id="rId51" Type="http://schemas.openxmlformats.org/officeDocument/2006/relationships/slide" Target="slides/slide40.xml"/><Relationship Id="rId3" Type="http://schemas.openxmlformats.org/officeDocument/2006/relationships/slideMaster" Target="slideMasters/slideMaster3.xml"/><Relationship Id="rId12" Type="http://schemas.openxmlformats.org/officeDocument/2006/relationships/slide" Target="slides/slide1.xml"/><Relationship Id="rId17" Type="http://schemas.openxmlformats.org/officeDocument/2006/relationships/slide" Target="slides/slide6.xml"/><Relationship Id="rId25" Type="http://schemas.openxmlformats.org/officeDocument/2006/relationships/slide" Target="slides/slide14.xml"/><Relationship Id="rId33" Type="http://schemas.openxmlformats.org/officeDocument/2006/relationships/slide" Target="slides/slide22.xml"/><Relationship Id="rId38" Type="http://schemas.openxmlformats.org/officeDocument/2006/relationships/slide" Target="slides/slide27.xml"/><Relationship Id="rId46" Type="http://schemas.openxmlformats.org/officeDocument/2006/relationships/slide" Target="slides/slide35.xml"/><Relationship Id="rId59" Type="http://schemas.openxmlformats.org/officeDocument/2006/relationships/slide" Target="slides/slide48.xml"/><Relationship Id="rId67" Type="http://schemas.microsoft.com/office/2018/10/relationships/authors" Target="authors.xml"/><Relationship Id="rId20" Type="http://schemas.openxmlformats.org/officeDocument/2006/relationships/slide" Target="slides/slide9.xml"/><Relationship Id="rId41" Type="http://schemas.openxmlformats.org/officeDocument/2006/relationships/slide" Target="slides/slide30.xml"/><Relationship Id="rId54" Type="http://schemas.openxmlformats.org/officeDocument/2006/relationships/slide" Target="slides/slide4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4.xml"/><Relationship Id="rId23" Type="http://schemas.openxmlformats.org/officeDocument/2006/relationships/slide" Target="slides/slide12.xml"/><Relationship Id="rId28" Type="http://schemas.openxmlformats.org/officeDocument/2006/relationships/slide" Target="slides/slide17.xml"/><Relationship Id="rId36" Type="http://schemas.openxmlformats.org/officeDocument/2006/relationships/slide" Target="slides/slide25.xml"/><Relationship Id="rId49" Type="http://schemas.openxmlformats.org/officeDocument/2006/relationships/slide" Target="slides/slide38.xml"/><Relationship Id="rId57" Type="http://schemas.openxmlformats.org/officeDocument/2006/relationships/slide" Target="slides/slide46.xml"/><Relationship Id="rId10" Type="http://schemas.openxmlformats.org/officeDocument/2006/relationships/slideMaster" Target="slideMasters/slideMaster10.xml"/><Relationship Id="rId31" Type="http://schemas.openxmlformats.org/officeDocument/2006/relationships/slide" Target="slides/slide20.xml"/><Relationship Id="rId44" Type="http://schemas.openxmlformats.org/officeDocument/2006/relationships/slide" Target="slides/slide33.xml"/><Relationship Id="rId52" Type="http://schemas.openxmlformats.org/officeDocument/2006/relationships/slide" Target="slides/slide41.xml"/><Relationship Id="rId60" Type="http://schemas.openxmlformats.org/officeDocument/2006/relationships/slide" Target="slides/slide49.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 Target="slides/slide2.xml"/><Relationship Id="rId18" Type="http://schemas.openxmlformats.org/officeDocument/2006/relationships/slide" Target="slides/slide7.xml"/><Relationship Id="rId39" Type="http://schemas.openxmlformats.org/officeDocument/2006/relationships/slide" Target="slides/slide2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spPr>
            <a:ln w="28575" cap="rnd">
              <a:solidFill>
                <a:schemeClr val="accent1"/>
              </a:solidFill>
              <a:round/>
            </a:ln>
            <a:effectLst/>
          </c:spPr>
          <c:marker>
            <c:symbol val="circle"/>
            <c:size val="5"/>
            <c:spPr>
              <a:solidFill>
                <a:schemeClr val="accent1"/>
              </a:solidFill>
              <a:ln w="9525">
                <a:solidFill>
                  <a:schemeClr val="accent1"/>
                </a:solidFill>
              </a:ln>
              <a:effectLst/>
            </c:spPr>
          </c:marker>
          <c:val>
            <c:numRef>
              <c:f>Sheet1!$B$2:$B$6</c:f>
              <c:numCache>
                <c:formatCode>General</c:formatCode>
                <c:ptCount val="5"/>
                <c:pt idx="0">
                  <c:v>58.69</c:v>
                </c:pt>
                <c:pt idx="1">
                  <c:v>67.900000000000006</c:v>
                </c:pt>
                <c:pt idx="2">
                  <c:v>72.92</c:v>
                </c:pt>
                <c:pt idx="3">
                  <c:v>75.38</c:v>
                </c:pt>
                <c:pt idx="4">
                  <c:v>77.03</c:v>
                </c:pt>
              </c:numCache>
            </c:numRef>
          </c:val>
          <c:smooth val="0"/>
          <c:extLst>
            <c:ext xmlns:c15="http://schemas.microsoft.com/office/drawing/2012/chart" uri="{02D57815-91ED-43cb-92C2-25804820EDAC}">
              <c15:filteredSeriesTitle>
                <c15:tx>
                  <c:strRef>
                    <c:extLst>
                      <c:ext uri="{02D57815-91ED-43cb-92C2-25804820EDAC}">
                        <c15:formulaRef>
                          <c15:sqref>Sheet1!$B$1</c15:sqref>
                        </c15:formulaRef>
                      </c:ext>
                    </c:extLst>
                    <c:strCache>
                      <c:ptCount val="1"/>
                      <c:pt idx="0">
                        <c:v>Hybrid + Semantic Ranker</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0-927B-44C7-AD1A-0CD9EE2B4E00}"/>
            </c:ext>
          </c:extLst>
        </c:ser>
        <c:ser>
          <c:idx val="1"/>
          <c:order val="1"/>
          <c:spPr>
            <a:ln w="28575" cap="rnd">
              <a:solidFill>
                <a:schemeClr val="accent2"/>
              </a:solidFill>
              <a:round/>
            </a:ln>
            <a:effectLst/>
          </c:spPr>
          <c:marker>
            <c:symbol val="circle"/>
            <c:size val="5"/>
            <c:spPr>
              <a:solidFill>
                <a:schemeClr val="accent2"/>
              </a:solidFill>
              <a:ln w="9525">
                <a:solidFill>
                  <a:schemeClr val="accent2"/>
                </a:solidFill>
              </a:ln>
              <a:effectLst/>
            </c:spPr>
          </c:marker>
          <c:val>
            <c:numRef>
              <c:f>Sheet1!$C$2:$C$6</c:f>
              <c:numCache>
                <c:formatCode>General</c:formatCode>
                <c:ptCount val="5"/>
                <c:pt idx="0">
                  <c:v>45.35</c:v>
                </c:pt>
                <c:pt idx="1">
                  <c:v>59</c:v>
                </c:pt>
                <c:pt idx="2">
                  <c:v>64.59</c:v>
                </c:pt>
                <c:pt idx="3">
                  <c:v>68.56</c:v>
                </c:pt>
                <c:pt idx="4">
                  <c:v>71.010000000000005</c:v>
                </c:pt>
              </c:numCache>
            </c:numRef>
          </c:val>
          <c:smooth val="0"/>
          <c:extLst>
            <c:ext xmlns:c15="http://schemas.microsoft.com/office/drawing/2012/chart" uri="{02D57815-91ED-43cb-92C2-25804820EDAC}">
              <c15:filteredSeriesTitle>
                <c15:tx>
                  <c:strRef>
                    <c:extLst>
                      <c:ext uri="{02D57815-91ED-43cb-92C2-25804820EDAC}">
                        <c15:formulaRef>
                          <c15:sqref>Sheet1!$C$1</c15:sqref>
                        </c15:formulaRef>
                      </c:ext>
                    </c:extLst>
                    <c:strCache>
                      <c:ptCount val="1"/>
                      <c:pt idx="0">
                        <c:v>Hybrid</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1-927B-44C7-AD1A-0CD9EE2B4E00}"/>
            </c:ext>
          </c:extLst>
        </c:ser>
        <c:ser>
          <c:idx val="2"/>
          <c:order val="2"/>
          <c:spPr>
            <a:ln w="28575" cap="rnd">
              <a:solidFill>
                <a:schemeClr val="accent3"/>
              </a:solidFill>
              <a:round/>
            </a:ln>
            <a:effectLst/>
          </c:spPr>
          <c:marker>
            <c:symbol val="circle"/>
            <c:size val="5"/>
            <c:spPr>
              <a:solidFill>
                <a:schemeClr val="accent3"/>
              </a:solidFill>
              <a:ln w="9525">
                <a:solidFill>
                  <a:schemeClr val="accent3"/>
                </a:solidFill>
              </a:ln>
              <a:effectLst/>
            </c:spPr>
          </c:marker>
          <c:val>
            <c:numRef>
              <c:f>Sheet1!$D$2:$D$6</c:f>
              <c:numCache>
                <c:formatCode>General</c:formatCode>
                <c:ptCount val="5"/>
                <c:pt idx="0">
                  <c:v>43.53</c:v>
                </c:pt>
                <c:pt idx="1">
                  <c:v>54.54</c:v>
                </c:pt>
                <c:pt idx="2">
                  <c:v>60.39</c:v>
                </c:pt>
                <c:pt idx="3">
                  <c:v>63.86</c:v>
                </c:pt>
                <c:pt idx="4">
                  <c:v>66.349999999999994</c:v>
                </c:pt>
              </c:numCache>
            </c:numRef>
          </c:val>
          <c:smooth val="0"/>
          <c:extLst>
            <c:ext xmlns:c15="http://schemas.microsoft.com/office/drawing/2012/chart" uri="{02D57815-91ED-43cb-92C2-25804820EDAC}">
              <c15:filteredSeriesTitle>
                <c15:tx>
                  <c:strRef>
                    <c:extLst>
                      <c:ext uri="{02D57815-91ED-43cb-92C2-25804820EDAC}">
                        <c15:formulaRef>
                          <c15:sqref>Sheet1!$D$1</c15:sqref>
                        </c15:formulaRef>
                      </c:ext>
                    </c:extLst>
                    <c:strCache>
                      <c:ptCount val="1"/>
                      <c:pt idx="0">
                        <c:v>Vector</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2-927B-44C7-AD1A-0CD9EE2B4E00}"/>
            </c:ext>
          </c:extLst>
        </c:ser>
        <c:ser>
          <c:idx val="3"/>
          <c:order val="3"/>
          <c:spPr>
            <a:ln w="28575" cap="rnd">
              <a:solidFill>
                <a:schemeClr val="accent4"/>
              </a:solidFill>
              <a:round/>
            </a:ln>
            <a:effectLst/>
          </c:spPr>
          <c:marker>
            <c:symbol val="circle"/>
            <c:size val="5"/>
            <c:spPr>
              <a:solidFill>
                <a:schemeClr val="accent4"/>
              </a:solidFill>
              <a:ln w="9525">
                <a:solidFill>
                  <a:schemeClr val="accent4"/>
                </a:solidFill>
              </a:ln>
              <a:effectLst/>
            </c:spPr>
          </c:marker>
          <c:val>
            <c:numRef>
              <c:f>Sheet1!$E$2:$E$6</c:f>
              <c:numCache>
                <c:formatCode>General</c:formatCode>
                <c:ptCount val="5"/>
                <c:pt idx="0">
                  <c:v>38.64</c:v>
                </c:pt>
                <c:pt idx="1">
                  <c:v>47.48</c:v>
                </c:pt>
                <c:pt idx="2">
                  <c:v>52.94</c:v>
                </c:pt>
                <c:pt idx="3">
                  <c:v>56.84</c:v>
                </c:pt>
                <c:pt idx="4">
                  <c:v>59.31</c:v>
                </c:pt>
              </c:numCache>
            </c:numRef>
          </c:val>
          <c:smooth val="0"/>
          <c:extLst>
            <c:ext xmlns:c15="http://schemas.microsoft.com/office/drawing/2012/chart" uri="{02D57815-91ED-43cb-92C2-25804820EDAC}">
              <c15:filteredSeriesTitle>
                <c15:tx>
                  <c:strRef>
                    <c:extLst>
                      <c:ext uri="{02D57815-91ED-43cb-92C2-25804820EDAC}">
                        <c15:formulaRef>
                          <c15:sqref>Sheet1!$E$1</c15:sqref>
                        </c15:formulaRef>
                      </c:ext>
                    </c:extLst>
                    <c:strCache>
                      <c:ptCount val="1"/>
                      <c:pt idx="0">
                        <c:v>Keyword</c:v>
                      </c:pt>
                    </c:strCache>
                  </c:strRef>
                </c15:tx>
              </c15:filteredSeriesTitle>
            </c:ext>
            <c:ext xmlns:c15="http://schemas.microsoft.com/office/drawing/2012/chart" uri="{02D57815-91ED-43cb-92C2-25804820EDAC}">
              <c15:filteredCategoryTitle>
                <c15:cat>
                  <c:numRef>
                    <c:extLst>
                      <c:ext uri="{02D57815-91ED-43cb-92C2-25804820EDAC}">
                        <c15:formulaRef>
                          <c15:sqref>Sheet1!$A$2:$A$6</c15:sqref>
                        </c15:formulaRef>
                      </c:ext>
                    </c:extLst>
                    <c:numCache>
                      <c:formatCode>General</c:formatCode>
                      <c:ptCount val="5"/>
                      <c:pt idx="0">
                        <c:v>1</c:v>
                      </c:pt>
                      <c:pt idx="1">
                        <c:v>2</c:v>
                      </c:pt>
                      <c:pt idx="2">
                        <c:v>3</c:v>
                      </c:pt>
                      <c:pt idx="3">
                        <c:v>4</c:v>
                      </c:pt>
                      <c:pt idx="4">
                        <c:v>5</c:v>
                      </c:pt>
                    </c:numCache>
                  </c:numRef>
                </c15:cat>
              </c15:filteredCategoryTitle>
            </c:ext>
            <c:ext xmlns:c16="http://schemas.microsoft.com/office/drawing/2014/chart" uri="{C3380CC4-5D6E-409C-BE32-E72D297353CC}">
              <c16:uniqueId val="{00000003-927B-44C7-AD1A-0CD9EE2B4E00}"/>
            </c:ext>
          </c:extLst>
        </c:ser>
        <c:dLbls>
          <c:showLegendKey val="0"/>
          <c:showVal val="0"/>
          <c:showCatName val="0"/>
          <c:showSerName val="0"/>
          <c:showPercent val="0"/>
          <c:showBubbleSize val="0"/>
        </c:dLbls>
        <c:marker val="1"/>
        <c:smooth val="0"/>
        <c:axId val="38537712"/>
        <c:axId val="13544992"/>
      </c:lineChart>
      <c:catAx>
        <c:axId val="38537712"/>
        <c:scaling>
          <c:orientation val="minMax"/>
        </c:scaling>
        <c:delete val="0"/>
        <c:axPos val="b"/>
        <c:title>
          <c:tx>
            <c:rich>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i="1"/>
                  <a:t>N</a:t>
                </a:r>
                <a:r>
                  <a:rPr lang="en-US" i="1" baseline="0"/>
                  <a:t> </a:t>
                </a:r>
                <a:r>
                  <a:rPr lang="en-US" i="0" baseline="0"/>
                  <a:t>results</a:t>
                </a:r>
                <a:endParaRPr lang="en-US" i="1"/>
              </a:p>
            </c:rich>
          </c:tx>
          <c:layout>
            <c:manualLayout>
              <c:xMode val="edge"/>
              <c:yMode val="edge"/>
              <c:x val="0.43644400138850564"/>
              <c:y val="0.82029016517496023"/>
            </c:manualLayout>
          </c:layout>
          <c:overlay val="0"/>
          <c:spPr>
            <a:noFill/>
            <a:ln>
              <a:noFill/>
            </a:ln>
            <a:effectLst/>
          </c:spPr>
          <c:txPr>
            <a:bodyPr rot="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3544992"/>
        <c:crosses val="autoZero"/>
        <c:auto val="1"/>
        <c:lblAlgn val="ctr"/>
        <c:lblOffset val="100"/>
        <c:noMultiLvlLbl val="0"/>
      </c:catAx>
      <c:valAx>
        <c:axId val="13544992"/>
        <c:scaling>
          <c:orientation val="minMax"/>
        </c:scaling>
        <c:delete val="0"/>
        <c:axPos val="l"/>
        <c:majorGridlines>
          <c:spPr>
            <a:ln w="9525" cap="flat" cmpd="sng" algn="ctr">
              <a:no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 queries with high-quality results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38537712"/>
        <c:crosses val="autoZero"/>
        <c:crossBetween val="between"/>
      </c:valAx>
      <c:spPr>
        <a:noFill/>
        <a:ln w="25400">
          <a:noFill/>
        </a:ln>
        <a:effectLst/>
      </c:spPr>
    </c:plotArea>
    <c:legend>
      <c:legendPos val="b"/>
      <c:layout>
        <c:manualLayout>
          <c:xMode val="edge"/>
          <c:yMode val="edge"/>
          <c:x val="0.21423414121814671"/>
          <c:y val="0.4880390366098688"/>
          <c:w val="0.69218556132121656"/>
          <c:h val="0.19182266524019514"/>
        </c:manualLayout>
      </c:layout>
      <c:overlay val="0"/>
      <c:spPr>
        <a:noFill/>
        <a:ln>
          <a:noFill/>
        </a:ln>
        <a:effectLst/>
      </c:spPr>
      <c:txPr>
        <a:bodyPr rot="0" spcFirstLastPara="1" vertOverflow="ellipsis" vert="horz" wrap="square" anchor="ctr" anchorCtr="1"/>
        <a:lstStyle/>
        <a:p>
          <a:pPr>
            <a:defRPr sz="8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1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6C31EF-A856-4672-8E4F-71E337F6EE9A}" type="datetimeFigureOut">
              <a:rPr lang="en-US" smtClean="0"/>
              <a:t>4/25/2025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4ED560B-F8D6-4F76-A48D-78D8F5068222}" type="slidenum">
              <a:rPr lang="en-US" smtClean="0"/>
              <a:t>‹#›</a:t>
            </a:fld>
            <a:endParaRPr lang="en-US"/>
          </a:p>
        </p:txBody>
      </p:sp>
    </p:spTree>
    <p:extLst>
      <p:ext uri="{BB962C8B-B14F-4D97-AF65-F5344CB8AC3E}">
        <p14:creationId xmlns:p14="http://schemas.microsoft.com/office/powerpoint/2010/main" val="6113890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1</a:t>
            </a:fld>
            <a:endParaRPr lang="en-US"/>
          </a:p>
        </p:txBody>
      </p:sp>
    </p:spTree>
    <p:extLst>
      <p:ext uri="{BB962C8B-B14F-4D97-AF65-F5344CB8AC3E}">
        <p14:creationId xmlns:p14="http://schemas.microsoft.com/office/powerpoint/2010/main" val="198878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8349265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endParaRPr lang="en-US"/>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B16574EE-8191-4BCC-ABE6-D00A4F4D7690}" type="datetime8">
              <a:rPr lang="en-US" smtClean="0"/>
              <a:t>4/25/2025 9:47 AM</a:t>
            </a:fld>
            <a:endParaRPr lang="en-US"/>
          </a:p>
        </p:txBody>
      </p:sp>
      <p:sp>
        <p:nvSpPr>
          <p:cNvPr id="7" name="Slide Number Placeholder 6"/>
          <p:cNvSpPr>
            <a:spLocks noGrp="1"/>
          </p:cNvSpPr>
          <p:nvPr>
            <p:ph type="sldNum" sz="quarter" idx="13"/>
          </p:nvPr>
        </p:nvSpPr>
        <p:spPr/>
        <p:txBody>
          <a:bodyPr/>
          <a:lstStyle/>
          <a:p>
            <a:fld id="{B4008EB6-D09E-4580-8CD6-DDB14511944F}" type="slidenum">
              <a:rPr lang="en-US" smtClean="0"/>
              <a:pPr/>
              <a:t>14</a:t>
            </a:fld>
            <a:endParaRPr lang="en-US"/>
          </a:p>
        </p:txBody>
      </p:sp>
    </p:spTree>
    <p:extLst>
      <p:ext uri="{BB962C8B-B14F-4D97-AF65-F5344CB8AC3E}">
        <p14:creationId xmlns:p14="http://schemas.microsoft.com/office/powerpoint/2010/main" val="227672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4530060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07642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fld id="{D4ED560B-F8D6-4F76-A48D-78D8F5068222}" type="slidenum">
              <a:rPr lang="en-US" smtClean="0"/>
              <a:t>17</a:t>
            </a:fld>
            <a:endParaRPr lang="en-US"/>
          </a:p>
        </p:txBody>
      </p:sp>
    </p:spTree>
    <p:extLst>
      <p:ext uri="{BB962C8B-B14F-4D97-AF65-F5344CB8AC3E}">
        <p14:creationId xmlns:p14="http://schemas.microsoft.com/office/powerpoint/2010/main" val="3628013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F60FED6-E6D7-48E4-A84E-42E311A45F64}" type="slidenum">
              <a:rPr lang="en-US" smtClean="0"/>
              <a:t>18</a:t>
            </a:fld>
            <a:endParaRPr lang="en-US"/>
          </a:p>
        </p:txBody>
      </p:sp>
    </p:spTree>
    <p:extLst>
      <p:ext uri="{BB962C8B-B14F-4D97-AF65-F5344CB8AC3E}">
        <p14:creationId xmlns:p14="http://schemas.microsoft.com/office/powerpoint/2010/main" val="36158867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19</a:t>
            </a:fld>
            <a:endParaRPr lang="en-US"/>
          </a:p>
        </p:txBody>
      </p:sp>
    </p:spTree>
    <p:extLst>
      <p:ext uri="{BB962C8B-B14F-4D97-AF65-F5344CB8AC3E}">
        <p14:creationId xmlns:p14="http://schemas.microsoft.com/office/powerpoint/2010/main" val="15609298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D4ED560B-F8D6-4F76-A48D-78D8F5068222}" type="slidenum">
              <a:rPr lang="en-US" smtClean="0"/>
              <a:t>20</a:t>
            </a:fld>
            <a:endParaRPr lang="en-US"/>
          </a:p>
        </p:txBody>
      </p:sp>
    </p:spTree>
    <p:extLst>
      <p:ext uri="{BB962C8B-B14F-4D97-AF65-F5344CB8AC3E}">
        <p14:creationId xmlns:p14="http://schemas.microsoft.com/office/powerpoint/2010/main" val="6864869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21</a:t>
            </a:fld>
            <a:endParaRPr lang="en-US"/>
          </a:p>
        </p:txBody>
      </p:sp>
    </p:spTree>
    <p:extLst>
      <p:ext uri="{BB962C8B-B14F-4D97-AF65-F5344CB8AC3E}">
        <p14:creationId xmlns:p14="http://schemas.microsoft.com/office/powerpoint/2010/main" val="8510258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5615B0-4F00-A81F-9DFB-E70BDEFD4EC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264EA16-21CA-AB7E-40BC-427CA034354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1AB18D5-5CD4-0C53-E3AC-818DC8C9C1AC}"/>
              </a:ext>
            </a:extLst>
          </p:cNvPr>
          <p:cNvSpPr>
            <a:spLocks noGrp="1"/>
          </p:cNvSpPr>
          <p:nvPr>
            <p:ph type="body" idx="1"/>
          </p:nvPr>
        </p:nvSpPr>
        <p:spPr/>
        <p:txBody>
          <a:bodyPr/>
          <a:lstStyle/>
          <a:p>
            <a:endParaRPr lang="en-GB" dirty="0"/>
          </a:p>
        </p:txBody>
      </p:sp>
      <p:sp>
        <p:nvSpPr>
          <p:cNvPr id="4" name="Header Placeholder 3">
            <a:extLst>
              <a:ext uri="{FF2B5EF4-FFF2-40B4-BE49-F238E27FC236}">
                <a16:creationId xmlns:a16="http://schemas.microsoft.com/office/drawing/2014/main" id="{5A091B01-EEAD-3DD3-2E19-645096EA1D99}"/>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34125270-948A-1131-7061-F9B17F8328C2}"/>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92632F4-D2BD-7E32-923C-49BB557111A5}"/>
              </a:ext>
            </a:extLst>
          </p:cNvPr>
          <p:cNvSpPr>
            <a:spLocks noGrp="1"/>
          </p:cNvSpPr>
          <p:nvPr>
            <p:ph type="dt" idx="12"/>
          </p:nvPr>
        </p:nvSpPr>
        <p:spPr/>
        <p:txBody>
          <a:bodyPr/>
          <a:lstStyle/>
          <a:p>
            <a:fld id="{B16574EE-8191-4BCC-ABE6-D00A4F4D7690}" type="datetime8">
              <a:rPr lang="en-US" smtClean="0"/>
              <a:t>4/25/2025 9:47 AM</a:t>
            </a:fld>
            <a:endParaRPr lang="en-US"/>
          </a:p>
        </p:txBody>
      </p:sp>
      <p:sp>
        <p:nvSpPr>
          <p:cNvPr id="7" name="Slide Number Placeholder 6">
            <a:extLst>
              <a:ext uri="{FF2B5EF4-FFF2-40B4-BE49-F238E27FC236}">
                <a16:creationId xmlns:a16="http://schemas.microsoft.com/office/drawing/2014/main" id="{6A26A018-639C-2E77-EC90-CD1BD8C7B1CE}"/>
              </a:ext>
            </a:extLst>
          </p:cNvPr>
          <p:cNvSpPr>
            <a:spLocks noGrp="1"/>
          </p:cNvSpPr>
          <p:nvPr>
            <p:ph type="sldNum" sz="quarter" idx="13"/>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49367667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4</a:t>
            </a:fld>
            <a:endParaRPr lang="en-US"/>
          </a:p>
        </p:txBody>
      </p:sp>
    </p:spTree>
    <p:extLst>
      <p:ext uri="{BB962C8B-B14F-4D97-AF65-F5344CB8AC3E}">
        <p14:creationId xmlns:p14="http://schemas.microsoft.com/office/powerpoint/2010/main" val="22654016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28632111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24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221491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491610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nSpc>
                <a:spcPct val="107000"/>
              </a:lnSpc>
              <a:spcAft>
                <a:spcPts val="810"/>
              </a:spcAft>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FA6CC9AB-C7F4-4106-BD7F-6816938D190E}"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8364223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25464" rtl="0" eaLnBrk="1" fontAlgn="auto" latinLnBrk="0" hangingPunct="1">
              <a:lnSpc>
                <a:spcPct val="100000"/>
              </a:lnSpc>
              <a:spcBef>
                <a:spcPts val="0"/>
              </a:spcBef>
              <a:spcAft>
                <a:spcPts val="0"/>
              </a:spcAft>
              <a:buClrTx/>
              <a:buSzTx/>
              <a:buFontTx/>
              <a:buNone/>
              <a:tabLst/>
              <a:defRPr/>
            </a:pPr>
            <a:fld id="{73E052A6-BADA-43CF-B5FB-CF9314751EB8}" type="slidenum">
              <a:rPr kumimoji="0" lang="en-US" sz="1200" b="0" i="0" u="none" strike="noStrike" kern="1200" cap="none" spc="0" normalizeH="0" baseline="0" noProof="0">
                <a:ln>
                  <a:noFill/>
                </a:ln>
                <a:solidFill>
                  <a:prstClr val="black"/>
                </a:solidFill>
                <a:effectLst/>
                <a:uLnTx/>
                <a:uFillTx/>
                <a:latin typeface="Calibri" panose="020F0502020204030204"/>
                <a:ea typeface="+mn-ea"/>
                <a:cs typeface="+mn-cs"/>
              </a:rPr>
              <a:pPr marL="0" marR="0" lvl="0" indent="0" algn="r" defTabSz="925464" rtl="0" eaLnBrk="1" fontAlgn="auto" latinLnBrk="0" hangingPunct="1">
                <a:lnSpc>
                  <a:spcPct val="100000"/>
                </a:lnSpc>
                <a:spcBef>
                  <a:spcPts val="0"/>
                </a:spcBef>
                <a:spcAft>
                  <a:spcPts val="0"/>
                </a:spcAft>
                <a:buClrTx/>
                <a:buSzTx/>
                <a:buFontTx/>
                <a:buNone/>
                <a:tabLst/>
                <a:defRPr/>
              </a:pPr>
              <a:t>27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71187541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D4ED560B-F8D6-4F76-A48D-78D8F5068222}" type="slidenum">
              <a:rPr lang="en-US" smtClean="0"/>
              <a:t>29</a:t>
            </a:fld>
            <a:endParaRPr lang="en-US"/>
          </a:p>
        </p:txBody>
      </p:sp>
    </p:spTree>
    <p:extLst>
      <p:ext uri="{BB962C8B-B14F-4D97-AF65-F5344CB8AC3E}">
        <p14:creationId xmlns:p14="http://schemas.microsoft.com/office/powerpoint/2010/main" val="1439716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45156217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9495775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32</a:t>
            </a:fld>
            <a:endParaRPr lang="en-US"/>
          </a:p>
        </p:txBody>
      </p:sp>
    </p:spTree>
    <p:extLst>
      <p:ext uri="{BB962C8B-B14F-4D97-AF65-F5344CB8AC3E}">
        <p14:creationId xmlns:p14="http://schemas.microsoft.com/office/powerpoint/2010/main" val="19203294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6"/>
              </a:spcAft>
              <a:defRPr/>
            </a:pPr>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p:cNvSpPr>
            <a:spLocks noGrp="1"/>
          </p:cNvSpPr>
          <p:nvPr>
            <p:ph type="ftr" sz="quarter" idx="4"/>
          </p:nvPr>
        </p:nvSpPr>
        <p:spPr/>
        <p:txBody>
          <a:bodyPr/>
          <a:lstStyle/>
          <a:p>
            <a:pPr marL="626945" defTabSz="10216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4/25/2025 9:47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5</a:t>
            </a:fld>
            <a:endParaRPr lang="en-US">
              <a:solidFill>
                <a:prstClr val="black"/>
              </a:solidFill>
            </a:endParaRPr>
          </a:p>
        </p:txBody>
      </p:sp>
    </p:spTree>
    <p:extLst>
      <p:ext uri="{BB962C8B-B14F-4D97-AF65-F5344CB8AC3E}">
        <p14:creationId xmlns:p14="http://schemas.microsoft.com/office/powerpoint/2010/main" val="41911400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3B625C4-1928-51B2-2CAD-FA88C533921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F97BD8B-6DAA-2E3E-E67B-2F720B3CF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EEDECC5-DC07-3B5B-8AA7-8E049CA76535}"/>
              </a:ext>
            </a:extLst>
          </p:cNvPr>
          <p:cNvSpPr>
            <a:spLocks noGrp="1"/>
          </p:cNvSpPr>
          <p:nvPr>
            <p:ph type="body" idx="1"/>
          </p:nvPr>
        </p:nvSpPr>
        <p:spPr/>
        <p:txBody>
          <a:bodyPr/>
          <a:lstStyle/>
          <a:p>
            <a:endParaRPr lang="en-GB" dirty="0"/>
          </a:p>
        </p:txBody>
      </p:sp>
      <p:sp>
        <p:nvSpPr>
          <p:cNvPr id="4" name="Header Placeholder 3">
            <a:extLst>
              <a:ext uri="{FF2B5EF4-FFF2-40B4-BE49-F238E27FC236}">
                <a16:creationId xmlns:a16="http://schemas.microsoft.com/office/drawing/2014/main" id="{F51FFE3B-B262-9089-2A30-14E9B6543ECB}"/>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B1CE7C9B-3042-4954-6B3F-B893DE6C03A4}"/>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FA7FA41-D598-0F82-DC08-77C0394EBD3E}"/>
              </a:ext>
            </a:extLst>
          </p:cNvPr>
          <p:cNvSpPr>
            <a:spLocks noGrp="1"/>
          </p:cNvSpPr>
          <p:nvPr>
            <p:ph type="dt" idx="12"/>
          </p:nvPr>
        </p:nvSpPr>
        <p:spPr/>
        <p:txBody>
          <a:bodyPr/>
          <a:lstStyle/>
          <a:p>
            <a:fld id="{B16574EE-8191-4BCC-ABE6-D00A4F4D7690}" type="datetime8">
              <a:rPr lang="en-US" smtClean="0"/>
              <a:t>4/25/2025 9:47 AM</a:t>
            </a:fld>
            <a:endParaRPr lang="en-US"/>
          </a:p>
        </p:txBody>
      </p:sp>
      <p:sp>
        <p:nvSpPr>
          <p:cNvPr id="7" name="Slide Number Placeholder 6">
            <a:extLst>
              <a:ext uri="{FF2B5EF4-FFF2-40B4-BE49-F238E27FC236}">
                <a16:creationId xmlns:a16="http://schemas.microsoft.com/office/drawing/2014/main" id="{4F33A803-6A20-3C05-3398-1AE4CBD9A122}"/>
              </a:ext>
            </a:extLst>
          </p:cNvPr>
          <p:cNvSpPr>
            <a:spLocks noGrp="1"/>
          </p:cNvSpPr>
          <p:nvPr>
            <p:ph type="sldNum" sz="quarter" idx="13"/>
          </p:nvPr>
        </p:nvSpPr>
        <p:spPr/>
        <p:txBody>
          <a:bodyPr/>
          <a:lstStyle/>
          <a:p>
            <a:fld id="{B4008EB6-D09E-4580-8CD6-DDB14511944F}" type="slidenum">
              <a:rPr lang="en-US" smtClean="0"/>
              <a:pPr/>
              <a:t>33</a:t>
            </a:fld>
            <a:endParaRPr lang="en-US"/>
          </a:p>
        </p:txBody>
      </p:sp>
    </p:spTree>
    <p:extLst>
      <p:ext uri="{BB962C8B-B14F-4D97-AF65-F5344CB8AC3E}">
        <p14:creationId xmlns:p14="http://schemas.microsoft.com/office/powerpoint/2010/main" val="8352824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3654854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922E50C-A288-42A2-B731-AA2D674CC45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0805643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fontAlgn="base">
              <a:spcBef>
                <a:spcPts val="0"/>
              </a:spcBef>
              <a:spcAft>
                <a:spcPts val="0"/>
              </a:spcAft>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00914"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63092" marR="0" lvl="0" indent="0" algn="l" defTabSz="900650"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00914"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00914"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00914"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00914" rtl="0" eaLnBrk="1" fontAlgn="auto" latinLnBrk="0" hangingPunct="1">
                <a:lnSpc>
                  <a:spcPct val="100000"/>
                </a:lnSpc>
                <a:spcBef>
                  <a:spcPts val="0"/>
                </a:spcBef>
                <a:spcAft>
                  <a:spcPts val="0"/>
                </a:spcAft>
                <a:buClrTx/>
                <a:buSzTx/>
                <a:buFontTx/>
                <a:buNone/>
                <a:tabLst/>
                <a:defRPr/>
              </a:pPr>
              <a:t>36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14205553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Arial" panose="020B0604020202020204" pitchFamily="34" charset="0"/>
              <a:buChar char="•"/>
            </a:pPr>
            <a:endParaRPr lang="en-GB"/>
          </a:p>
        </p:txBody>
      </p:sp>
      <p:sp>
        <p:nvSpPr>
          <p:cNvPr id="4" name="Header Placeholder 3"/>
          <p:cNvSpPr>
            <a:spLocks noGrp="1"/>
          </p:cNvSpPr>
          <p:nvPr>
            <p:ph type="hdr" sz="quarter"/>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4"/>
          </p:nvPr>
        </p:nvSpPr>
        <p:spPr/>
        <p:txBody>
          <a:bodyPr/>
          <a:lstStyle/>
          <a:p>
            <a:pPr marL="0" marR="0" lvl="0" indent="0" algn="l" defTabSz="1607406" rtl="0" eaLnBrk="0" fontAlgn="auto" latinLnBrk="0" hangingPunct="0">
              <a:lnSpc>
                <a:spcPct val="100000"/>
              </a:lnSpc>
              <a:spcBef>
                <a:spcPts val="0"/>
              </a:spcBef>
              <a:spcAft>
                <a:spcPts val="0"/>
              </a:spcAft>
              <a:buClrTx/>
              <a:buSzTx/>
              <a:buFontTx/>
              <a:buNone/>
              <a:tabLst/>
              <a:defRPr/>
            </a:pPr>
            <a:r>
              <a:rPr kumimoji="0" lang="en-US" sz="7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0683153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38</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79604085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GB"/>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1875157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fld id="{36F3CBA4-B7A3-4592-8447-253D7FA6697C}" type="slidenum">
              <a:rPr lang="en-US" smtClean="0"/>
              <a:pPr/>
              <a:t>40</a:t>
            </a:fld>
            <a:endParaRPr lang="en-US"/>
          </a:p>
        </p:txBody>
      </p:sp>
    </p:spTree>
    <p:extLst>
      <p:ext uri="{BB962C8B-B14F-4D97-AF65-F5344CB8AC3E}">
        <p14:creationId xmlns:p14="http://schemas.microsoft.com/office/powerpoint/2010/main" val="135178873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285750" indent="-285750">
              <a:buFont typeface="Arial" panose="020B0604020202020204" pitchFamily="34" charset="0"/>
              <a:buChar char="•"/>
            </a:pPr>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853B9CB-8A11-4CDB-9859-FBEC36E8F4CD}"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41</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87004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4A3E66-66E9-86D1-5546-F64C205F8B3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195EFB-DED9-986E-7E50-BC9FF093BCB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2C0901-874B-17C6-B731-BC9AB54B0644}"/>
              </a:ext>
            </a:extLst>
          </p:cNvPr>
          <p:cNvSpPr>
            <a:spLocks noGrp="1"/>
          </p:cNvSpPr>
          <p:nvPr>
            <p:ph type="body" idx="1"/>
          </p:nvPr>
        </p:nvSpPr>
        <p:spPr/>
        <p:txBody>
          <a:bodyPr/>
          <a:lstStyle/>
          <a:p>
            <a:endParaRPr lang="en-GB" dirty="0"/>
          </a:p>
        </p:txBody>
      </p:sp>
      <p:sp>
        <p:nvSpPr>
          <p:cNvPr id="4" name="Header Placeholder 3">
            <a:extLst>
              <a:ext uri="{FF2B5EF4-FFF2-40B4-BE49-F238E27FC236}">
                <a16:creationId xmlns:a16="http://schemas.microsoft.com/office/drawing/2014/main" id="{C32A0020-08CF-5901-0349-9B7A37E21832}"/>
              </a:ext>
            </a:extLst>
          </p:cNvPr>
          <p:cNvSpPr>
            <a:spLocks noGrp="1"/>
          </p:cNvSpPr>
          <p:nvPr>
            <p:ph type="hdr" sz="quarter" idx="10"/>
          </p:nvPr>
        </p:nvSpPr>
        <p:spPr/>
        <p:txBody>
          <a:bodyPr/>
          <a:lstStyle/>
          <a:p>
            <a:endParaRPr lang="en-US"/>
          </a:p>
        </p:txBody>
      </p:sp>
      <p:sp>
        <p:nvSpPr>
          <p:cNvPr id="5" name="Footer Placeholder 4">
            <a:extLst>
              <a:ext uri="{FF2B5EF4-FFF2-40B4-BE49-F238E27FC236}">
                <a16:creationId xmlns:a16="http://schemas.microsoft.com/office/drawing/2014/main" id="{50DD62AC-3594-CC20-E36E-D85A42431153}"/>
              </a:ext>
            </a:extLst>
          </p:cNvPr>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A1A4AC4-6553-5A6A-E94E-4B0F6C83C334}"/>
              </a:ext>
            </a:extLst>
          </p:cNvPr>
          <p:cNvSpPr>
            <a:spLocks noGrp="1"/>
          </p:cNvSpPr>
          <p:nvPr>
            <p:ph type="dt" idx="12"/>
          </p:nvPr>
        </p:nvSpPr>
        <p:spPr/>
        <p:txBody>
          <a:bodyPr/>
          <a:lstStyle/>
          <a:p>
            <a:fld id="{B16574EE-8191-4BCC-ABE6-D00A4F4D7690}" type="datetime8">
              <a:rPr lang="en-US" smtClean="0"/>
              <a:t>4/25/2025 9:47 AM</a:t>
            </a:fld>
            <a:endParaRPr lang="en-US"/>
          </a:p>
        </p:txBody>
      </p:sp>
      <p:sp>
        <p:nvSpPr>
          <p:cNvPr id="7" name="Slide Number Placeholder 6">
            <a:extLst>
              <a:ext uri="{FF2B5EF4-FFF2-40B4-BE49-F238E27FC236}">
                <a16:creationId xmlns:a16="http://schemas.microsoft.com/office/drawing/2014/main" id="{6E627EE4-F6E9-F9A3-E9F0-976309F9F65D}"/>
              </a:ext>
            </a:extLst>
          </p:cNvPr>
          <p:cNvSpPr>
            <a:spLocks noGrp="1"/>
          </p:cNvSpPr>
          <p:nvPr>
            <p:ph type="sldNum" sz="quarter" idx="13"/>
          </p:nvPr>
        </p:nvSpPr>
        <p:spPr/>
        <p:txBody>
          <a:bodyPr/>
          <a:lstStyle/>
          <a:p>
            <a:fld id="{B4008EB6-D09E-4580-8CD6-DDB14511944F}" type="slidenum">
              <a:rPr lang="en-US" smtClean="0"/>
              <a:pPr/>
              <a:t>42</a:t>
            </a:fld>
            <a:endParaRPr lang="en-US"/>
          </a:p>
        </p:txBody>
      </p:sp>
    </p:spTree>
    <p:extLst>
      <p:ext uri="{BB962C8B-B14F-4D97-AF65-F5344CB8AC3E}">
        <p14:creationId xmlns:p14="http://schemas.microsoft.com/office/powerpoint/2010/main" val="991151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6</a:t>
            </a:fld>
            <a:endParaRPr lang="en-US"/>
          </a:p>
        </p:txBody>
      </p:sp>
    </p:spTree>
    <p:extLst>
      <p:ext uri="{BB962C8B-B14F-4D97-AF65-F5344CB8AC3E}">
        <p14:creationId xmlns:p14="http://schemas.microsoft.com/office/powerpoint/2010/main" val="178917068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algn="just">
              <a:lnSpc>
                <a:spcPct val="105000"/>
              </a:lnSpc>
              <a:spcBef>
                <a:spcPts val="0"/>
              </a:spcBef>
              <a:spcAft>
                <a:spcPts val="800"/>
              </a:spcAft>
            </a:pPr>
            <a:endParaRPr lang="en-US" sz="1800" dirty="0">
              <a:effectLst/>
              <a:latin typeface="Segoe UI"/>
              <a:ea typeface="Calibri" panose="020F0502020204030204" pitchFamily="34" charset="0"/>
              <a:cs typeface="Segoe UI"/>
            </a:endParaRPr>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995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NZ" dirty="0"/>
          </a:p>
        </p:txBody>
      </p:sp>
      <p:sp>
        <p:nvSpPr>
          <p:cNvPr id="4" name="Slide Number Placeholder 3"/>
          <p:cNvSpPr>
            <a:spLocks noGrp="1"/>
          </p:cNvSpPr>
          <p:nvPr>
            <p:ph type="sldNum" sz="quarter" idx="5"/>
          </p:nvPr>
        </p:nvSpPr>
        <p:spPr/>
        <p:txBody>
          <a:bodyPr/>
          <a:lstStyle/>
          <a:p>
            <a:fld id="{D4ED560B-F8D6-4F76-A48D-78D8F5068222}" type="slidenum">
              <a:rPr lang="en-US" smtClean="0"/>
              <a:t>7</a:t>
            </a:fld>
            <a:endParaRPr lang="en-US"/>
          </a:p>
        </p:txBody>
      </p:sp>
    </p:spTree>
    <p:extLst>
      <p:ext uri="{BB962C8B-B14F-4D97-AF65-F5344CB8AC3E}">
        <p14:creationId xmlns:p14="http://schemas.microsoft.com/office/powerpoint/2010/main" val="16521342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lgn="l">
              <a:buFont typeface="Arial" panose="020B0604020202020204" pitchFamily="34" charset="0"/>
              <a:buChar char="•"/>
            </a:pPr>
            <a:endParaRPr lang="en-GB"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8EF7FEB2-C603-8B40-9FCD-FDDC87FF0CA4}" type="datetime8">
              <a:rPr kumimoji="0" lang="en-CA"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2025-04-25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418379842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6"/>
              </a:spcAft>
              <a:defRPr/>
            </a:pPr>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p:cNvSpPr>
            <a:spLocks noGrp="1"/>
          </p:cNvSpPr>
          <p:nvPr>
            <p:ph type="ftr" sz="quarter" idx="4"/>
          </p:nvPr>
        </p:nvSpPr>
        <p:spPr/>
        <p:txBody>
          <a:bodyPr/>
          <a:lstStyle/>
          <a:p>
            <a:pPr marL="626945" defTabSz="10216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4/25/2025 9:47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10</a:t>
            </a:fld>
            <a:endParaRPr lang="en-US">
              <a:solidFill>
                <a:prstClr val="black"/>
              </a:solidFill>
            </a:endParaRPr>
          </a:p>
        </p:txBody>
      </p:sp>
    </p:spTree>
    <p:extLst>
      <p:ext uri="{BB962C8B-B14F-4D97-AF65-F5344CB8AC3E}">
        <p14:creationId xmlns:p14="http://schemas.microsoft.com/office/powerpoint/2010/main" val="39500547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spcAft>
                <a:spcPts val="1006"/>
              </a:spcAft>
              <a:defRPr/>
            </a:pPr>
            <a:endParaRPr lang="en-US" dirty="0"/>
          </a:p>
        </p:txBody>
      </p:sp>
      <p:sp>
        <p:nvSpPr>
          <p:cNvPr id="4" name="Header Placeholder 3"/>
          <p:cNvSpPr>
            <a:spLocks noGrp="1"/>
          </p:cNvSpPr>
          <p:nvPr>
            <p:ph type="hdr" sz="quarter"/>
          </p:nvPr>
        </p:nvSpPr>
        <p:spPr/>
        <p:txBody>
          <a:bodyPr/>
          <a:lstStyle/>
          <a:p>
            <a:pPr defTabSz="949113">
              <a:defRPr/>
            </a:pPr>
            <a:endParaRPr lang="en-US">
              <a:solidFill>
                <a:prstClr val="black"/>
              </a:solidFill>
            </a:endParaRPr>
          </a:p>
        </p:txBody>
      </p:sp>
      <p:sp>
        <p:nvSpPr>
          <p:cNvPr id="5" name="Footer Placeholder 4"/>
          <p:cNvSpPr>
            <a:spLocks noGrp="1"/>
          </p:cNvSpPr>
          <p:nvPr>
            <p:ph type="ftr" sz="quarter" idx="4"/>
          </p:nvPr>
        </p:nvSpPr>
        <p:spPr/>
        <p:txBody>
          <a:bodyPr/>
          <a:lstStyle/>
          <a:p>
            <a:pPr marL="626945" defTabSz="1021691"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defTabSz="949113">
              <a:defRPr/>
            </a:pPr>
            <a:fld id="{386CE63F-9E7F-4C04-9D0D-FCA25A8E9E86}" type="datetime8">
              <a:rPr lang="en-US">
                <a:solidFill>
                  <a:prstClr val="black"/>
                </a:solidFill>
              </a:rPr>
              <a:pPr defTabSz="949113">
                <a:defRPr/>
              </a:pPr>
              <a:t>4/25/2025 9:47 AM</a:t>
            </a:fld>
            <a:endParaRPr lang="en-US">
              <a:solidFill>
                <a:prstClr val="black"/>
              </a:solidFill>
            </a:endParaRPr>
          </a:p>
        </p:txBody>
      </p:sp>
      <p:sp>
        <p:nvSpPr>
          <p:cNvPr id="7" name="Slide Number Placeholder 6"/>
          <p:cNvSpPr>
            <a:spLocks noGrp="1"/>
          </p:cNvSpPr>
          <p:nvPr>
            <p:ph type="sldNum" sz="quarter" idx="5"/>
          </p:nvPr>
        </p:nvSpPr>
        <p:spPr/>
        <p:txBody>
          <a:bodyPr/>
          <a:lstStyle/>
          <a:p>
            <a:pPr defTabSz="949113">
              <a:defRPr/>
            </a:pPr>
            <a:fld id="{B4008EB6-D09E-4580-8CD6-DDB14511944F}" type="slidenum">
              <a:rPr lang="en-US">
                <a:solidFill>
                  <a:prstClr val="black"/>
                </a:solidFill>
              </a:rPr>
              <a:pPr defTabSz="949113">
                <a:defRPr/>
              </a:pPr>
              <a:t>11</a:t>
            </a:fld>
            <a:endParaRPr lang="en-US">
              <a:solidFill>
                <a:prstClr val="black"/>
              </a:solidFill>
            </a:endParaRPr>
          </a:p>
        </p:txBody>
      </p:sp>
    </p:spTree>
    <p:extLst>
      <p:ext uri="{BB962C8B-B14F-4D97-AF65-F5344CB8AC3E}">
        <p14:creationId xmlns:p14="http://schemas.microsoft.com/office/powerpoint/2010/main" val="5479309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9:47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253359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5.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1.jpeg"/><Relationship Id="rId1" Type="http://schemas.openxmlformats.org/officeDocument/2006/relationships/slideMaster" Target="../slideMasters/slideMaster9.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0.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0.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0.xml"/></Relationships>
</file>

<file path=ppt/slideLayouts/_rels/slideLayout5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4" Type="http://schemas.openxmlformats.org/officeDocument/2006/relationships/image" Target="../media/image18.jpeg"/></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20.jpeg"/><Relationship Id="rId1" Type="http://schemas.openxmlformats.org/officeDocument/2006/relationships/slideMaster" Target="../slideMasters/slideMaster10.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10.xml"/><Relationship Id="rId4" Type="http://schemas.openxmlformats.org/officeDocument/2006/relationships/image" Target="../media/image24.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Master" Target="../slideMasters/slideMaster10.xml"/><Relationship Id="rId5" Type="http://schemas.openxmlformats.org/officeDocument/2006/relationships/image" Target="../media/image28.jpeg"/><Relationship Id="rId4" Type="http://schemas.openxmlformats.org/officeDocument/2006/relationships/image" Target="../media/image27.jpeg"/></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4" Type="http://schemas.openxmlformats.org/officeDocument/2006/relationships/image" Target="../media/image18.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2.jpeg"/><Relationship Id="rId1" Type="http://schemas.openxmlformats.org/officeDocument/2006/relationships/slideMaster" Target="../slideMasters/slideMaster10.xml"/><Relationship Id="rId6" Type="http://schemas.openxmlformats.org/officeDocument/2006/relationships/image" Target="../media/image29.jpeg"/><Relationship Id="rId5" Type="http://schemas.openxmlformats.org/officeDocument/2006/relationships/image" Target="../media/image19.jpeg"/><Relationship Id="rId4" Type="http://schemas.openxmlformats.org/officeDocument/2006/relationships/image" Target="../media/image18.jpe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0.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Master" Target="../slideMasters/slideMaster1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841893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5554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23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974545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692176" y="2655443"/>
            <a:ext cx="10814019" cy="369332"/>
          </a:xfrm>
          <a:noFill/>
        </p:spPr>
        <p:txBody>
          <a:bodyPr wrap="square" lIns="0" tIns="0" rIns="0" bIns="0">
            <a:spAutoFit/>
          </a:bodyPr>
          <a:lstStyle>
            <a:lvl1pPr marL="0" indent="0">
              <a:spcBef>
                <a:spcPts val="0"/>
              </a:spcBef>
              <a:buNone/>
              <a:defRPr sz="2400" spc="0" baseline="0">
                <a:solidFill>
                  <a:srgbClr val="294570"/>
                </a:solidFill>
                <a:latin typeface="+mn-lt"/>
                <a:cs typeface="Segoe UI" panose="020B0502040204020203" pitchFamily="34" charset="0"/>
              </a:defRPr>
            </a:lvl1pPr>
          </a:lstStyle>
          <a:p>
            <a:pPr lvl="0"/>
            <a:r>
              <a:rPr lang="en-US"/>
              <a:t>Subhead text here</a:t>
            </a:r>
          </a:p>
        </p:txBody>
      </p:sp>
      <p:sp>
        <p:nvSpPr>
          <p:cNvPr id="6" name="Title 5">
            <a:extLst>
              <a:ext uri="{FF2B5EF4-FFF2-40B4-BE49-F238E27FC236}">
                <a16:creationId xmlns:a16="http://schemas.microsoft.com/office/drawing/2014/main" id="{C025D50E-C652-8E45-D845-9934DE6EDB4E}"/>
              </a:ext>
            </a:extLst>
          </p:cNvPr>
          <p:cNvSpPr>
            <a:spLocks noGrp="1"/>
          </p:cNvSpPr>
          <p:nvPr>
            <p:ph type="title"/>
          </p:nvPr>
        </p:nvSpPr>
        <p:spPr>
          <a:xfrm>
            <a:off x="692177" y="1117046"/>
            <a:ext cx="10814024" cy="1002659"/>
          </a:xfrm>
        </p:spPr>
        <p:txBody>
          <a:bodyPr/>
          <a:lstStyle/>
          <a:p>
            <a:r>
              <a:rPr lang="en-US"/>
              <a:t>Click to edit Master title style</a:t>
            </a:r>
          </a:p>
        </p:txBody>
      </p:sp>
    </p:spTree>
    <p:extLst>
      <p:ext uri="{BB962C8B-B14F-4D97-AF65-F5344CB8AC3E}">
        <p14:creationId xmlns:p14="http://schemas.microsoft.com/office/powerpoint/2010/main" val="18444076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79A194CB-DAA1-6D0C-03DF-C4635E2D2DBD}"/>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8137360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itle Slide">
    <p:bg>
      <p:bgPr>
        <a:gradFill>
          <a:gsLst>
            <a:gs pos="0">
              <a:srgbClr val="E8E2F1"/>
            </a:gs>
            <a:gs pos="100000">
              <a:srgbClr val="CDD3EB"/>
            </a:gs>
          </a:gsLst>
          <a:lin ang="0" scaled="1"/>
        </a:gradFill>
        <a:effectLst/>
      </p:bgPr>
    </p:bg>
    <p:spTree>
      <p:nvGrpSpPr>
        <p:cNvPr id="1" name=""/>
        <p:cNvGrpSpPr/>
        <p:nvPr/>
      </p:nvGrpSpPr>
      <p:grpSpPr>
        <a:xfrm>
          <a:off x="0" y="0"/>
          <a:ext cx="0" cy="0"/>
          <a:chOff x="0" y="0"/>
          <a:chExt cx="0" cy="0"/>
        </a:xfrm>
      </p:grpSpPr>
      <p:pic>
        <p:nvPicPr>
          <p:cNvPr id="4" name="Picture 3" descr="A colorful swirly paper&#10;&#10;Description automatically generated with medium confidence">
            <a:extLst>
              <a:ext uri="{FF2B5EF4-FFF2-40B4-BE49-F238E27FC236}">
                <a16:creationId xmlns:a16="http://schemas.microsoft.com/office/drawing/2014/main" id="{C10FC1FE-00C2-1219-C580-58C124ED058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1719346"/>
            <a:ext cx="4176986" cy="1231106"/>
          </a:xfrm>
          <a:noFill/>
        </p:spPr>
        <p:txBody>
          <a:bodyPr vert="horz" wrap="square" lIns="0" tIns="0" rIns="0" bIns="0" rtlCol="0" anchor="b" anchorCtr="0">
            <a:spAutoFit/>
          </a:bodyPr>
          <a:lstStyle>
            <a:lvl1pPr>
              <a:defRPr lang="en-US" sz="4000" dirty="0">
                <a:gradFill>
                  <a:gsLst>
                    <a:gs pos="15000">
                      <a:srgbClr val="7F62AA"/>
                    </a:gs>
                    <a:gs pos="43000">
                      <a:srgbClr val="67508E"/>
                    </a:gs>
                    <a:gs pos="79000">
                      <a:srgbClr val="4F3D72"/>
                    </a:gs>
                    <a:gs pos="100000">
                      <a:srgbClr val="463768"/>
                    </a:gs>
                  </a:gsLst>
                  <a:lin ang="0" scaled="1"/>
                </a:gra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379076"/>
            <a:ext cx="4176986"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3" name="MS logo gray - EMF" descr="Microsoft logo, gray text version">
            <a:extLst>
              <a:ext uri="{FF2B5EF4-FFF2-40B4-BE49-F238E27FC236}">
                <a16:creationId xmlns:a16="http://schemas.microsoft.com/office/drawing/2014/main" id="{D16811F2-708E-E594-A7AE-4F974BD95CFE}"/>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EF59-CF54-C038-DC82-DAB64E94EB3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533A0A2-944D-D915-6205-8617A5682D5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B74B6548-EC53-7E40-8C09-01696CE3DC0A}"/>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B1854138-EA22-47FE-4491-A05852241D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CC7B17-3E45-0090-2E2C-806DD2E70B2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2126387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06D2-7518-9D53-E85C-1BD42A4577D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48423AE-4B2E-C54E-FBC4-AA315F89B82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EA071A2-A82D-EF7C-E52F-D95D86B26177}"/>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FA464059-8147-810C-ADD9-E6AD8F9DDF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0BF63D4-3455-30F3-8E86-7FBF680F099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40775509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85D26-489E-B237-5EBA-191C56F44276}"/>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A7DA991-4AE2-6132-648A-BBCABBC56D4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3D418F9-207A-E062-EF71-A6283BADB336}"/>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68956D57-AEDC-E50C-1FB3-E9B81861C8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0C0129A-2414-13BF-B276-854D08DA18EF}"/>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7925740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90555426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EF742C-D21E-7563-3F8E-38E630BEBEA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6713D87-7346-5912-FDE4-A1EC324EAC5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EC58C338-E3C6-349A-9D00-853A64F000B7}"/>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1ECB49-28E8-00ED-3629-C442FC42DE9B}"/>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6" name="Footer Placeholder 5">
            <a:extLst>
              <a:ext uri="{FF2B5EF4-FFF2-40B4-BE49-F238E27FC236}">
                <a16:creationId xmlns:a16="http://schemas.microsoft.com/office/drawing/2014/main" id="{78DCFAD4-F110-C9F1-4AF0-A0812B4820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B6DF96D-8607-65C5-F143-E4A486E53D29}"/>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1714048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E3A0AF-0938-EF52-C40D-7B227F4752C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807FD25A-7115-9869-010C-F78A88587C1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15689DD-24F8-67B5-5855-B09694DF5DE5}"/>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4C2CDB-ABB0-FDDD-C1FE-3F96DBF3A6D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F02431D-14C4-808A-DB8B-B6459A25061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68DB2A07-84A8-30CF-59DD-C2A95837B472}"/>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8" name="Footer Placeholder 7">
            <a:extLst>
              <a:ext uri="{FF2B5EF4-FFF2-40B4-BE49-F238E27FC236}">
                <a16:creationId xmlns:a16="http://schemas.microsoft.com/office/drawing/2014/main" id="{DEFACA42-4698-53A8-9CDB-5E4E3583F7D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D4D973E9-DA7B-29AF-6F45-55CF1D73646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36893033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CDEE6-61CD-3FA1-24A1-840C0D61865D}"/>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452888E-1287-D7F7-2FB3-C8E6777274FF}"/>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4" name="Footer Placeholder 3">
            <a:extLst>
              <a:ext uri="{FF2B5EF4-FFF2-40B4-BE49-F238E27FC236}">
                <a16:creationId xmlns:a16="http://schemas.microsoft.com/office/drawing/2014/main" id="{A928246A-2083-2D07-4DE1-269CB3CC70E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F6D3565-C523-C7E8-39E2-067BBA050B67}"/>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57165719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D1570996-4C99-5B38-79AE-47F8CA6A59C9}"/>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3" name="Footer Placeholder 2">
            <a:extLst>
              <a:ext uri="{FF2B5EF4-FFF2-40B4-BE49-F238E27FC236}">
                <a16:creationId xmlns:a16="http://schemas.microsoft.com/office/drawing/2014/main" id="{D89D9B55-36C7-7903-A082-DAD570C0D4C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38BABB59-C830-4283-6C3E-A303D6F5BCA1}"/>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80260332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7C267C-BBFC-9B8D-77C3-EF7A9819D61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87167E73-671A-AAEA-9429-806561827195}"/>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BC6AA5A-3E09-B009-3926-844FAF2FC33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21D53-2A0C-BA13-2DF3-A6E6E5F20B3D}"/>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6" name="Footer Placeholder 5">
            <a:extLst>
              <a:ext uri="{FF2B5EF4-FFF2-40B4-BE49-F238E27FC236}">
                <a16:creationId xmlns:a16="http://schemas.microsoft.com/office/drawing/2014/main" id="{65C88E21-C697-3F41-8EB4-3BC19C0A271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F51619-6E6F-A572-C783-1F22C470281A}"/>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56399437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147BEA-2254-3B35-788F-1E77615392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F35B7D22-59B0-54A0-0B0B-FC42A7D5531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B47B497-F7A3-D17A-6AE9-F6AFC3F02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9579497-74DE-2489-CC2E-1C1327531319}"/>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6" name="Footer Placeholder 5">
            <a:extLst>
              <a:ext uri="{FF2B5EF4-FFF2-40B4-BE49-F238E27FC236}">
                <a16:creationId xmlns:a16="http://schemas.microsoft.com/office/drawing/2014/main" id="{BB663286-C0EE-FD3E-419E-645CCDA957E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80CA057-530E-930D-83BC-0CDBDF8D6623}"/>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15855792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04B82-3F58-08EC-C659-A59ACE5739D3}"/>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7DF25BA-6A15-6269-87DF-DF209FE7F65A}"/>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E2EC3DD-F493-4811-5677-6E27E58D8933}"/>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B12AA41F-81DE-9A61-A14F-5E0442E6F00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8BF8190-CBEF-5DBE-C54F-4FEA78CADB76}"/>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291577352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7E220235-CC55-92EB-9C21-EA7C40FCD6E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4CADA31B-9F6A-4711-56CF-9A92A566813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DEDB080-AB3D-836B-F9FD-9C44EECD6A56}"/>
              </a:ext>
            </a:extLst>
          </p:cNvPr>
          <p:cNvSpPr>
            <a:spLocks noGrp="1"/>
          </p:cNvSpPr>
          <p:nvPr>
            <p:ph type="dt" sz="half" idx="10"/>
          </p:nvPr>
        </p:nvSpPr>
        <p:spPr/>
        <p:txBody>
          <a:body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54709ECE-6706-4F24-AD3C-9534E391845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10B9E01-DDD1-CDF3-2F87-543265A181D4}"/>
              </a:ext>
            </a:extLst>
          </p:cNvPr>
          <p:cNvSpPr>
            <a:spLocks noGrp="1"/>
          </p:cNvSpPr>
          <p:nvPr>
            <p:ph type="sldNum" sz="quarter" idx="12"/>
          </p:nvPr>
        </p:nvSpPr>
        <p:spPr/>
        <p:txBody>
          <a:bodyPr/>
          <a:lstStyle/>
          <a:p>
            <a:fld id="{6957AB4A-75F7-44E7-B599-55D893D3AF07}" type="slidenum">
              <a:rPr lang="en-US" smtClean="0"/>
              <a:t>‹#›</a:t>
            </a:fld>
            <a:endParaRPr lang="en-US"/>
          </a:p>
        </p:txBody>
      </p:sp>
    </p:spTree>
    <p:extLst>
      <p:ext uri="{BB962C8B-B14F-4D97-AF65-F5344CB8AC3E}">
        <p14:creationId xmlns:p14="http://schemas.microsoft.com/office/powerpoint/2010/main" val="63025470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Slide 4">
    <p:bg>
      <p:bgPr>
        <a:solidFill>
          <a:schemeClr val="tx2"/>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3B21AEC3-7583-F6E3-04D8-39B6BEAD44C1}"/>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3" y="2425541"/>
            <a:ext cx="5253737" cy="1107996"/>
          </a:xfrm>
        </p:spPr>
        <p:txBody>
          <a:bodyPr wrap="square" anchor="b" anchorCtr="0">
            <a:spAutoFit/>
          </a:bodyPr>
          <a:lstStyle>
            <a:lvl1pPr>
              <a:defRPr sz="3600">
                <a:solidFill>
                  <a:schemeClr val="bg1"/>
                </a:solidFill>
              </a:defRPr>
            </a:lvl1pPr>
          </a:lstStyle>
          <a:p>
            <a:r>
              <a:rPr lang="en-US"/>
              <a:t>Event name or presentation title </a:t>
            </a:r>
          </a:p>
        </p:txBody>
      </p:sp>
      <p:pic>
        <p:nvPicPr>
          <p:cNvPr id="7" name="MS logo white - EMF" descr="Microsoft logo white text version">
            <a:extLst>
              <a:ext uri="{FF2B5EF4-FFF2-40B4-BE49-F238E27FC236}">
                <a16:creationId xmlns:a16="http://schemas.microsoft.com/office/drawing/2014/main" id="{12192E9F-5CB2-14AF-A29E-FC4060A2768D}"/>
              </a:ext>
            </a:extLst>
          </p:cNvPr>
          <p:cNvPicPr>
            <a:picLocks noChangeAspect="1"/>
          </p:cNvPicPr>
          <p:nvPr userDrawn="1"/>
        </p:nvPicPr>
        <p:blipFill>
          <a:blip r:embed="rId3"/>
          <a:stretch>
            <a:fillRect/>
          </a:stretch>
        </p:blipFill>
        <p:spPr bwMode="black">
          <a:xfrm>
            <a:off x="584200" y="585788"/>
            <a:ext cx="1366245" cy="292608"/>
          </a:xfrm>
          <a:prstGeom prst="rect">
            <a:avLst/>
          </a:prstGeom>
        </p:spPr>
      </p:pic>
      <p:cxnSp>
        <p:nvCxnSpPr>
          <p:cNvPr id="12" name="Straight Connector 11">
            <a:extLst>
              <a:ext uri="{FF2B5EF4-FFF2-40B4-BE49-F238E27FC236}">
                <a16:creationId xmlns:a16="http://schemas.microsoft.com/office/drawing/2014/main" id="{EA44A60F-47D2-BD14-E949-6031FA102B21}"/>
              </a:ext>
              <a:ext uri="{C183D7F6-B498-43B3-948B-1728B52AA6E4}">
                <adec:decorative xmlns:adec="http://schemas.microsoft.com/office/drawing/2017/decorative" val="1"/>
              </a:ext>
            </a:extLst>
          </p:cNvPr>
          <p:cNvCxnSpPr>
            <a:cxnSpLocks/>
          </p:cNvCxnSpPr>
          <p:nvPr userDrawn="1"/>
        </p:nvCxnSpPr>
        <p:spPr>
          <a:xfrm>
            <a:off x="585216" y="3915473"/>
            <a:ext cx="3182112" cy="0"/>
          </a:xfrm>
          <a:prstGeom prst="line">
            <a:avLst/>
          </a:prstGeom>
          <a:ln w="76200" cap="rnd">
            <a:gradFill>
              <a:gsLst>
                <a:gs pos="0">
                  <a:schemeClr val="accent1"/>
                </a:gs>
                <a:gs pos="100000">
                  <a:schemeClr val="accent2"/>
                </a:gs>
              </a:gsLst>
              <a:lin ang="3900000" scaled="0"/>
            </a:gra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3" name="Text Placeholder 4">
            <a:extLst>
              <a:ext uri="{FF2B5EF4-FFF2-40B4-BE49-F238E27FC236}">
                <a16:creationId xmlns:a16="http://schemas.microsoft.com/office/drawing/2014/main" id="{98B70F33-EBFF-1C0A-C497-07F02B8990E7}"/>
              </a:ext>
            </a:extLst>
          </p:cNvPr>
          <p:cNvSpPr>
            <a:spLocks noGrp="1"/>
          </p:cNvSpPr>
          <p:nvPr>
            <p:ph type="body" sz="quarter" idx="13" hasCustomPrompt="1"/>
          </p:nvPr>
        </p:nvSpPr>
        <p:spPr>
          <a:xfrm>
            <a:off x="582043" y="4262120"/>
            <a:ext cx="5249572" cy="307777"/>
          </a:xfrm>
          <a:noFill/>
        </p:spPr>
        <p:txBody>
          <a:bodyPr wrap="square" lIns="0" tIns="0" rIns="0" bIns="0">
            <a:spAutoFit/>
          </a:bodyPr>
          <a:lstStyle>
            <a:lvl1pPr marL="0" indent="0">
              <a:spcBef>
                <a:spcPts val="0"/>
              </a:spcBef>
              <a:buNone/>
              <a:defRPr sz="2000" spc="0" baseline="0">
                <a:solidFill>
                  <a:schemeClr val="bg1"/>
                </a:solidFill>
                <a:latin typeface="+mn-lt"/>
                <a:cs typeface="Segoe UI" panose="020B0502040204020203" pitchFamily="34" charset="0"/>
              </a:defRPr>
            </a:lvl1pPr>
          </a:lstStyle>
          <a:p>
            <a:pPr lvl="0"/>
            <a:r>
              <a:rPr lang="en-US"/>
              <a:t>Speaker name or subtitle</a:t>
            </a:r>
          </a:p>
        </p:txBody>
      </p:sp>
    </p:spTree>
    <p:extLst>
      <p:ext uri="{BB962C8B-B14F-4D97-AF65-F5344CB8AC3E}">
        <p14:creationId xmlns:p14="http://schemas.microsoft.com/office/powerpoint/2010/main" val="402947125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60">
          <p15:clr>
            <a:srgbClr val="5ACBF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90290674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D59ED7"/>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46366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07777"/>
          </a:xfrm>
          <a:noFill/>
        </p:spPr>
        <p:txBody>
          <a:bodyPr lIns="0" tIns="0" rIns="0" bIns="0">
            <a:spAutoFit/>
          </a:bodyPr>
          <a:lstStyle>
            <a:lvl1pPr marL="0" indent="0">
              <a:spcBef>
                <a:spcPts val="0"/>
              </a:spcBef>
              <a:spcAft>
                <a:spcPts val="0"/>
              </a:spcAft>
              <a:buFont typeface="Arial" panose="020B0604020202020204" pitchFamily="34" charset="0"/>
              <a:buNone/>
              <a:defRPr sz="20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27762717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8"/>
            <a:ext cx="9144000" cy="553998"/>
          </a:xfrm>
          <a:noFill/>
        </p:spPr>
        <p:txBody>
          <a:bodyPr lIns="0" tIns="0" rIns="0" bIns="0" anchor="b" anchorCtr="0">
            <a:spAutoFit/>
          </a:bodyPr>
          <a:lstStyle>
            <a:lvl1pPr>
              <a:defRPr sz="3600"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
        <p:nvSpPr>
          <p:cNvPr id="5" name="Text Placeholder 4"/>
          <p:cNvSpPr>
            <a:spLocks noGrp="1"/>
          </p:cNvSpPr>
          <p:nvPr>
            <p:ph type="body" sz="quarter" idx="12" hasCustomPrompt="1"/>
          </p:nvPr>
        </p:nvSpPr>
        <p:spPr>
          <a:xfrm>
            <a:off x="584200" y="3962400"/>
            <a:ext cx="9144000" cy="338554"/>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7907581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6920655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921344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294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997133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7249236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068605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9267318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96974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1096214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982582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05466219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7137461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7222439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23593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3405372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850990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63118347"/>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4435916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487230"/>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5117644"/>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23590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798124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37518211"/>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814599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530572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7056716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392901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0421025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5643719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873604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106378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Dark - Title 1 Column">
    <p:bg>
      <p:bgRef idx="1001">
        <a:schemeClr val="bg1"/>
      </p:bgRef>
    </p:bg>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B97CAD67-FAD1-46CA-BDA2-0A0141647918}"/>
              </a:ext>
            </a:extLst>
          </p:cNvPr>
          <p:cNvSpPr>
            <a:spLocks noGrp="1"/>
          </p:cNvSpPr>
          <p:nvPr>
            <p:ph type="title" hasCustomPrompt="1"/>
          </p:nvPr>
        </p:nvSpPr>
        <p:spPr/>
        <p:txBody>
          <a:bodyPr/>
          <a:lstStyle>
            <a:lvl1pPr>
              <a:defRPr>
                <a:solidFill>
                  <a:schemeClr val="tx1"/>
                </a:solidFill>
              </a:defRPr>
            </a:lvl1pPr>
          </a:lstStyle>
          <a:p>
            <a:r>
              <a:rPr lang="en-US"/>
              <a:t>Title</a:t>
            </a:r>
          </a:p>
        </p:txBody>
      </p:sp>
    </p:spTree>
    <p:extLst>
      <p:ext uri="{BB962C8B-B14F-4D97-AF65-F5344CB8AC3E}">
        <p14:creationId xmlns:p14="http://schemas.microsoft.com/office/powerpoint/2010/main" val="6199871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224746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663930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0342087"/>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12192000"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3788358" cy="493776"/>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91438" y="710247"/>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88970598"/>
      </p:ext>
    </p:extLst>
  </p:cSld>
  <p:clrMapOvr>
    <a:masterClrMapping/>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00526843"/>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50121027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710019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2301653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43588506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65445403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 Placeholder 4">
            <a:extLst>
              <a:ext uri="{FF2B5EF4-FFF2-40B4-BE49-F238E27FC236}">
                <a16:creationId xmlns:a16="http://schemas.microsoft.com/office/drawing/2014/main" id="{B16970EE-EC97-43A9-B0EA-FC816CEDAE68}"/>
              </a:ext>
            </a:extLst>
          </p:cNvPr>
          <p:cNvSpPr>
            <a:spLocks noGrp="1"/>
          </p:cNvSpPr>
          <p:nvPr>
            <p:ph type="body" sz="quarter" idx="10"/>
          </p:nvPr>
        </p:nvSpPr>
        <p:spPr>
          <a:xfrm>
            <a:off x="588263" y="1011198"/>
            <a:ext cx="11056094" cy="369332"/>
          </a:xfrm>
        </p:spPr>
        <p:txBody>
          <a:bodyPr/>
          <a:lstStyle>
            <a:lvl1pPr algn="ctr">
              <a:defRPr sz="2000">
                <a:solidFill>
                  <a:schemeClr val="accent1"/>
                </a:solidFill>
                <a:latin typeface="+mn-lt"/>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6466287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3223"/>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338554"/>
          </a:xfrm>
          <a:noFill/>
        </p:spPr>
        <p:txBody>
          <a:bodyPr lIns="0" tIns="0" rIns="0" bIns="0">
            <a:spAutoFit/>
          </a:bodyPr>
          <a:lstStyle>
            <a:lvl1pPr marL="0" indent="0">
              <a:spcBef>
                <a:spcPts val="0"/>
              </a:spcBef>
              <a:spcAft>
                <a:spcPts val="0"/>
              </a:spcAft>
              <a:buFont typeface="Arial" panose="020B0604020202020204" pitchFamily="34" charset="0"/>
              <a:buNone/>
              <a:defRPr sz="22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649756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6616628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8"/>
            <a:ext cx="9144000" cy="498598"/>
          </a:xfrm>
          <a:noFill/>
        </p:spPr>
        <p:txBody>
          <a:bodyPr lIns="0" tIns="0" rIns="0" bIns="0" anchor="b" anchorCtr="0">
            <a:spAutoFit/>
          </a:bodyPr>
          <a:lstStyle>
            <a:lvl1pPr algn="l" defTabSz="932742" rtl="0" eaLnBrk="1" latinLnBrk="0" hangingPunct="1">
              <a:lnSpc>
                <a:spcPct val="90000"/>
              </a:lnSpc>
              <a:spcBef>
                <a:spcPct val="0"/>
              </a:spcBef>
              <a:buNone/>
              <a:defRPr lang="en-US" sz="36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40409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46438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9868285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33255521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4/25/2025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528025865"/>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4/25/2025</a:t>
            </a:fld>
            <a:endParaRPr lang="en-US"/>
          </a:p>
        </p:txBody>
      </p:sp>
      <p:sp>
        <p:nvSpPr>
          <p:cNvPr id="5" name="Footer Placeholder 4"/>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89213837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4/25/2025</a:t>
            </a:fld>
            <a:endParaRPr lang="en-US"/>
          </a:p>
        </p:txBody>
      </p:sp>
      <p:sp>
        <p:nvSpPr>
          <p:cNvPr id="6" name="Footer Placeholder 5"/>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261885437"/>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4/25/2025</a:t>
            </a:fld>
            <a:endParaRPr lang="en-US"/>
          </a:p>
        </p:txBody>
      </p:sp>
      <p:sp>
        <p:nvSpPr>
          <p:cNvPr id="4" name="Footer Placeholder 3"/>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7732284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4" name="Text Placeholder 3">
            <a:extLst>
              <a:ext uri="{FF2B5EF4-FFF2-40B4-BE49-F238E27FC236}">
                <a16:creationId xmlns:a16="http://schemas.microsoft.com/office/drawing/2014/main" id="{2E2C6CB3-A022-6DCF-CEF5-184BE5C2A919}"/>
              </a:ext>
            </a:extLst>
          </p:cNvPr>
          <p:cNvSpPr>
            <a:spLocks noGrp="1"/>
          </p:cNvSpPr>
          <p:nvPr>
            <p:ph type="body" sz="quarter" idx="10"/>
          </p:nvPr>
        </p:nvSpPr>
        <p:spPr>
          <a:xfrm>
            <a:off x="585787" y="1110472"/>
            <a:ext cx="11020426" cy="307777"/>
          </a:xfrm>
        </p:spPr>
        <p:txBody>
          <a:bodyPr/>
          <a:lstStyle>
            <a:lvl1pPr marL="0" indent="0">
              <a:buNone/>
              <a:defRPr sz="1961">
                <a:latin typeface="+mj-lt"/>
              </a:defRPr>
            </a:lvl1pPr>
          </a:lstStyle>
          <a:p>
            <a:pPr lvl="0"/>
            <a:r>
              <a:rPr lang="en-US"/>
              <a:t>Click to edit Master text styles</a:t>
            </a:r>
          </a:p>
        </p:txBody>
      </p:sp>
      <p:sp>
        <p:nvSpPr>
          <p:cNvPr id="5" name="Title 4">
            <a:extLst>
              <a:ext uri="{FF2B5EF4-FFF2-40B4-BE49-F238E27FC236}">
                <a16:creationId xmlns:a16="http://schemas.microsoft.com/office/drawing/2014/main" id="{53CDC6AC-8A67-9408-2214-BBCAC1D189C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92508178"/>
      </p:ext>
    </p:extLst>
  </p:cSld>
  <p:clrMapOvr>
    <a:masterClrMapping/>
  </p:clrMapOvr>
  <p:transition>
    <p:fade/>
  </p:transition>
  <p:extLst>
    <p:ext uri="{DCECCB84-F9BA-43D5-87BE-67443E8EF086}">
      <p15:sldGuideLst xmlns:p15="http://schemas.microsoft.com/office/powerpoint/2012/main">
        <p15:guide id="6" pos="764">
          <p15:clr>
            <a:srgbClr val="A4A3A4"/>
          </p15:clr>
        </p15:guide>
        <p15:guide id="7" pos="943">
          <p15:clr>
            <a:srgbClr val="A4A3A4"/>
          </p15:clr>
        </p15:guide>
        <p15:guide id="8" pos="1346">
          <p15:clr>
            <a:srgbClr val="A4A3A4"/>
          </p15:clr>
        </p15:guide>
        <p15:guide id="9" pos="1525">
          <p15:clr>
            <a:srgbClr val="A4A3A4"/>
          </p15:clr>
        </p15:guide>
        <p15:guide id="10" pos="1928">
          <p15:clr>
            <a:srgbClr val="A4A3A4"/>
          </p15:clr>
        </p15:guide>
        <p15:guide id="11" pos="2108">
          <p15:clr>
            <a:srgbClr val="A4A3A4"/>
          </p15:clr>
        </p15:guide>
        <p15:guide id="12" pos="2511">
          <p15:clr>
            <a:srgbClr val="A4A3A4"/>
          </p15:clr>
        </p15:guide>
        <p15:guide id="13" pos="2690">
          <p15:clr>
            <a:srgbClr val="A4A3A4"/>
          </p15:clr>
        </p15:guide>
        <p15:guide id="14" pos="3093">
          <p15:clr>
            <a:srgbClr val="A4A3A4"/>
          </p15:clr>
        </p15:guide>
        <p15:guide id="15" pos="3272">
          <p15:clr>
            <a:srgbClr val="A4A3A4"/>
          </p15:clr>
        </p15:guide>
        <p15:guide id="16" pos="3675">
          <p15:clr>
            <a:srgbClr val="A4A3A4"/>
          </p15:clr>
        </p15:guide>
        <p15:guide id="17" pos="3855">
          <p15:clr>
            <a:srgbClr val="A4A3A4"/>
          </p15:clr>
        </p15:guide>
        <p15:guide id="18" pos="4258">
          <p15:clr>
            <a:srgbClr val="A4A3A4"/>
          </p15:clr>
        </p15:guide>
        <p15:guide id="19" pos="4437">
          <p15:clr>
            <a:srgbClr val="A4A3A4"/>
          </p15:clr>
        </p15:guide>
        <p15:guide id="20" pos="4840">
          <p15:clr>
            <a:srgbClr val="A4A3A4"/>
          </p15:clr>
        </p15:guide>
        <p15:guide id="21" pos="5019">
          <p15:clr>
            <a:srgbClr val="A4A3A4"/>
          </p15:clr>
        </p15:guide>
        <p15:guide id="22" pos="5420">
          <p15:clr>
            <a:srgbClr val="A4A3A4"/>
          </p15:clr>
        </p15:guide>
        <p15:guide id="23" pos="5602">
          <p15:clr>
            <a:srgbClr val="A4A3A4"/>
          </p15:clr>
        </p15:guide>
        <p15:guide id="24" pos="6003">
          <p15:clr>
            <a:srgbClr val="A4A3A4"/>
          </p15:clr>
        </p15:guide>
        <p15:guide id="25" pos="6184">
          <p15:clr>
            <a:srgbClr val="A4A3A4"/>
          </p15:clr>
        </p15:guide>
        <p15:guide id="26" pos="6585">
          <p15:clr>
            <a:srgbClr val="A4A3A4"/>
          </p15:clr>
        </p15:guide>
        <p15:guide id="27" pos="6764">
          <p15:clr>
            <a:srgbClr val="A4A3A4"/>
          </p15:clr>
        </p15:guide>
        <p15:guide id="28" orient="horz" pos="887">
          <p15:clr>
            <a:srgbClr val="5ACBF0"/>
          </p15:clr>
        </p15:guide>
        <p15:guide id="29" orient="horz" pos="1246">
          <p15:clr>
            <a:srgbClr val="5ACBF0"/>
          </p15:clr>
        </p15:guide>
        <p15:guide id="30" orient="horz" pos="282">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838200" y="6356350"/>
            <a:ext cx="2743200" cy="365125"/>
          </a:xfrm>
          <a:prstGeom prst="rect">
            <a:avLst/>
          </a:prstGeom>
        </p:spPr>
        <p:txBody>
          <a:bodyPr/>
          <a:lstStyle/>
          <a:p>
            <a:fld id="{846CE7D5-CF57-46EF-B807-FDD0502418D4}" type="datetimeFigureOut">
              <a:rPr lang="en-US" smtClean="0"/>
              <a:t>4/25/2025</a:t>
            </a:fld>
            <a:endParaRPr lang="en-US"/>
          </a:p>
        </p:txBody>
      </p:sp>
      <p:sp>
        <p:nvSpPr>
          <p:cNvPr id="3" name="Footer Placeholder 2"/>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330EA680-D336-4FF7-8B7A-9848BB0A1C32}" type="slidenum">
              <a:rPr lang="en-US" smtClean="0"/>
              <a:t>‹#›</a:t>
            </a:fld>
            <a:endParaRPr lang="en-US"/>
          </a:p>
        </p:txBody>
      </p:sp>
      <p:pic>
        <p:nvPicPr>
          <p:cNvPr id="6" name="Picture 5" descr="A robot holding a brain&#10;&#10;Description automatically generated">
            <a:extLst>
              <a:ext uri="{FF2B5EF4-FFF2-40B4-BE49-F238E27FC236}">
                <a16:creationId xmlns:a16="http://schemas.microsoft.com/office/drawing/2014/main" id="{F953134A-82BB-1C1A-F9AE-19ECAC8647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292765" y="684294"/>
            <a:ext cx="9606469" cy="5489411"/>
          </a:xfrm>
          <a:prstGeom prst="rect">
            <a:avLst/>
          </a:prstGeom>
        </p:spPr>
      </p:pic>
    </p:spTree>
    <p:extLst>
      <p:ext uri="{BB962C8B-B14F-4D97-AF65-F5344CB8AC3E}">
        <p14:creationId xmlns:p14="http://schemas.microsoft.com/office/powerpoint/2010/main" val="33847479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1_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302670"/>
            <a:ext cx="4978400" cy="1231106"/>
          </a:xfrm>
          <a:noFill/>
        </p:spPr>
        <p:txBody>
          <a:bodyPr wrap="square" lIns="0" tIns="0" rIns="0" bIns="0" anchor="b" anchorCtr="0">
            <a:spAutoFit/>
          </a:bodyPr>
          <a:lstStyle>
            <a:lvl1pPr>
              <a:defRPr sz="4000" spc="-50" baseline="0">
                <a:solidFill>
                  <a:schemeClr val="bg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4978400" cy="246221"/>
          </a:xfrm>
          <a:noFill/>
        </p:spPr>
        <p:txBody>
          <a:bodyPr wrap="square" lIns="0" tIns="0" rIns="0" bIns="0">
            <a:spAutoFit/>
          </a:bodyPr>
          <a:lstStyle>
            <a:lvl1pPr marL="0" indent="0">
              <a:spcBef>
                <a:spcPts val="0"/>
              </a:spcBef>
              <a:buNone/>
              <a:defRPr sz="1600" spc="0" baseline="0">
                <a:solidFill>
                  <a:schemeClr val="bg1"/>
                </a:solidFill>
                <a:latin typeface="+mn-lt"/>
                <a:cs typeface="Segoe UI" panose="020B0502040204020203" pitchFamily="34" charset="0"/>
              </a:defRPr>
            </a:lvl1pPr>
          </a:lstStyle>
          <a:p>
            <a:pPr lvl="0"/>
            <a:r>
              <a:rPr lang="en-US"/>
              <a:t>Speaker name or subtitle text</a:t>
            </a:r>
          </a:p>
        </p:txBody>
      </p:sp>
      <p:pic>
        <p:nvPicPr>
          <p:cNvPr id="4" name="MS logo white - EMF" descr="Microsoft logo white text version">
            <a:extLst>
              <a:ext uri="{FF2B5EF4-FFF2-40B4-BE49-F238E27FC236}">
                <a16:creationId xmlns:a16="http://schemas.microsoft.com/office/drawing/2014/main" id="{0BB37EE3-73AC-5546-F43B-FE5420C7D028}"/>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0956731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32">
          <p15:clr>
            <a:srgbClr val="5ACBF0"/>
          </p15:clr>
        </p15:guide>
        <p15:guide id="2" orient="horz" pos="2520">
          <p15:clr>
            <a:srgbClr val="5ACBF0"/>
          </p15:clr>
        </p15:guide>
        <p15:guide id="3" pos="6144">
          <p15:clr>
            <a:srgbClr val="5ACBF0"/>
          </p15:clr>
        </p15:guide>
        <p15:guide id="4" orient="horz" pos="216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2.sv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41.xml"/><Relationship Id="rId18" Type="http://schemas.openxmlformats.org/officeDocument/2006/relationships/slideLayout" Target="../slideLayouts/slideLayout46.xml"/><Relationship Id="rId26" Type="http://schemas.openxmlformats.org/officeDocument/2006/relationships/slideLayout" Target="../slideLayouts/slideLayout54.xml"/><Relationship Id="rId39" Type="http://schemas.openxmlformats.org/officeDocument/2006/relationships/slideLayout" Target="../slideLayouts/slideLayout67.xml"/><Relationship Id="rId21" Type="http://schemas.openxmlformats.org/officeDocument/2006/relationships/slideLayout" Target="../slideLayouts/slideLayout49.xml"/><Relationship Id="rId34" Type="http://schemas.openxmlformats.org/officeDocument/2006/relationships/slideLayout" Target="../slideLayouts/slideLayout62.xml"/><Relationship Id="rId42" Type="http://schemas.openxmlformats.org/officeDocument/2006/relationships/slideLayout" Target="../slideLayouts/slideLayout70.xml"/><Relationship Id="rId47" Type="http://schemas.openxmlformats.org/officeDocument/2006/relationships/slideLayout" Target="../slideLayouts/slideLayout75.xml"/><Relationship Id="rId7" Type="http://schemas.openxmlformats.org/officeDocument/2006/relationships/slideLayout" Target="../slideLayouts/slideLayout35.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29" Type="http://schemas.openxmlformats.org/officeDocument/2006/relationships/slideLayout" Target="../slideLayouts/slideLayout57.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24" Type="http://schemas.openxmlformats.org/officeDocument/2006/relationships/slideLayout" Target="../slideLayouts/slideLayout52.xml"/><Relationship Id="rId32" Type="http://schemas.openxmlformats.org/officeDocument/2006/relationships/slideLayout" Target="../slideLayouts/slideLayout60.xml"/><Relationship Id="rId37" Type="http://schemas.openxmlformats.org/officeDocument/2006/relationships/slideLayout" Target="../slideLayouts/slideLayout65.xml"/><Relationship Id="rId40" Type="http://schemas.openxmlformats.org/officeDocument/2006/relationships/slideLayout" Target="../slideLayouts/slideLayout68.xml"/><Relationship Id="rId45" Type="http://schemas.openxmlformats.org/officeDocument/2006/relationships/slideLayout" Target="../slideLayouts/slideLayout73.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23" Type="http://schemas.openxmlformats.org/officeDocument/2006/relationships/slideLayout" Target="../slideLayouts/slideLayout51.xml"/><Relationship Id="rId28" Type="http://schemas.openxmlformats.org/officeDocument/2006/relationships/slideLayout" Target="../slideLayouts/slideLayout56.xml"/><Relationship Id="rId36" Type="http://schemas.openxmlformats.org/officeDocument/2006/relationships/slideLayout" Target="../slideLayouts/slideLayout64.xml"/><Relationship Id="rId10" Type="http://schemas.openxmlformats.org/officeDocument/2006/relationships/slideLayout" Target="../slideLayouts/slideLayout38.xml"/><Relationship Id="rId19" Type="http://schemas.openxmlformats.org/officeDocument/2006/relationships/slideLayout" Target="../slideLayouts/slideLayout47.xml"/><Relationship Id="rId31" Type="http://schemas.openxmlformats.org/officeDocument/2006/relationships/slideLayout" Target="../slideLayouts/slideLayout59.xml"/><Relationship Id="rId44" Type="http://schemas.openxmlformats.org/officeDocument/2006/relationships/slideLayout" Target="../slideLayouts/slideLayout72.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 Id="rId22" Type="http://schemas.openxmlformats.org/officeDocument/2006/relationships/slideLayout" Target="../slideLayouts/slideLayout50.xml"/><Relationship Id="rId27" Type="http://schemas.openxmlformats.org/officeDocument/2006/relationships/slideLayout" Target="../slideLayouts/slideLayout55.xml"/><Relationship Id="rId30" Type="http://schemas.openxmlformats.org/officeDocument/2006/relationships/slideLayout" Target="../slideLayouts/slideLayout58.xml"/><Relationship Id="rId35" Type="http://schemas.openxmlformats.org/officeDocument/2006/relationships/slideLayout" Target="../slideLayouts/slideLayout63.xml"/><Relationship Id="rId43" Type="http://schemas.openxmlformats.org/officeDocument/2006/relationships/slideLayout" Target="../slideLayouts/slideLayout71.xml"/><Relationship Id="rId48" Type="http://schemas.openxmlformats.org/officeDocument/2006/relationships/theme" Target="../theme/theme10.xml"/><Relationship Id="rId8" Type="http://schemas.openxmlformats.org/officeDocument/2006/relationships/slideLayout" Target="../slideLayouts/slideLayout36.xml"/><Relationship Id="rId3" Type="http://schemas.openxmlformats.org/officeDocument/2006/relationships/slideLayout" Target="../slideLayouts/slideLayout31.xml"/><Relationship Id="rId12" Type="http://schemas.openxmlformats.org/officeDocument/2006/relationships/slideLayout" Target="../slideLayouts/slideLayout40.xml"/><Relationship Id="rId17" Type="http://schemas.openxmlformats.org/officeDocument/2006/relationships/slideLayout" Target="../slideLayouts/slideLayout45.xml"/><Relationship Id="rId25" Type="http://schemas.openxmlformats.org/officeDocument/2006/relationships/slideLayout" Target="../slideLayouts/slideLayout53.xml"/><Relationship Id="rId33" Type="http://schemas.openxmlformats.org/officeDocument/2006/relationships/slideLayout" Target="../slideLayouts/slideLayout61.xml"/><Relationship Id="rId38" Type="http://schemas.openxmlformats.org/officeDocument/2006/relationships/slideLayout" Target="../slideLayouts/slideLayout66.xml"/><Relationship Id="rId46" Type="http://schemas.openxmlformats.org/officeDocument/2006/relationships/slideLayout" Target="../slideLayouts/slideLayout74.xml"/><Relationship Id="rId20" Type="http://schemas.openxmlformats.org/officeDocument/2006/relationships/slideLayout" Target="../slideLayouts/slideLayout48.xml"/><Relationship Id="rId41" Type="http://schemas.openxmlformats.org/officeDocument/2006/relationships/slideLayout" Target="../slideLayouts/slideLayout69.xml"/></Relationships>
</file>

<file path=ppt/slideMasters/_rels/slideMaster1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slideLayout" Target="../slideLayouts/slideLayout78.xml"/><Relationship Id="rId7" Type="http://schemas.openxmlformats.org/officeDocument/2006/relationships/image" Target="../media/image30.png"/><Relationship Id="rId2" Type="http://schemas.openxmlformats.org/officeDocument/2006/relationships/slideLayout" Target="../slideLayouts/slideLayout77.xml"/><Relationship Id="rId1" Type="http://schemas.openxmlformats.org/officeDocument/2006/relationships/slideLayout" Target="../slideLayouts/slideLayout76.xml"/><Relationship Id="rId6" Type="http://schemas.openxmlformats.org/officeDocument/2006/relationships/theme" Target="../theme/theme11.xml"/><Relationship Id="rId5" Type="http://schemas.openxmlformats.org/officeDocument/2006/relationships/slideLayout" Target="../slideLayouts/slideLayout80.xml"/><Relationship Id="rId4" Type="http://schemas.openxmlformats.org/officeDocument/2006/relationships/slideLayout" Target="../slideLayouts/slideLayout79.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5" Type="http://schemas.openxmlformats.org/officeDocument/2006/relationships/image" Target="../media/image2.svg"/><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3.xml"/><Relationship Id="rId1" Type="http://schemas.openxmlformats.org/officeDocument/2006/relationships/slideLayout" Target="../slideLayouts/slideLayout12.xml"/><Relationship Id="rId4" Type="http://schemas.openxmlformats.org/officeDocument/2006/relationships/image" Target="../media/image2.svg"/></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4.xml"/></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4.xml"/><Relationship Id="rId1" Type="http://schemas.openxmlformats.org/officeDocument/2006/relationships/slideLayout" Target="../slideLayouts/slideLayout13.xml"/><Relationship Id="rId5" Type="http://schemas.openxmlformats.org/officeDocument/2006/relationships/image" Target="../media/image6.png"/><Relationship Id="rId4" Type="http://schemas.openxmlformats.org/officeDocument/2006/relationships/image" Target="../media/image5.emf"/></Relationships>
</file>

<file path=ppt/slideMasters/_rels/slideMaster6.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7.xml"/><Relationship Id="rId1" Type="http://schemas.openxmlformats.org/officeDocument/2006/relationships/slideLayout" Target="../slideLayouts/slideLayout15.xml"/><Relationship Id="rId4" Type="http://schemas.openxmlformats.org/officeDocument/2006/relationships/image" Target="../media/image2.svg"/></Relationships>
</file>

<file path=ppt/slideMasters/_rels/slideMaster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8.xml"/><Relationship Id="rId1" Type="http://schemas.openxmlformats.org/officeDocument/2006/relationships/slideLayout" Target="../slideLayouts/slideLayout16.xml"/><Relationship Id="rId4" Type="http://schemas.openxmlformats.org/officeDocument/2006/relationships/image" Target="../media/image2.sv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theme" Target="../theme/theme9.xml"/><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2" Type="http://schemas.openxmlformats.org/officeDocument/2006/relationships/slideLayout" Target="../slideLayouts/slideLayout18.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11">
            <a:extLst>
              <a:ext uri="{96DAC541-7B7A-43D3-8B79-37D633B846F1}">
                <asvg:svgBlip xmlns:asvg="http://schemas.microsoft.com/office/drawing/2016/SVG/main" r:embed="rId1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7304207"/>
      </p:ext>
    </p:extLst>
  </p:cSld>
  <p:clrMap bg1="dk1" tx1="lt1" bg2="dk2" tx2="lt2" accent1="accent1" accent2="accent2" accent3="accent3" accent4="accent4" accent5="accent5" accent6="accent6" hlink="hlink" folHlink="folHlink"/>
  <p:sldLayoutIdLst>
    <p:sldLayoutId id="2147498727" r:id="rId1"/>
    <p:sldLayoutId id="2147498221" r:id="rId2"/>
    <p:sldLayoutId id="2147498761" r:id="rId3"/>
    <p:sldLayoutId id="2147498764" r:id="rId4"/>
    <p:sldLayoutId id="2147498765" r:id="rId5"/>
    <p:sldLayoutId id="2147498770" r:id="rId6"/>
    <p:sldLayoutId id="2147500029" r:id="rId7"/>
    <p:sldLayoutId id="2147500031" r:id="rId8"/>
    <p:sldLayoutId id="2147500084" r:id="rId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3569618611"/>
      </p:ext>
    </p:extLst>
  </p:cSld>
  <p:clrMap bg1="dk1" tx1="lt1" bg2="dk2" tx2="lt2" accent1="accent1" accent2="accent2" accent3="accent3" accent4="accent4" accent5="accent5" accent6="accent6" hlink="hlink" folHlink="folHlink"/>
  <p:sldLayoutIdLst>
    <p:sldLayoutId id="2147500248" r:id="rId1"/>
    <p:sldLayoutId id="2147500249" r:id="rId2"/>
    <p:sldLayoutId id="2147500250" r:id="rId3"/>
    <p:sldLayoutId id="2147500251" r:id="rId4"/>
    <p:sldLayoutId id="2147500252" r:id="rId5"/>
    <p:sldLayoutId id="2147500253" r:id="rId6"/>
    <p:sldLayoutId id="2147500254" r:id="rId7"/>
    <p:sldLayoutId id="2147500255" r:id="rId8"/>
    <p:sldLayoutId id="2147500256" r:id="rId9"/>
    <p:sldLayoutId id="2147500257" r:id="rId10"/>
    <p:sldLayoutId id="2147500258" r:id="rId11"/>
    <p:sldLayoutId id="2147500259" r:id="rId12"/>
    <p:sldLayoutId id="2147500260" r:id="rId13"/>
    <p:sldLayoutId id="2147500261" r:id="rId14"/>
    <p:sldLayoutId id="2147500262" r:id="rId15"/>
    <p:sldLayoutId id="2147500263" r:id="rId16"/>
    <p:sldLayoutId id="2147500264" r:id="rId17"/>
    <p:sldLayoutId id="2147500265" r:id="rId18"/>
    <p:sldLayoutId id="2147500266" r:id="rId19"/>
    <p:sldLayoutId id="2147500267" r:id="rId20"/>
    <p:sldLayoutId id="2147500268" r:id="rId21"/>
    <p:sldLayoutId id="2147500269" r:id="rId22"/>
    <p:sldLayoutId id="2147500270" r:id="rId23"/>
    <p:sldLayoutId id="2147500271" r:id="rId24"/>
    <p:sldLayoutId id="2147500272" r:id="rId25"/>
    <p:sldLayoutId id="2147500273" r:id="rId26"/>
    <p:sldLayoutId id="2147500274" r:id="rId27"/>
    <p:sldLayoutId id="2147500275" r:id="rId28"/>
    <p:sldLayoutId id="2147500276" r:id="rId29"/>
    <p:sldLayoutId id="2147500277" r:id="rId30"/>
    <p:sldLayoutId id="2147500278" r:id="rId31"/>
    <p:sldLayoutId id="2147500279" r:id="rId32"/>
    <p:sldLayoutId id="2147500280" r:id="rId33"/>
    <p:sldLayoutId id="2147500281" r:id="rId34"/>
    <p:sldLayoutId id="2147500282" r:id="rId35"/>
    <p:sldLayoutId id="2147500283" r:id="rId36"/>
    <p:sldLayoutId id="2147500284" r:id="rId37"/>
    <p:sldLayoutId id="2147500285" r:id="rId38"/>
    <p:sldLayoutId id="2147500286" r:id="rId39"/>
    <p:sldLayoutId id="2147500287" r:id="rId40"/>
    <p:sldLayoutId id="2147500288" r:id="rId41"/>
    <p:sldLayoutId id="2147500289" r:id="rId42"/>
    <p:sldLayoutId id="2147500290" r:id="rId43"/>
    <p:sldLayoutId id="2147500291" r:id="rId44"/>
    <p:sldLayoutId id="2147500292" r:id="rId45"/>
    <p:sldLayoutId id="2147500293" r:id="rId46"/>
    <p:sldLayoutId id="2147500294" r:id="rId47"/>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blipFill dpi="0" rotWithShape="1">
          <a:blip r:embed="rId7"/>
          <a:srcRect/>
          <a:stretch>
            <a:fillRect t="-39000" b="-39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9650186"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1" y="1825625"/>
            <a:ext cx="10371363"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r>
              <a:rPr lang="en-US" dirty="0" err="1"/>
              <a:t>wedoAI</a:t>
            </a:r>
            <a:r>
              <a:rPr lang="en-US" dirty="0"/>
              <a:t> 2024</a:t>
            </a:r>
          </a:p>
        </p:txBody>
      </p:sp>
      <p:pic>
        <p:nvPicPr>
          <p:cNvPr id="12" name="Picture 11" descr="A logo of a cloud with a ladder&#10;&#10;Description automatically generated">
            <a:extLst>
              <a:ext uri="{FF2B5EF4-FFF2-40B4-BE49-F238E27FC236}">
                <a16:creationId xmlns:a16="http://schemas.microsoft.com/office/drawing/2014/main" id="{A3CD0EDB-39EC-49E0-53D5-54BBD5087CE1}"/>
              </a:ext>
            </a:extLst>
          </p:cNvPr>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11239619" y="5905619"/>
            <a:ext cx="952381" cy="952381"/>
          </a:xfrm>
          <a:prstGeom prst="rect">
            <a:avLst/>
          </a:prstGeom>
        </p:spPr>
      </p:pic>
    </p:spTree>
    <p:extLst>
      <p:ext uri="{BB962C8B-B14F-4D97-AF65-F5344CB8AC3E}">
        <p14:creationId xmlns:p14="http://schemas.microsoft.com/office/powerpoint/2010/main" val="1439393230"/>
      </p:ext>
    </p:extLst>
  </p:cSld>
  <p:clrMap bg1="lt1" tx1="dk1" bg2="lt2" tx2="dk2" accent1="accent1" accent2="accent2" accent3="accent3" accent4="accent4" accent5="accent5" accent6="accent6" hlink="hlink" folHlink="folHlink"/>
  <p:sldLayoutIdLst>
    <p:sldLayoutId id="2147500296" r:id="rId1"/>
    <p:sldLayoutId id="2147500297" r:id="rId2"/>
    <p:sldLayoutId id="2147500298" r:id="rId3"/>
    <p:sldLayoutId id="2147500299" r:id="rId4"/>
    <p:sldLayoutId id="2147500300" r:id="rId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287304207"/>
      </p:ext>
    </p:extLst>
  </p:cSld>
  <p:clrMap bg1="dk1" tx1="lt1" bg2="dk2" tx2="lt2" accent1="accent1" accent2="accent2" accent3="accent3" accent4="accent4" accent5="accent5" accent6="accent6" hlink="hlink" folHlink="folHlink"/>
  <p:sldLayoutIdLst>
    <p:sldLayoutId id="2147500098" r:id="rId1"/>
    <p:sldLayoutId id="2147500130" r:id="rId2"/>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831462925"/>
      </p:ext>
    </p:extLst>
  </p:cSld>
  <p:clrMap bg1="dk1" tx1="lt1" bg2="dk2" tx2="lt2" accent1="accent1" accent2="accent2" accent3="accent3" accent4="accent4" accent5="accent5" accent6="accent6" hlink="hlink" folHlink="folHlink"/>
  <p:sldLayoutIdLst>
    <p:sldLayoutId id="214748370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Pr>
        <a:gradFill>
          <a:gsLst>
            <a:gs pos="56000">
              <a:srgbClr val="D0F0EC"/>
            </a:gs>
            <a:gs pos="13000">
              <a:srgbClr val="FFFFFF"/>
            </a:gs>
            <a:gs pos="100000">
              <a:srgbClr val="69BFFF"/>
            </a:gs>
          </a:gsLst>
          <a:lin ang="1800000" scaled="0"/>
        </a:gradFill>
        <a:effectLst/>
      </p:bgPr>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694948" y="668239"/>
            <a:ext cx="10811252" cy="664797"/>
          </a:xfrm>
          <a:prstGeom prst="rect">
            <a:avLst/>
          </a:prstGeom>
          <a:noFill/>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694948" y="1665435"/>
            <a:ext cx="10809284"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 cstate="screen">
            <a:extLst>
              <a:ext uri="{28A0092B-C50C-407E-A947-70E740481C1C}">
                <a14:useLocalDpi xmlns:a14="http://schemas.microsoft.com/office/drawing/2010/main"/>
              </a:ext>
            </a:extLst>
          </a:blip>
          <a:srcRect l="762"/>
          <a:stretch/>
        </p:blipFill>
        <p:spPr>
          <a:xfrm rot="5400000">
            <a:off x="9509760" y="2843773"/>
            <a:ext cx="6858000" cy="1170455"/>
          </a:xfrm>
          <a:prstGeom prst="rect">
            <a:avLst/>
          </a:prstGeom>
        </p:spPr>
      </p:pic>
      <p:pic>
        <p:nvPicPr>
          <p:cNvPr id="37" name="Picture 36">
            <a:extLst>
              <a:ext uri="{FF2B5EF4-FFF2-40B4-BE49-F238E27FC236}">
                <a16:creationId xmlns:a16="http://schemas.microsoft.com/office/drawing/2014/main" id="{5F6F1DD3-0497-4985-224C-40328B66A53B}"/>
              </a:ext>
            </a:extLst>
          </p:cNvPr>
          <p:cNvPicPr>
            <a:picLocks noChangeAspect="1"/>
          </p:cNvPicPr>
          <p:nvPr userDrawn="1"/>
        </p:nvPicPr>
        <p:blipFill rotWithShape="1">
          <a:blip r:embed="rId5" cstate="screen">
            <a:extLst>
              <a:ext uri="{28A0092B-C50C-407E-A947-70E740481C1C}">
                <a14:useLocalDpi xmlns:a14="http://schemas.microsoft.com/office/drawing/2010/main"/>
              </a:ext>
            </a:extLst>
          </a:blip>
          <a:srcRect/>
          <a:stretch/>
        </p:blipFill>
        <p:spPr>
          <a:xfrm>
            <a:off x="12350483" y="-2321781"/>
            <a:ext cx="5206980" cy="4955253"/>
          </a:xfrm>
          <a:prstGeom prst="rect">
            <a:avLst/>
          </a:prstGeom>
        </p:spPr>
      </p:pic>
    </p:spTree>
    <p:extLst>
      <p:ext uri="{BB962C8B-B14F-4D97-AF65-F5344CB8AC3E}">
        <p14:creationId xmlns:p14="http://schemas.microsoft.com/office/powerpoint/2010/main" val="1550562424"/>
      </p:ext>
    </p:extLst>
  </p:cSld>
  <p:clrMap bg1="dk1" tx1="lt1" bg2="dk2" tx2="lt2" accent1="accent1" accent2="accent2" accent3="accent3" accent4="accent4" accent5="accent5" accent6="accent6" hlink="hlink" folHlink="folHlink"/>
  <p:sldLayoutIdLst>
    <p:sldLayoutId id="2147485606" r:id="rId1"/>
    <p:sldLayoutId id="2147485634" r:id="rId2"/>
  </p:sldLayoutIdLst>
  <p:transition>
    <p:fade/>
  </p:transition>
  <p:hf sldNum="0" hdr="0" ftr="0" dt="0"/>
  <p:txStyles>
    <p:titleStyle>
      <a:lvl1pPr algn="l" defTabSz="932742" rtl="0" eaLnBrk="1" latinLnBrk="0" hangingPunct="1">
        <a:lnSpc>
          <a:spcPct val="90000"/>
        </a:lnSpc>
        <a:spcBef>
          <a:spcPct val="0"/>
        </a:spcBef>
        <a:buNone/>
        <a:defRPr lang="en-US" sz="4800" b="0" kern="1200" cap="none" spc="-50" baseline="0" dirty="0" smtClean="0">
          <a:ln w="3175">
            <a:noFill/>
          </a:ln>
          <a:solidFill>
            <a:srgbClr val="294570"/>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rgbClr val="294570"/>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rgbClr val="294570"/>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rgbClr val="294570"/>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rgbClr val="294570"/>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432">
          <p15:clr>
            <a:srgbClr val="C35EA4"/>
          </p15:clr>
        </p15:guide>
        <p15:guide id="17" pos="7248">
          <p15:clr>
            <a:srgbClr val="C35EA4"/>
          </p15:clr>
        </p15:guide>
        <p15:guide id="25" orient="horz" pos="448">
          <p15:clr>
            <a:srgbClr val="C35EA4"/>
          </p15:clr>
        </p15:guide>
        <p15:guide id="26" orient="horz" pos="3868">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2">
            <a:extLst>
              <a:ext uri="{96DAC541-7B7A-43D3-8B79-37D633B846F1}">
                <asvg:svgBlip xmlns:asvg="http://schemas.microsoft.com/office/drawing/2016/SVG/main" r:embed="rId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500145"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3">
            <a:extLst>
              <a:ext uri="{96DAC541-7B7A-43D3-8B79-37D633B846F1}">
                <asvg:svgBlip xmlns:asvg="http://schemas.microsoft.com/office/drawing/2016/SVG/main" r:embed="rId4"/>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500233" r:id="rId1"/>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334414A-2133-77DC-3882-D81141CDC5E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8CB3D26-ABAB-420E-C25C-DF0B00BEB8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3BDA19C-744F-644D-377D-FFA6A39A62C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64C41B8D-EF06-49EC-8D6D-D79E35A3A61C}" type="datetimeFigureOut">
              <a:rPr lang="en-US" smtClean="0"/>
              <a:t>4/25/2025</a:t>
            </a:fld>
            <a:endParaRPr lang="en-US"/>
          </a:p>
        </p:txBody>
      </p:sp>
      <p:sp>
        <p:nvSpPr>
          <p:cNvPr id="5" name="Footer Placeholder 4">
            <a:extLst>
              <a:ext uri="{FF2B5EF4-FFF2-40B4-BE49-F238E27FC236}">
                <a16:creationId xmlns:a16="http://schemas.microsoft.com/office/drawing/2014/main" id="{179AB8DF-4995-A79E-7819-B7A32EFB483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630240-5F20-E1A9-9F52-2C5DAE713F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6957AB4A-75F7-44E7-B599-55D893D3AF07}" type="slidenum">
              <a:rPr lang="en-US" smtClean="0"/>
              <a:t>‹#›</a:t>
            </a:fld>
            <a:endParaRPr lang="en-US"/>
          </a:p>
        </p:txBody>
      </p:sp>
    </p:spTree>
    <p:extLst>
      <p:ext uri="{BB962C8B-B14F-4D97-AF65-F5344CB8AC3E}">
        <p14:creationId xmlns:p14="http://schemas.microsoft.com/office/powerpoint/2010/main" val="1738445792"/>
      </p:ext>
    </p:extLst>
  </p:cSld>
  <p:clrMap bg1="lt1" tx1="dk1" bg2="lt2" tx2="dk2" accent1="accent1" accent2="accent2" accent3="accent3" accent4="accent4" accent5="accent5" accent6="accent6" hlink="hlink" folHlink="folHlink"/>
  <p:sldLayoutIdLst>
    <p:sldLayoutId id="2147500235" r:id="rId1"/>
    <p:sldLayoutId id="2147500236" r:id="rId2"/>
    <p:sldLayoutId id="2147500237" r:id="rId3"/>
    <p:sldLayoutId id="2147500238" r:id="rId4"/>
    <p:sldLayoutId id="2147500239" r:id="rId5"/>
    <p:sldLayoutId id="2147500240" r:id="rId6"/>
    <p:sldLayoutId id="2147500241" r:id="rId7"/>
    <p:sldLayoutId id="2147500242" r:id="rId8"/>
    <p:sldLayoutId id="2147500243" r:id="rId9"/>
    <p:sldLayoutId id="2147500244" r:id="rId10"/>
    <p:sldLayoutId id="2147500245" r:id="rId11"/>
    <p:sldLayoutId id="214750024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xml"/><Relationship Id="rId1" Type="http://schemas.openxmlformats.org/officeDocument/2006/relationships/slideLayout" Target="../slideLayouts/slideLayout76.xml"/><Relationship Id="rId4" Type="http://schemas.openxmlformats.org/officeDocument/2006/relationships/image" Target="../media/image3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9.xml"/><Relationship Id="rId1" Type="http://schemas.openxmlformats.org/officeDocument/2006/relationships/slideLayout" Target="../slideLayouts/slideLayout5.xml"/><Relationship Id="rId4" Type="http://schemas.openxmlformats.org/officeDocument/2006/relationships/image" Target="../media/image46.svg"/></Relationships>
</file>

<file path=ppt/slides/_rels/slide1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0.xml"/><Relationship Id="rId1" Type="http://schemas.openxmlformats.org/officeDocument/2006/relationships/slideLayout" Target="../slideLayouts/slideLayout5.xml"/><Relationship Id="rId5" Type="http://schemas.openxmlformats.org/officeDocument/2006/relationships/image" Target="../media/image47.png"/><Relationship Id="rId4" Type="http://schemas.openxmlformats.org/officeDocument/2006/relationships/image" Target="../media/image46.sv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2.xml"/><Relationship Id="rId1" Type="http://schemas.openxmlformats.org/officeDocument/2006/relationships/slideLayout" Target="../slideLayouts/slideLayout5.xml"/><Relationship Id="rId4" Type="http://schemas.openxmlformats.org/officeDocument/2006/relationships/image" Target="../media/image46.svg"/></Relationships>
</file>

<file path=ppt/slides/_rels/slide1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49.svg"/></Relationships>
</file>

<file path=ppt/slides/_rels/slide1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49.sv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6.xml"/></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hyperlink" Target="https://techcommunity.microsoft.com/t5/azure-ai-services-blog/azure-cognitive-search-outperforming-vector-search-with-hybrid/ba-p/3929167" TargetMode="External"/></Relationships>
</file>

<file path=ppt/slides/_rels/slide2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46.svg"/></Relationships>
</file>

<file path=ppt/slides/_rels/slide2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53.sv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4.xml"/><Relationship Id="rId1" Type="http://schemas.openxmlformats.org/officeDocument/2006/relationships/slideLayout" Target="../slideLayouts/slideLayout11.xml"/><Relationship Id="rId4" Type="http://schemas.openxmlformats.org/officeDocument/2006/relationships/image" Target="../media/image53.sv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6.xml"/><Relationship Id="rId1" Type="http://schemas.openxmlformats.org/officeDocument/2006/relationships/slideLayout" Target="../slideLayouts/slideLayout1.xml"/><Relationship Id="rId5" Type="http://schemas.openxmlformats.org/officeDocument/2006/relationships/image" Target="../media/image56.png"/><Relationship Id="rId4" Type="http://schemas.openxmlformats.org/officeDocument/2006/relationships/image" Target="../media/image55.svg"/></Relationships>
</file>

<file path=ppt/slides/_rels/slide3.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hyperlink" Target="https://x.com/lukemurraynz" TargetMode="External"/><Relationship Id="rId7" Type="http://schemas.openxmlformats.org/officeDocument/2006/relationships/image" Target="../media/image37.png"/><Relationship Id="rId2" Type="http://schemas.openxmlformats.org/officeDocument/2006/relationships/hyperlink" Target="https://www.linkedin.com/in/ljmurray/" TargetMode="External"/><Relationship Id="rId1" Type="http://schemas.openxmlformats.org/officeDocument/2006/relationships/slideLayout" Target="../slideLayouts/slideLayout28.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hyperlink" Target="https://luke.geek.nz/" TargetMode="Externa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5.sv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46.sv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5.sv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5.xml"/><Relationship Id="rId1" Type="http://schemas.openxmlformats.org/officeDocument/2006/relationships/slideLayout" Target="../slideLayouts/slideLayout5.xml"/><Relationship Id="rId4" Type="http://schemas.openxmlformats.org/officeDocument/2006/relationships/image" Target="../media/image46.svg"/></Relationships>
</file>

<file path=ppt/slides/_rels/slide3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53.sv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9.pn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10.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8" Type="http://schemas.openxmlformats.org/officeDocument/2006/relationships/hyperlink" Target="https://learn.microsoft.com/en-us/azure/cognitive-services/openai/tutorials/embeddings?tabs=command-line?WT.mc_id=AZ-MVP-5004796" TargetMode="External"/><Relationship Id="rId13" Type="http://schemas.openxmlformats.org/officeDocument/2006/relationships/hyperlink" Target="https://learn.microsoft.com/en-us/azure/cognitive-services/openai/overview?WT.mc_id=AZ-MVP-5004796" TargetMode="External"/><Relationship Id="rId18" Type="http://schemas.openxmlformats.org/officeDocument/2006/relationships/hyperlink" Target="https://youtu.be/HTw4cJy3XNk" TargetMode="External"/><Relationship Id="rId3" Type="http://schemas.openxmlformats.org/officeDocument/2006/relationships/hyperlink" Target="https://github.com/Azure/azure-openai-samples" TargetMode="External"/><Relationship Id="rId7" Type="http://schemas.openxmlformats.org/officeDocument/2006/relationships/hyperlink" Target="https://learn.microsoft.com/en-us/azure/cognitive-services/openai/how-to/fine-tuning?pivots=programming-language-studio?WT.mc_id=AZ-MVP-5004796" TargetMode="External"/><Relationship Id="rId12" Type="http://schemas.openxmlformats.org/officeDocument/2006/relationships/hyperlink" Target="https://learn.microsoft.com/en-us/rest/api/cognitiveservices?WT.mc_id=AZ-MVP-5004796" TargetMode="External"/><Relationship Id="rId17" Type="http://schemas.openxmlformats.org/officeDocument/2006/relationships/hyperlink" Target="https://aka.ms/oai/access?WT.mc_id=AZ-MVP-5004796" TargetMode="External"/><Relationship Id="rId2" Type="http://schemas.openxmlformats.org/officeDocument/2006/relationships/notesSlide" Target="../notesSlides/notesSlide40.xml"/><Relationship Id="rId16" Type="http://schemas.openxmlformats.org/officeDocument/2006/relationships/hyperlink" Target="https://azure.microsoft.com/en-us/free/cognitive-services/" TargetMode="External"/><Relationship Id="rId20" Type="http://schemas.openxmlformats.org/officeDocument/2006/relationships/hyperlink" Target="https://www.microsoft.com/en-us/ai/azure-customer-stories-ai?WT.mc_id=AZ-MVP-5004796" TargetMode="External"/><Relationship Id="rId1" Type="http://schemas.openxmlformats.org/officeDocument/2006/relationships/slideLayout" Target="../slideLayouts/slideLayout73.xml"/><Relationship Id="rId6" Type="http://schemas.openxmlformats.org/officeDocument/2006/relationships/hyperlink" Target="https://learn.microsoft.com/en-us/azure/cognitive-services/openai/how-to/embeddings?tabs=console?WT.mc_id=AZ-MVP-5004796" TargetMode="External"/><Relationship Id="rId11" Type="http://schemas.openxmlformats.org/officeDocument/2006/relationships/hyperlink" Target="https://github.com/Azure-Samples/azure-search-openai-demo/" TargetMode="External"/><Relationship Id="rId5" Type="http://schemas.openxmlformats.org/officeDocument/2006/relationships/hyperlink" Target="https://learn.microsoft.com/en-us/azure/cognitive-services/cognitive-services-support-options?context=%2Fazure%2Fcognitive-services%2Fopenai%2Fcontext%2Fcontext?WT.mc_id=AZ-MVP-5004796" TargetMode="External"/><Relationship Id="rId15" Type="http://schemas.openxmlformats.org/officeDocument/2006/relationships/hyperlink" Target="https://learn.microsoft.com/en-us/legal/cognitive-services/openai/transparency-note?context=%2Fazure%2Fcognitive-services%2Fopenai%2Fcontext%2Fcontext?WT.mc_id=AZ-MVP-5004796" TargetMode="External"/><Relationship Id="rId10" Type="http://schemas.openxmlformats.org/officeDocument/2006/relationships/hyperlink" Target="https://techcommunity.microsoft.com/t5/ai-applied-ai-blog/revolutionize-your-enterprise-data-with-chatgpt-next-gen-apps-w/ba-p/3762087?WT.mc_id=AZ-MVP-5004796" TargetMode="External"/><Relationship Id="rId19" Type="http://schemas.openxmlformats.org/officeDocument/2006/relationships/hyperlink" Target="https://azure.microsoft.com/en-us/products/cognitive-services/openai-service?WT.mc_id=AZ-MVP-5004796" TargetMode="External"/><Relationship Id="rId4" Type="http://schemas.openxmlformats.org/officeDocument/2006/relationships/hyperlink" Target="https://github.com/openai/openai-cookbook/tree/main/examples" TargetMode="External"/><Relationship Id="rId9" Type="http://schemas.openxmlformats.org/officeDocument/2006/relationships/hyperlink" Target="https://learn.microsoft.com/en-us/legal/cognitive-services/openai/data-privacy?context=%2Fazure%2Fcognitive-services%2Fopenai%2Fcontext%2Fcontext?WT.mc_id=AZ-MVP-5004796" TargetMode="External"/><Relationship Id="rId14" Type="http://schemas.openxmlformats.org/officeDocument/2006/relationships/hyperlink" Target="https://learn.microsoft.com/en-us/training/modules/explore-azure-openai?WT.mc_id=AZ-MVP-5004796" TargetMode="Externa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8" Type="http://schemas.openxmlformats.org/officeDocument/2006/relationships/image" Target="../media/image70.png"/><Relationship Id="rId13" Type="http://schemas.openxmlformats.org/officeDocument/2006/relationships/image" Target="../media/image75.png"/><Relationship Id="rId3" Type="http://schemas.openxmlformats.org/officeDocument/2006/relationships/image" Target="../media/image65.png"/><Relationship Id="rId7" Type="http://schemas.openxmlformats.org/officeDocument/2006/relationships/image" Target="../media/image69.png"/><Relationship Id="rId12" Type="http://schemas.openxmlformats.org/officeDocument/2006/relationships/image" Target="../media/image74.png"/><Relationship Id="rId2"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68.png"/><Relationship Id="rId11" Type="http://schemas.openxmlformats.org/officeDocument/2006/relationships/image" Target="../media/image73.png"/><Relationship Id="rId5" Type="http://schemas.openxmlformats.org/officeDocument/2006/relationships/image" Target="../media/image67.png"/><Relationship Id="rId10" Type="http://schemas.openxmlformats.org/officeDocument/2006/relationships/image" Target="../media/image72.png"/><Relationship Id="rId4" Type="http://schemas.openxmlformats.org/officeDocument/2006/relationships/image" Target="../media/image66.png"/><Relationship Id="rId9" Type="http://schemas.openxmlformats.org/officeDocument/2006/relationships/image" Target="../media/image71.png"/></Relationships>
</file>

<file path=ppt/slides/_rels/slide4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18" Type="http://schemas.openxmlformats.org/officeDocument/2006/relationships/image" Target="../media/image92.svg"/><Relationship Id="rId26" Type="http://schemas.openxmlformats.org/officeDocument/2006/relationships/image" Target="../media/image100.svg"/><Relationship Id="rId3" Type="http://schemas.openxmlformats.org/officeDocument/2006/relationships/image" Target="../media/image77.png"/><Relationship Id="rId21" Type="http://schemas.openxmlformats.org/officeDocument/2006/relationships/image" Target="../media/image95.png"/><Relationship Id="rId7" Type="http://schemas.openxmlformats.org/officeDocument/2006/relationships/image" Target="../media/image81.png"/><Relationship Id="rId12" Type="http://schemas.openxmlformats.org/officeDocument/2006/relationships/image" Target="../media/image86.svg"/><Relationship Id="rId17" Type="http://schemas.openxmlformats.org/officeDocument/2006/relationships/image" Target="../media/image91.png"/><Relationship Id="rId25" Type="http://schemas.openxmlformats.org/officeDocument/2006/relationships/image" Target="../media/image99.png"/><Relationship Id="rId2" Type="http://schemas.openxmlformats.org/officeDocument/2006/relationships/image" Target="../media/image76.png"/><Relationship Id="rId16" Type="http://schemas.openxmlformats.org/officeDocument/2006/relationships/image" Target="../media/image90.svg"/><Relationship Id="rId20" Type="http://schemas.openxmlformats.org/officeDocument/2006/relationships/image" Target="../media/image94.svg"/><Relationship Id="rId1" Type="http://schemas.openxmlformats.org/officeDocument/2006/relationships/slideLayout" Target="../slideLayouts/slideLayout12.xml"/><Relationship Id="rId6" Type="http://schemas.openxmlformats.org/officeDocument/2006/relationships/image" Target="../media/image80.png"/><Relationship Id="rId11" Type="http://schemas.openxmlformats.org/officeDocument/2006/relationships/image" Target="../media/image85.png"/><Relationship Id="rId24" Type="http://schemas.openxmlformats.org/officeDocument/2006/relationships/image" Target="../media/image98.svg"/><Relationship Id="rId5" Type="http://schemas.openxmlformats.org/officeDocument/2006/relationships/image" Target="../media/image79.png"/><Relationship Id="rId15" Type="http://schemas.openxmlformats.org/officeDocument/2006/relationships/image" Target="../media/image89.png"/><Relationship Id="rId23" Type="http://schemas.openxmlformats.org/officeDocument/2006/relationships/image" Target="../media/image97.png"/><Relationship Id="rId10" Type="http://schemas.openxmlformats.org/officeDocument/2006/relationships/image" Target="../media/image84.png"/><Relationship Id="rId19" Type="http://schemas.openxmlformats.org/officeDocument/2006/relationships/image" Target="../media/image93.png"/><Relationship Id="rId4" Type="http://schemas.openxmlformats.org/officeDocument/2006/relationships/image" Target="../media/image78.png"/><Relationship Id="rId9" Type="http://schemas.openxmlformats.org/officeDocument/2006/relationships/image" Target="../media/image83.svg"/><Relationship Id="rId14" Type="http://schemas.openxmlformats.org/officeDocument/2006/relationships/image" Target="../media/image88.svg"/><Relationship Id="rId22" Type="http://schemas.openxmlformats.org/officeDocument/2006/relationships/image" Target="../media/image96.svg"/></Relationships>
</file>

<file path=ppt/slides/_rels/slide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hyperlink" Target="https://learn.microsoft.com/legal/cognitive-services/openai/transparency-note?tabs=text&amp;WT.mc_id=AZ-MVP-5004796"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44.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9" name="Rectangle 1038">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wedoAI bot - Designer created">
            <a:extLst>
              <a:ext uri="{FF2B5EF4-FFF2-40B4-BE49-F238E27FC236}">
                <a16:creationId xmlns:a16="http://schemas.microsoft.com/office/drawing/2014/main" id="{0CA13D79-5424-E045-FE68-E2EB0ABE80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85" r="15494" b="1"/>
          <a:stretch/>
        </p:blipFill>
        <p:spPr bwMode="auto">
          <a:xfrm>
            <a:off x="3287381" y="10"/>
            <a:ext cx="9669642" cy="685799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1040" name="Rectangle 1039">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Title 2">
            <a:extLst>
              <a:ext uri="{FF2B5EF4-FFF2-40B4-BE49-F238E27FC236}">
                <a16:creationId xmlns:a16="http://schemas.microsoft.com/office/drawing/2014/main" id="{88478A70-CB3D-ABEB-ADF9-A6782A5CD662}"/>
              </a:ext>
            </a:extLst>
          </p:cNvPr>
          <p:cNvSpPr>
            <a:spLocks noGrp="1"/>
          </p:cNvSpPr>
          <p:nvPr>
            <p:ph type="title"/>
          </p:nvPr>
        </p:nvSpPr>
        <p:spPr>
          <a:xfrm>
            <a:off x="526811" y="1962118"/>
            <a:ext cx="4098665" cy="3692028"/>
          </a:xfrm>
          <a:noFill/>
        </p:spPr>
        <p:txBody>
          <a:bodyPr vert="horz" lIns="91440" tIns="45720" rIns="91440" bIns="45720" rtlCol="0" anchor="b">
            <a:normAutofit/>
          </a:bodyPr>
          <a:lstStyle/>
          <a:p>
            <a:r>
              <a:rPr lang="en-US" sz="5200" b="1" dirty="0"/>
              <a:t>Getting started with Azure AI Studio</a:t>
            </a:r>
          </a:p>
        </p:txBody>
      </p:sp>
      <p:pic>
        <p:nvPicPr>
          <p:cNvPr id="32" name="Picture 31">
            <a:extLst>
              <a:ext uri="{FF2B5EF4-FFF2-40B4-BE49-F238E27FC236}">
                <a16:creationId xmlns:a16="http://schemas.microsoft.com/office/drawing/2014/main" id="{0F2A34F8-DB88-A4AF-B35F-5637E960BDC1}"/>
              </a:ext>
            </a:extLst>
          </p:cNvPr>
          <p:cNvPicPr>
            <a:picLocks noChangeAspect="1"/>
          </p:cNvPicPr>
          <p:nvPr/>
        </p:nvPicPr>
        <p:blipFill>
          <a:blip r:embed="rId4">
            <a:alphaModFix amt="50000"/>
          </a:blip>
          <a:stretch>
            <a:fillRect/>
          </a:stretch>
        </p:blipFill>
        <p:spPr>
          <a:xfrm>
            <a:off x="-5367300" y="0"/>
            <a:ext cx="9474201" cy="6858001"/>
          </a:xfrm>
          <a:prstGeom prst="rect">
            <a:avLst/>
          </a:prstGeom>
        </p:spPr>
      </p:pic>
    </p:spTree>
    <p:extLst>
      <p:ext uri="{BB962C8B-B14F-4D97-AF65-F5344CB8AC3E}">
        <p14:creationId xmlns:p14="http://schemas.microsoft.com/office/powerpoint/2010/main" val="28250274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4" descr="AI safety and security encompass the Copilot stack">
            <a:extLst>
              <a:ext uri="{FF2B5EF4-FFF2-40B4-BE49-F238E27FC236}">
                <a16:creationId xmlns:a16="http://schemas.microsoft.com/office/drawing/2014/main" id="{9B69BAB8-B92B-3104-D8DD-B06E7B9FC4F4}"/>
              </a:ext>
            </a:extLst>
          </p:cNvPr>
          <p:cNvSpPr/>
          <p:nvPr/>
        </p:nvSpPr>
        <p:spPr bwMode="auto">
          <a:xfrm>
            <a:off x="4841117" y="1218336"/>
            <a:ext cx="5669280" cy="4480560"/>
          </a:xfrm>
          <a:prstGeom prst="roundRect">
            <a:avLst>
              <a:gd name="adj" fmla="val 2222"/>
            </a:avLst>
          </a:prstGeom>
          <a:noFill/>
          <a:ln w="19050" cap="rnd">
            <a:gradFill flip="none" rotWithShape="1">
              <a:gsLst>
                <a:gs pos="52000">
                  <a:srgbClr val="8DC8E8"/>
                </a:gs>
                <a:gs pos="100000">
                  <a:srgbClr val="D59ED7"/>
                </a:gs>
              </a:gsLst>
              <a:lin ang="3000000" scaled="0"/>
              <a:tileRect/>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Variable Display Semib" pitchFamily="2" charset="0"/>
            </a:endParaRPr>
          </a:p>
        </p:txBody>
      </p:sp>
      <p:sp>
        <p:nvSpPr>
          <p:cNvPr id="30" name="Rectangle 29">
            <a:extLst>
              <a:ext uri="{FF2B5EF4-FFF2-40B4-BE49-F238E27FC236}">
                <a16:creationId xmlns:a16="http://schemas.microsoft.com/office/drawing/2014/main" id="{6DB32856-CE3D-8965-1985-116A6F292F71}"/>
              </a:ext>
              <a:ext uri="{C183D7F6-B498-43B3-948B-1728B52AA6E4}">
                <adec:decorative xmlns:adec="http://schemas.microsoft.com/office/drawing/2017/decorative" val="1"/>
              </a:ext>
            </a:extLst>
          </p:cNvPr>
          <p:cNvSpPr/>
          <p:nvPr/>
        </p:nvSpPr>
        <p:spPr bwMode="auto">
          <a:xfrm>
            <a:off x="6652295" y="1082411"/>
            <a:ext cx="2046924" cy="44330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7" name="Rounded Rectangle 62">
            <a:extLst>
              <a:ext uri="{FF2B5EF4-FFF2-40B4-BE49-F238E27FC236}">
                <a16:creationId xmlns:a16="http://schemas.microsoft.com/office/drawing/2014/main" id="{0AE1D13A-9A55-55B7-844E-4D7DA70AF416}"/>
              </a:ext>
            </a:extLst>
          </p:cNvPr>
          <p:cNvSpPr/>
          <p:nvPr/>
        </p:nvSpPr>
        <p:spPr bwMode="auto">
          <a:xfrm>
            <a:off x="6652295" y="1022814"/>
            <a:ext cx="2046924" cy="36576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400">
                <a:gradFill>
                  <a:gsLst>
                    <a:gs pos="14504">
                      <a:srgbClr val="000000"/>
                    </a:gs>
                    <a:gs pos="35115">
                      <a:srgbClr val="000000"/>
                    </a:gs>
                  </a:gsLst>
                  <a:path path="circle">
                    <a:fillToRect l="100000" t="100000"/>
                  </a:path>
                </a:gradFill>
                <a:latin typeface="Segoe UI Variable Text Semibold" pitchFamily="2" charset="0"/>
                <a:ea typeface="Open Sans" panose="020B0606030504020204" pitchFamily="34" charset="0"/>
                <a:cs typeface="Open Sans" panose="020B0606030504020204" pitchFamily="34" charset="0"/>
              </a:rPr>
              <a:t>AI safety and security</a:t>
            </a:r>
          </a:p>
        </p:txBody>
      </p:sp>
      <p:cxnSp>
        <p:nvCxnSpPr>
          <p:cNvPr id="41" name="!!Straight Arrow Connector 40" descr="Microsoft Cloud is the foundation of the Copilot stack.&#10;&#10;Bidirectional arrow along the bottom of the Copilot stack diagram with &quot;Microsoft Cloud&quot; in the middle of the arrow.">
            <a:extLst>
              <a:ext uri="{FF2B5EF4-FFF2-40B4-BE49-F238E27FC236}">
                <a16:creationId xmlns:a16="http://schemas.microsoft.com/office/drawing/2014/main" id="{21A1EEFE-89CA-BA99-C74A-C2959C8CC23B}"/>
              </a:ext>
            </a:extLst>
          </p:cNvPr>
          <p:cNvCxnSpPr>
            <a:cxnSpLocks/>
          </p:cNvCxnSpPr>
          <p:nvPr/>
        </p:nvCxnSpPr>
        <p:spPr>
          <a:xfrm>
            <a:off x="5298317" y="5300317"/>
            <a:ext cx="4754880" cy="0"/>
          </a:xfrm>
          <a:prstGeom prst="straightConnector1">
            <a:avLst/>
          </a:prstGeom>
          <a:noFill/>
          <a:ln w="19050" cap="rnd">
            <a:gradFill flip="none" rotWithShape="1">
              <a:gsLst>
                <a:gs pos="63000">
                  <a:srgbClr val="8DC8E8"/>
                </a:gs>
                <a:gs pos="100000">
                  <a:srgbClr val="D59ED7"/>
                </a:gs>
              </a:gsLst>
              <a:lin ang="0" scaled="1"/>
              <a:tileRect/>
            </a:gradFill>
            <a:prstDash val="solid"/>
            <a:round/>
            <a:headEnd type="arrow" w="lg" len="sm"/>
            <a:tailEnd type="arrow" w="lg" len="sm"/>
          </a:ln>
          <a:effectLst/>
        </p:spPr>
      </p:cxnSp>
      <p:sp>
        <p:nvSpPr>
          <p:cNvPr id="26" name="Rectangle 25">
            <a:extLst>
              <a:ext uri="{FF2B5EF4-FFF2-40B4-BE49-F238E27FC236}">
                <a16:creationId xmlns:a16="http://schemas.microsoft.com/office/drawing/2014/main" id="{FD3E351B-E85A-0B2A-FAC4-E9D713626325}"/>
              </a:ext>
              <a:ext uri="{C183D7F6-B498-43B3-948B-1728B52AA6E4}">
                <adec:decorative xmlns:adec="http://schemas.microsoft.com/office/drawing/2017/decorative" val="1"/>
              </a:ext>
            </a:extLst>
          </p:cNvPr>
          <p:cNvSpPr/>
          <p:nvPr/>
        </p:nvSpPr>
        <p:spPr bwMode="auto">
          <a:xfrm>
            <a:off x="7053461" y="5156575"/>
            <a:ext cx="1234436" cy="424135"/>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40" name="!!azure">
            <a:extLst>
              <a:ext uri="{FF2B5EF4-FFF2-40B4-BE49-F238E27FC236}">
                <a16:creationId xmlns:a16="http://schemas.microsoft.com/office/drawing/2014/main" id="{BA4DF5B6-97B1-249A-CBE0-5E8FD6D90E0F}"/>
              </a:ext>
            </a:extLst>
          </p:cNvPr>
          <p:cNvSpPr txBox="1"/>
          <p:nvPr/>
        </p:nvSpPr>
        <p:spPr>
          <a:xfrm>
            <a:off x="7058541" y="5184554"/>
            <a:ext cx="1234436" cy="184666"/>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2256338" fontAlgn="base">
              <a:spcBef>
                <a:spcPct val="0"/>
              </a:spcBef>
              <a:spcAft>
                <a:spcPct val="0"/>
              </a:spcAft>
              <a:defRPr sz="4400">
                <a:gradFill>
                  <a:gsLst>
                    <a:gs pos="74138">
                      <a:srgbClr val="FFFFFF"/>
                    </a:gs>
                    <a:gs pos="55000">
                      <a:srgbClr val="FFFFFF"/>
                    </a:gs>
                  </a:gsLst>
                  <a:path path="circle">
                    <a:fillToRect l="100000" t="100000"/>
                  </a:path>
                </a:gradFill>
                <a:latin typeface="Segoe UI Variable Small Semibol" pitchFamily="2" charset="0"/>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defTabSz="491019">
              <a:defRPr/>
            </a:pPr>
            <a:r>
              <a:rPr lang="en-US" sz="1200">
                <a:gradFill>
                  <a:gsLst>
                    <a:gs pos="24427">
                      <a:schemeClr val="tx1"/>
                    </a:gs>
                    <a:gs pos="61000">
                      <a:schemeClr val="tx1"/>
                    </a:gs>
                  </a:gsLst>
                  <a:path path="circle">
                    <a:fillToRect l="100000" t="100000"/>
                  </a:path>
                </a:gradFill>
              </a:rPr>
              <a:t>Microsoft Cloud</a:t>
            </a:r>
          </a:p>
        </p:txBody>
      </p:sp>
      <p:sp>
        <p:nvSpPr>
          <p:cNvPr id="46" name="Rectangle: Rounded Corners 45" descr="Bottom rows:&#10;- Your data&#10;- Foundation models &amp; AI toolchain&#10;- AI infrastructure">
            <a:extLst>
              <a:ext uri="{FF2B5EF4-FFF2-40B4-BE49-F238E27FC236}">
                <a16:creationId xmlns:a16="http://schemas.microsoft.com/office/drawing/2014/main" id="{BA8AA871-A2E1-9DC1-7C64-C9747547BE10}"/>
              </a:ext>
            </a:extLst>
          </p:cNvPr>
          <p:cNvSpPr/>
          <p:nvPr/>
        </p:nvSpPr>
        <p:spPr bwMode="auto">
          <a:xfrm>
            <a:off x="5252597" y="3913557"/>
            <a:ext cx="4846320" cy="1133856"/>
          </a:xfrm>
          <a:prstGeom prst="roundRect">
            <a:avLst>
              <a:gd name="adj" fmla="val 7989"/>
            </a:avLst>
          </a:prstGeom>
          <a:solidFill>
            <a:srgbClr val="2E404B"/>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10" name="Rectangle: Rounded Corners 36">
            <a:extLst>
              <a:ext uri="{FF2B5EF4-FFF2-40B4-BE49-F238E27FC236}">
                <a16:creationId xmlns:a16="http://schemas.microsoft.com/office/drawing/2014/main" id="{624F9783-3A03-CE1C-B4D7-3E372B5CE87A}"/>
              </a:ext>
            </a:extLst>
          </p:cNvPr>
          <p:cNvSpPr/>
          <p:nvPr/>
        </p:nvSpPr>
        <p:spPr>
          <a:xfrm>
            <a:off x="5618357" y="3913557"/>
            <a:ext cx="411480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rPr>
              <a:t>Your data</a:t>
            </a:r>
            <a:endParaRPr lang="en-GB" sz="1200" dirty="0">
              <a:gradFill>
                <a:gsLst>
                  <a:gs pos="24427">
                    <a:schemeClr val="tx1"/>
                  </a:gs>
                  <a:gs pos="61000">
                    <a:schemeClr val="tx1"/>
                  </a:gs>
                </a:gsLst>
                <a:path path="circle">
                  <a:fillToRect l="100000" t="100000"/>
                </a:path>
              </a:gradFill>
              <a:latin typeface="Segoe UI Variable Small Semibol" pitchFamily="2" charset="0"/>
              <a:cs typeface="Segoe UI" pitchFamily="34" charset="0"/>
            </a:endParaRPr>
          </a:p>
        </p:txBody>
      </p:sp>
      <p:sp>
        <p:nvSpPr>
          <p:cNvPr id="21" name="Rectangle: Rounded Corners 36">
            <a:extLst>
              <a:ext uri="{FF2B5EF4-FFF2-40B4-BE49-F238E27FC236}">
                <a16:creationId xmlns:a16="http://schemas.microsoft.com/office/drawing/2014/main" id="{989A552A-7A41-915A-5E19-BF0BBFA36516}"/>
              </a:ext>
            </a:extLst>
          </p:cNvPr>
          <p:cNvSpPr/>
          <p:nvPr/>
        </p:nvSpPr>
        <p:spPr>
          <a:xfrm>
            <a:off x="5618357" y="4297605"/>
            <a:ext cx="411480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Foundation models &amp; AI toolchain</a:t>
            </a:r>
          </a:p>
        </p:txBody>
      </p:sp>
      <p:sp>
        <p:nvSpPr>
          <p:cNvPr id="6" name="Rectangle: Rounded Corners 36">
            <a:extLst>
              <a:ext uri="{FF2B5EF4-FFF2-40B4-BE49-F238E27FC236}">
                <a16:creationId xmlns:a16="http://schemas.microsoft.com/office/drawing/2014/main" id="{521F51D9-E70C-84DB-92C9-54A821B27CE3}"/>
              </a:ext>
            </a:extLst>
          </p:cNvPr>
          <p:cNvSpPr/>
          <p:nvPr/>
        </p:nvSpPr>
        <p:spPr>
          <a:xfrm>
            <a:off x="5252597" y="4663365"/>
            <a:ext cx="4846320" cy="384048"/>
          </a:xfrm>
          <a:prstGeom prst="roundRect">
            <a:avLst>
              <a:gd name="adj" fmla="val 25967"/>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AI infrastructure</a:t>
            </a:r>
          </a:p>
        </p:txBody>
      </p:sp>
      <p:grpSp>
        <p:nvGrpSpPr>
          <p:cNvPr id="24" name="Group 23">
            <a:extLst>
              <a:ext uri="{FF2B5EF4-FFF2-40B4-BE49-F238E27FC236}">
                <a16:creationId xmlns:a16="http://schemas.microsoft.com/office/drawing/2014/main" id="{7FA575A9-3BAB-B0BF-C3C3-F5A00138B725}"/>
              </a:ext>
              <a:ext uri="{C183D7F6-B498-43B3-948B-1728B52AA6E4}">
                <adec:decorative xmlns:adec="http://schemas.microsoft.com/office/drawing/2017/decorative" val="1"/>
              </a:ext>
            </a:extLst>
          </p:cNvPr>
          <p:cNvGrpSpPr/>
          <p:nvPr/>
        </p:nvGrpSpPr>
        <p:grpSpPr>
          <a:xfrm>
            <a:off x="5252597" y="4297605"/>
            <a:ext cx="4846320" cy="365760"/>
            <a:chOff x="3672840" y="4845873"/>
            <a:chExt cx="4846320" cy="365760"/>
          </a:xfrm>
        </p:grpSpPr>
        <p:cxnSp>
          <p:nvCxnSpPr>
            <p:cNvPr id="28" name="Straight Connector 27">
              <a:extLst>
                <a:ext uri="{FF2B5EF4-FFF2-40B4-BE49-F238E27FC236}">
                  <a16:creationId xmlns:a16="http://schemas.microsoft.com/office/drawing/2014/main" id="{EF667C45-DE74-367C-CBF2-74B9944C7BB4}"/>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AB475553-1E94-D8EC-4CF5-8FC908732638}"/>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14" name="!!Group 13" descr="Bidirectional arrows connect the bottom layer to the middle layer: &quot;AI orchestration&quot;">
            <a:extLst>
              <a:ext uri="{FF2B5EF4-FFF2-40B4-BE49-F238E27FC236}">
                <a16:creationId xmlns:a16="http://schemas.microsoft.com/office/drawing/2014/main" id="{987BD6F6-EE57-2268-8DB7-8171148B5F86}"/>
              </a:ext>
            </a:extLst>
          </p:cNvPr>
          <p:cNvGrpSpPr/>
          <p:nvPr/>
        </p:nvGrpSpPr>
        <p:grpSpPr>
          <a:xfrm>
            <a:off x="7594777" y="3640683"/>
            <a:ext cx="161960" cy="182880"/>
            <a:chOff x="24240907" y="14944739"/>
            <a:chExt cx="489402" cy="803207"/>
          </a:xfrm>
        </p:grpSpPr>
        <p:cxnSp>
          <p:nvCxnSpPr>
            <p:cNvPr id="3" name="Straight Arrow Connector 2">
              <a:extLst>
                <a:ext uri="{FF2B5EF4-FFF2-40B4-BE49-F238E27FC236}">
                  <a16:creationId xmlns:a16="http://schemas.microsoft.com/office/drawing/2014/main" id="{145FD2E8-0E0C-119E-5888-CB1E17B99BC9}"/>
                </a:ext>
                <a:ext uri="{C183D7F6-B498-43B3-948B-1728B52AA6E4}">
                  <adec:decorative xmlns:adec="http://schemas.microsoft.com/office/drawing/2017/decorative" val="1"/>
                </a:ext>
              </a:extLst>
            </p:cNvPr>
            <p:cNvCxnSpPr>
              <a:cxnSpLocks/>
            </p:cNvCxnSpPr>
            <p:nvPr/>
          </p:nvCxnSpPr>
          <p:spPr>
            <a:xfrm flipV="1">
              <a:off x="24240907" y="14944739"/>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4" name="Straight Arrow Connector 3">
              <a:extLst>
                <a:ext uri="{FF2B5EF4-FFF2-40B4-BE49-F238E27FC236}">
                  <a16:creationId xmlns:a16="http://schemas.microsoft.com/office/drawing/2014/main" id="{39E38EDA-4FE6-276B-39BE-CAD85328EC0B}"/>
                </a:ext>
                <a:ext uri="{C183D7F6-B498-43B3-948B-1728B52AA6E4}">
                  <adec:decorative xmlns:adec="http://schemas.microsoft.com/office/drawing/2017/decorative" val="1"/>
                </a:ext>
              </a:extLst>
            </p:cNvPr>
            <p:cNvCxnSpPr>
              <a:cxnSpLocks/>
            </p:cNvCxnSpPr>
            <p:nvPr/>
          </p:nvCxnSpPr>
          <p:spPr>
            <a:xfrm>
              <a:off x="24730309" y="15199305"/>
              <a:ext cx="0" cy="548641"/>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3" name="Rounded Rectangle 62">
            <a:extLst>
              <a:ext uri="{FF2B5EF4-FFF2-40B4-BE49-F238E27FC236}">
                <a16:creationId xmlns:a16="http://schemas.microsoft.com/office/drawing/2014/main" id="{89D40667-A533-9970-7942-C5F731D3FFD8}"/>
              </a:ext>
            </a:extLst>
          </p:cNvPr>
          <p:cNvSpPr/>
          <p:nvPr/>
        </p:nvSpPr>
        <p:spPr bwMode="auto">
          <a:xfrm>
            <a:off x="5161157" y="3139209"/>
            <a:ext cx="5029200" cy="41148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400">
                <a:gradFill>
                  <a:gsLst>
                    <a:gs pos="14504">
                      <a:srgbClr val="000000"/>
                    </a:gs>
                    <a:gs pos="35115">
                      <a:srgbClr val="000000"/>
                    </a:gs>
                  </a:gsLst>
                  <a:path path="circle">
                    <a:fillToRect l="100000" t="100000"/>
                  </a:path>
                </a:gradFill>
                <a:latin typeface="Segoe UI Variable Text Semibold" pitchFamily="2" charset="0"/>
                <a:ea typeface="Open Sans" panose="020B0606030504020204" pitchFamily="34" charset="0"/>
                <a:cs typeface="Open Sans" panose="020B0606030504020204" pitchFamily="34" charset="0"/>
              </a:rPr>
              <a:t>AI orchestration</a:t>
            </a:r>
          </a:p>
        </p:txBody>
      </p:sp>
      <p:grpSp>
        <p:nvGrpSpPr>
          <p:cNvPr id="15" name="!!Group 14" descr="Bidirectional arrows connect AI orchestration to the top layer">
            <a:extLst>
              <a:ext uri="{FF2B5EF4-FFF2-40B4-BE49-F238E27FC236}">
                <a16:creationId xmlns:a16="http://schemas.microsoft.com/office/drawing/2014/main" id="{16772E35-89F9-4249-927B-549D2819A3F6}"/>
              </a:ext>
            </a:extLst>
          </p:cNvPr>
          <p:cNvGrpSpPr/>
          <p:nvPr/>
        </p:nvGrpSpPr>
        <p:grpSpPr>
          <a:xfrm>
            <a:off x="7594777" y="2866335"/>
            <a:ext cx="161960" cy="182880"/>
            <a:chOff x="24240907" y="14944729"/>
            <a:chExt cx="489402" cy="803201"/>
          </a:xfrm>
        </p:grpSpPr>
        <p:cxnSp>
          <p:nvCxnSpPr>
            <p:cNvPr id="16" name="Straight Arrow Connector 15">
              <a:extLst>
                <a:ext uri="{FF2B5EF4-FFF2-40B4-BE49-F238E27FC236}">
                  <a16:creationId xmlns:a16="http://schemas.microsoft.com/office/drawing/2014/main" id="{8B71BA77-5DC3-55BE-AF77-382C586CBC17}"/>
                </a:ext>
                <a:ext uri="{C183D7F6-B498-43B3-948B-1728B52AA6E4}">
                  <adec:decorative xmlns:adec="http://schemas.microsoft.com/office/drawing/2017/decorative" val="1"/>
                </a:ext>
              </a:extLst>
            </p:cNvPr>
            <p:cNvCxnSpPr>
              <a:cxnSpLocks/>
            </p:cNvCxnSpPr>
            <p:nvPr/>
          </p:nvCxnSpPr>
          <p:spPr>
            <a:xfrm flipV="1">
              <a:off x="24240907" y="14944729"/>
              <a:ext cx="0" cy="548640"/>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75A71E0-BAA0-1D45-9AC1-39941EFC41AD}"/>
                </a:ext>
                <a:ext uri="{C183D7F6-B498-43B3-948B-1728B52AA6E4}">
                  <adec:decorative xmlns:adec="http://schemas.microsoft.com/office/drawing/2017/decorative" val="1"/>
                </a:ext>
              </a:extLst>
            </p:cNvPr>
            <p:cNvCxnSpPr>
              <a:cxnSpLocks/>
            </p:cNvCxnSpPr>
            <p:nvPr/>
          </p:nvCxnSpPr>
          <p:spPr>
            <a:xfrm>
              <a:off x="24730309" y="15199291"/>
              <a:ext cx="0" cy="548639"/>
            </a:xfrm>
            <a:prstGeom prst="straightConnector1">
              <a:avLst/>
            </a:prstGeom>
            <a:solidFill>
              <a:srgbClr val="3A4953"/>
            </a:solidFill>
            <a:ln w="19050" cap="rnd">
              <a:gradFill flip="none" rotWithShape="1">
                <a:gsLst>
                  <a:gs pos="15000">
                    <a:srgbClr val="D59ED7"/>
                  </a:gs>
                  <a:gs pos="57000">
                    <a:srgbClr val="8DC8E8"/>
                  </a:gs>
                </a:gsLst>
                <a:lin ang="8100000" scaled="1"/>
                <a:tileRect/>
              </a:gradFill>
              <a:headEnd type="none" w="lg" len="sm"/>
              <a:tailEnd type="arrow" w="lg" len="sm"/>
            </a:ln>
          </p:spPr>
          <p:style>
            <a:lnRef idx="1">
              <a:schemeClr val="accent1"/>
            </a:lnRef>
            <a:fillRef idx="0">
              <a:schemeClr val="accent1"/>
            </a:fillRef>
            <a:effectRef idx="0">
              <a:schemeClr val="accent1"/>
            </a:effectRef>
            <a:fontRef idx="minor">
              <a:schemeClr val="tx1"/>
            </a:fontRef>
          </p:style>
        </p:cxnSp>
      </p:grpSp>
      <p:sp>
        <p:nvSpPr>
          <p:cNvPr id="12" name="Rectangle: Rounded Corners 11" descr="Top layer:&#10;- Copilot Studio&#10;- Microsoft Copilot; Your Copilots&#10;- Microsoft apps">
            <a:extLst>
              <a:ext uri="{FF2B5EF4-FFF2-40B4-BE49-F238E27FC236}">
                <a16:creationId xmlns:a16="http://schemas.microsoft.com/office/drawing/2014/main" id="{864A6405-B5B1-0FCE-7520-0DEE49A019CA}"/>
              </a:ext>
            </a:extLst>
          </p:cNvPr>
          <p:cNvSpPr/>
          <p:nvPr/>
        </p:nvSpPr>
        <p:spPr bwMode="auto">
          <a:xfrm>
            <a:off x="5252597" y="1645533"/>
            <a:ext cx="4846320" cy="1133856"/>
          </a:xfrm>
          <a:prstGeom prst="roundRect">
            <a:avLst>
              <a:gd name="adj" fmla="val 8157"/>
            </a:avLst>
          </a:prstGeom>
          <a:solidFill>
            <a:srgbClr val="2E404B"/>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8" name="Rectangle: Rounded Corners 36">
            <a:extLst>
              <a:ext uri="{FF2B5EF4-FFF2-40B4-BE49-F238E27FC236}">
                <a16:creationId xmlns:a16="http://schemas.microsoft.com/office/drawing/2014/main" id="{5FFEC4A3-BA3F-0593-C588-564A9862B57A}"/>
              </a:ext>
            </a:extLst>
          </p:cNvPr>
          <p:cNvSpPr/>
          <p:nvPr/>
        </p:nvSpPr>
        <p:spPr>
          <a:xfrm>
            <a:off x="5435477" y="1645533"/>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err="1">
                <a:gradFill>
                  <a:gsLst>
                    <a:gs pos="24427">
                      <a:schemeClr val="tx1"/>
                    </a:gs>
                    <a:gs pos="61000">
                      <a:schemeClr val="tx1"/>
                    </a:gs>
                  </a:gsLst>
                  <a:path path="circle">
                    <a:fillToRect l="100000" t="100000"/>
                  </a:path>
                </a:gradFill>
                <a:latin typeface="Segoe UI Variable Small Semibol" pitchFamily="2" charset="0"/>
                <a:cs typeface="Segoe UI" pitchFamily="34" charset="0"/>
              </a:rPr>
              <a:t>Copilot</a:t>
            </a: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 Studio</a:t>
            </a:r>
          </a:p>
        </p:txBody>
      </p:sp>
      <p:sp>
        <p:nvSpPr>
          <p:cNvPr id="9" name="Rectangle: Rounded Corners 36">
            <a:extLst>
              <a:ext uri="{FF2B5EF4-FFF2-40B4-BE49-F238E27FC236}">
                <a16:creationId xmlns:a16="http://schemas.microsoft.com/office/drawing/2014/main" id="{3386B711-95E8-C851-A9B5-4A0F38C22654}"/>
              </a:ext>
            </a:extLst>
          </p:cNvPr>
          <p:cNvSpPr/>
          <p:nvPr/>
        </p:nvSpPr>
        <p:spPr>
          <a:xfrm>
            <a:off x="5252597" y="2029581"/>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Microsoft Copilot</a:t>
            </a:r>
          </a:p>
        </p:txBody>
      </p:sp>
      <p:sp>
        <p:nvSpPr>
          <p:cNvPr id="5" name="Rectangle: Rounded Corners 36">
            <a:extLst>
              <a:ext uri="{FF2B5EF4-FFF2-40B4-BE49-F238E27FC236}">
                <a16:creationId xmlns:a16="http://schemas.microsoft.com/office/drawing/2014/main" id="{C585A709-E626-6679-453B-84B7B8559ED4}"/>
              </a:ext>
            </a:extLst>
          </p:cNvPr>
          <p:cNvSpPr/>
          <p:nvPr/>
        </p:nvSpPr>
        <p:spPr>
          <a:xfrm>
            <a:off x="7675757" y="2029581"/>
            <a:ext cx="2423160" cy="365760"/>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Your copilots</a:t>
            </a:r>
          </a:p>
        </p:txBody>
      </p:sp>
      <p:sp>
        <p:nvSpPr>
          <p:cNvPr id="11" name="Rectangle: Rounded Corners 36">
            <a:extLst>
              <a:ext uri="{FF2B5EF4-FFF2-40B4-BE49-F238E27FC236}">
                <a16:creationId xmlns:a16="http://schemas.microsoft.com/office/drawing/2014/main" id="{A6726F35-5D9E-27C5-A382-7BCA77BE0CB4}"/>
              </a:ext>
            </a:extLst>
          </p:cNvPr>
          <p:cNvSpPr/>
          <p:nvPr/>
        </p:nvSpPr>
        <p:spPr>
          <a:xfrm>
            <a:off x="5435477" y="2395341"/>
            <a:ext cx="4480560" cy="384048"/>
          </a:xfrm>
          <a:prstGeom prst="rect">
            <a:avLst/>
          </a:prstGeom>
          <a:noFill/>
          <a:ln w="15875">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18288" numCol="1" spcCol="0" rtlCol="0" fromWordArt="0" anchor="ctr" anchorCtr="0" forceAA="0" compatLnSpc="1">
            <a:prstTxWarp prst="textNoShape">
              <a:avLst/>
            </a:prstTxWarp>
            <a:noAutofit/>
          </a:bodyPr>
          <a:lstStyle/>
          <a:p>
            <a:pPr algn="ctr" defTabSz="491019" fontAlgn="base">
              <a:spcBef>
                <a:spcPct val="0"/>
              </a:spcBef>
              <a:spcAft>
                <a:spcPct val="0"/>
              </a:spcAft>
            </a:pPr>
            <a:r>
              <a:rPr lang="en-GB" sz="1200">
                <a:gradFill>
                  <a:gsLst>
                    <a:gs pos="24427">
                      <a:schemeClr val="tx1"/>
                    </a:gs>
                    <a:gs pos="61000">
                      <a:schemeClr val="tx1"/>
                    </a:gs>
                  </a:gsLst>
                  <a:path path="circle">
                    <a:fillToRect l="100000" t="100000"/>
                  </a:path>
                </a:gradFill>
                <a:latin typeface="Segoe UI Variable Small Semibol" pitchFamily="2" charset="0"/>
                <a:cs typeface="Segoe UI" pitchFamily="34" charset="0"/>
              </a:rPr>
              <a:t>Microsoft apps</a:t>
            </a:r>
          </a:p>
        </p:txBody>
      </p:sp>
      <p:grpSp>
        <p:nvGrpSpPr>
          <p:cNvPr id="20" name="Group 19">
            <a:extLst>
              <a:ext uri="{FF2B5EF4-FFF2-40B4-BE49-F238E27FC236}">
                <a16:creationId xmlns:a16="http://schemas.microsoft.com/office/drawing/2014/main" id="{89DBE41D-7240-A1BA-BD87-041C6143EF56}"/>
              </a:ext>
              <a:ext uri="{C183D7F6-B498-43B3-948B-1728B52AA6E4}">
                <adec:decorative xmlns:adec="http://schemas.microsoft.com/office/drawing/2017/decorative" val="1"/>
              </a:ext>
            </a:extLst>
          </p:cNvPr>
          <p:cNvGrpSpPr/>
          <p:nvPr/>
        </p:nvGrpSpPr>
        <p:grpSpPr>
          <a:xfrm>
            <a:off x="5252597" y="2029581"/>
            <a:ext cx="4846320" cy="365760"/>
            <a:chOff x="3672840" y="2577849"/>
            <a:chExt cx="4846320" cy="365760"/>
          </a:xfrm>
        </p:grpSpPr>
        <p:grpSp>
          <p:nvGrpSpPr>
            <p:cNvPr id="18" name="Group 17">
              <a:extLst>
                <a:ext uri="{FF2B5EF4-FFF2-40B4-BE49-F238E27FC236}">
                  <a16:creationId xmlns:a16="http://schemas.microsoft.com/office/drawing/2014/main" id="{8BB10366-E75E-B883-4117-CD6047F7CE04}"/>
                </a:ext>
              </a:extLst>
            </p:cNvPr>
            <p:cNvGrpSpPr/>
            <p:nvPr/>
          </p:nvGrpSpPr>
          <p:grpSpPr>
            <a:xfrm>
              <a:off x="3672840" y="2577849"/>
              <a:ext cx="4846320" cy="365760"/>
              <a:chOff x="3672840" y="2577849"/>
              <a:chExt cx="4846320" cy="365760"/>
            </a:xfrm>
          </p:grpSpPr>
          <p:cxnSp>
            <p:nvCxnSpPr>
              <p:cNvPr id="19" name="Straight Connector 18">
                <a:extLst>
                  <a:ext uri="{FF2B5EF4-FFF2-40B4-BE49-F238E27FC236}">
                    <a16:creationId xmlns:a16="http://schemas.microsoft.com/office/drawing/2014/main" id="{F69C991D-2CE0-BD70-8535-052F4F308B66}"/>
                  </a:ext>
                  <a:ext uri="{C183D7F6-B498-43B3-948B-1728B52AA6E4}">
                    <adec:decorative xmlns:adec="http://schemas.microsoft.com/office/drawing/2017/decorative" val="1"/>
                  </a:ext>
                </a:extLst>
              </p:cNvPr>
              <p:cNvCxnSpPr>
                <a:cxnSpLocks/>
              </p:cNvCxnSpPr>
              <p:nvPr/>
            </p:nvCxnSpPr>
            <p:spPr>
              <a:xfrm>
                <a:off x="3672840" y="257784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65AA4956-605F-EC20-B17D-70F51DFDE247}"/>
                  </a:ext>
                  <a:ext uri="{C183D7F6-B498-43B3-948B-1728B52AA6E4}">
                    <adec:decorative xmlns:adec="http://schemas.microsoft.com/office/drawing/2017/decorative" val="1"/>
                  </a:ext>
                </a:extLst>
              </p:cNvPr>
              <p:cNvCxnSpPr>
                <a:cxnSpLocks/>
              </p:cNvCxnSpPr>
              <p:nvPr/>
            </p:nvCxnSpPr>
            <p:spPr>
              <a:xfrm>
                <a:off x="3672840" y="2943609"/>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cxnSp>
          <p:nvCxnSpPr>
            <p:cNvPr id="25" name="Straight Connector 24">
              <a:extLst>
                <a:ext uri="{FF2B5EF4-FFF2-40B4-BE49-F238E27FC236}">
                  <a16:creationId xmlns:a16="http://schemas.microsoft.com/office/drawing/2014/main" id="{EC9EDB29-2554-0747-7B0B-E55B570AF7A2}"/>
                </a:ext>
                <a:ext uri="{C183D7F6-B498-43B3-948B-1728B52AA6E4}">
                  <adec:decorative xmlns:adec="http://schemas.microsoft.com/office/drawing/2017/decorative" val="1"/>
                </a:ext>
              </a:extLst>
            </p:cNvPr>
            <p:cNvCxnSpPr>
              <a:cxnSpLocks/>
            </p:cNvCxnSpPr>
            <p:nvPr/>
          </p:nvCxnSpPr>
          <p:spPr>
            <a:xfrm>
              <a:off x="6096000" y="2577849"/>
              <a:ext cx="0" cy="36576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
        <p:nvSpPr>
          <p:cNvPr id="31" name="Title 1">
            <a:extLst>
              <a:ext uri="{FF2B5EF4-FFF2-40B4-BE49-F238E27FC236}">
                <a16:creationId xmlns:a16="http://schemas.microsoft.com/office/drawing/2014/main" id="{91338C59-721B-37DF-4E11-475B760329DD}"/>
              </a:ext>
            </a:extLst>
          </p:cNvPr>
          <p:cNvSpPr txBox="1">
            <a:spLocks/>
          </p:cNvSpPr>
          <p:nvPr/>
        </p:nvSpPr>
        <p:spPr>
          <a:xfrm>
            <a:off x="585216" y="2875002"/>
            <a:ext cx="9144000" cy="1107996"/>
          </a:xfrm>
          <a:prstGeom prst="rect">
            <a:avLst/>
          </a:prstGeom>
        </p:spPr>
        <p:txBody>
          <a:bodyPr lIns="91440" tIns="45720" rIns="91440" bIns="45720" anchor="t"/>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4000" spc="-42">
                <a:latin typeface="Segoe UI Semibold"/>
                <a:ea typeface="+mj-lt"/>
                <a:cs typeface="Segoe UI Semibold"/>
              </a:rPr>
              <a:t>Copilot</a:t>
            </a:r>
            <a:br>
              <a:rPr lang="en-US" sz="4000" spc="-42">
                <a:latin typeface="Segoe UI Semibold"/>
                <a:ea typeface="+mj-lt"/>
                <a:cs typeface="Segoe UI Semibold"/>
              </a:rPr>
            </a:br>
            <a:r>
              <a:rPr lang="en-US" sz="4000" spc="-42">
                <a:latin typeface="Segoe UI Semibold"/>
                <a:ea typeface="+mj-lt"/>
                <a:cs typeface="Segoe UI Semibold"/>
              </a:rPr>
              <a:t>Stack</a:t>
            </a:r>
            <a:endParaRPr lang="en-US"/>
          </a:p>
        </p:txBody>
      </p:sp>
    </p:spTree>
    <p:extLst>
      <p:ext uri="{BB962C8B-B14F-4D97-AF65-F5344CB8AC3E}">
        <p14:creationId xmlns:p14="http://schemas.microsoft.com/office/powerpoint/2010/main" val="22523404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withEffect">
                                  <p:stCondLst>
                                    <p:cond delay="200"/>
                                  </p:stCondLst>
                                  <p:childTnLst>
                                    <p:set>
                                      <p:cBhvr>
                                        <p:cTn id="6" dur="1" fill="hold">
                                          <p:stCondLst>
                                            <p:cond delay="0"/>
                                          </p:stCondLst>
                                        </p:cTn>
                                        <p:tgtEl>
                                          <p:spTgt spid="15"/>
                                        </p:tgtEl>
                                        <p:attrNameLst>
                                          <p:attrName>style.visibility</p:attrName>
                                        </p:attrNameLst>
                                      </p:cBhvr>
                                      <p:to>
                                        <p:strVal val="visible"/>
                                      </p:to>
                                    </p:set>
                                    <p:animEffect transition="in" filter="barn(outHorizontal)">
                                      <p:cBhvr>
                                        <p:cTn id="7" dur="500"/>
                                        <p:tgtEl>
                                          <p:spTgt spid="15"/>
                                        </p:tgtEl>
                                      </p:cBhvr>
                                    </p:animEffect>
                                  </p:childTnLst>
                                </p:cTn>
                              </p:par>
                              <p:par>
                                <p:cTn id="8" presetID="42" presetClass="path" presetSubtype="0" decel="100000" fill="hold" nodeType="withEffect">
                                  <p:stCondLst>
                                    <p:cond delay="200"/>
                                  </p:stCondLst>
                                  <p:childTnLst>
                                    <p:animMotion origin="layout" path="M 0 -1.11111E-6 L 0 0.03542 " pathEditMode="relative" rAng="0" ptsTypes="AA">
                                      <p:cBhvr>
                                        <p:cTn id="9" dur="700" spd="-100000" fill="hold"/>
                                        <p:tgtEl>
                                          <p:spTgt spid="15"/>
                                        </p:tgtEl>
                                        <p:attrNameLst>
                                          <p:attrName>ppt_x</p:attrName>
                                          <p:attrName>ppt_y</p:attrName>
                                        </p:attrNameLst>
                                      </p:cBhvr>
                                      <p:rCtr x="0" y="1759"/>
                                    </p:animMotion>
                                  </p:childTnLst>
                                </p:cTn>
                              </p:par>
                              <p:par>
                                <p:cTn id="10" presetID="16" presetClass="entr" presetSubtype="42" fill="hold"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barn(outHorizontal)">
                                      <p:cBhvr>
                                        <p:cTn id="12" dur="500"/>
                                        <p:tgtEl>
                                          <p:spTgt spid="14"/>
                                        </p:tgtEl>
                                      </p:cBhvr>
                                    </p:animEffect>
                                  </p:childTnLst>
                                </p:cTn>
                              </p:par>
                              <p:par>
                                <p:cTn id="13" presetID="42" presetClass="path" presetSubtype="0" decel="100000" fill="hold" nodeType="withEffect">
                                  <p:stCondLst>
                                    <p:cond delay="400"/>
                                  </p:stCondLst>
                                  <p:childTnLst>
                                    <p:animMotion origin="layout" path="M 0 -4.07407E-6 L 0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8"/>
                                        </p:tgtEl>
                                        <p:attrNameLst>
                                          <p:attrName>style.visibility</p:attrName>
                                        </p:attrNameLst>
                                      </p:cBhvr>
                                      <p:to>
                                        <p:strVal val="visible"/>
                                      </p:to>
                                    </p:set>
                                    <p:animEffect transition="in" filter="fade">
                                      <p:cBhvr>
                                        <p:cTn id="17" dur="500"/>
                                        <p:tgtEl>
                                          <p:spTgt spid="8"/>
                                        </p:tgtEl>
                                      </p:cBhvr>
                                    </p:animEffect>
                                  </p:childTnLst>
                                </p:cTn>
                              </p:par>
                              <p:par>
                                <p:cTn id="18" presetID="42" presetClass="path" presetSubtype="0" decel="100000" fill="hold" grpId="1" nodeType="withEffect">
                                  <p:stCondLst>
                                    <p:cond delay="100"/>
                                  </p:stCondLst>
                                  <p:childTnLst>
                                    <p:animMotion origin="layout" path="M 0 3.33333E-6 L 0 0.03541 " pathEditMode="relative" rAng="0" ptsTypes="AA">
                                      <p:cBhvr>
                                        <p:cTn id="19" dur="700" spd="-100000" fill="hold"/>
                                        <p:tgtEl>
                                          <p:spTgt spid="8"/>
                                        </p:tgtEl>
                                        <p:attrNameLst>
                                          <p:attrName>ppt_x</p:attrName>
                                          <p:attrName>ppt_y</p:attrName>
                                        </p:attrNameLst>
                                      </p:cBhvr>
                                      <p:rCtr x="0" y="1759"/>
                                    </p:animMotion>
                                  </p:childTnLst>
                                </p:cTn>
                              </p:par>
                              <p:par>
                                <p:cTn id="20" presetID="10" presetClass="entr" presetSubtype="0" fill="hold" grpId="0" nodeType="withEffect">
                                  <p:stCondLst>
                                    <p:cond delay="1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100"/>
                                  </p:stCondLst>
                                  <p:childTnLst>
                                    <p:animMotion origin="layout" path="M -1.04167E-6 3.7037E-6 L -1.04167E-6 0.03541 " pathEditMode="relative" rAng="0" ptsTypes="AA">
                                      <p:cBhvr>
                                        <p:cTn id="24" dur="700" spd="-100000" fill="hold"/>
                                        <p:tgtEl>
                                          <p:spTgt spid="9"/>
                                        </p:tgtEl>
                                        <p:attrNameLst>
                                          <p:attrName>ppt_x</p:attrName>
                                          <p:attrName>ppt_y</p:attrName>
                                        </p:attrNameLst>
                                      </p:cBhvr>
                                      <p:rCtr x="0" y="1759"/>
                                    </p:animMotion>
                                  </p:childTnLst>
                                </p:cTn>
                              </p:par>
                              <p:par>
                                <p:cTn id="25" presetID="10" presetClass="entr" presetSubtype="0" fill="hold" grpId="0" nodeType="withEffect">
                                  <p:stCondLst>
                                    <p:cond delay="50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grpId="1" nodeType="withEffect">
                                  <p:stCondLst>
                                    <p:cond delay="500"/>
                                  </p:stCondLst>
                                  <p:childTnLst>
                                    <p:animMotion origin="layout" path="M 0 -3.33333E-6 L 0 0.03542 " pathEditMode="relative" rAng="0" ptsTypes="AA">
                                      <p:cBhvr>
                                        <p:cTn id="29" dur="700" spd="-100000" fill="hold"/>
                                        <p:tgtEl>
                                          <p:spTgt spid="21"/>
                                        </p:tgtEl>
                                        <p:attrNameLst>
                                          <p:attrName>ppt_x</p:attrName>
                                          <p:attrName>ppt_y</p:attrName>
                                        </p:attrNameLst>
                                      </p:cBhvr>
                                      <p:rCtr x="0" y="1759"/>
                                    </p:animMotion>
                                  </p:childTnLst>
                                </p:cTn>
                              </p:par>
                              <p:par>
                                <p:cTn id="30" presetID="10" presetClass="entr" presetSubtype="0" fill="hold" grpId="0" nodeType="withEffect">
                                  <p:stCondLst>
                                    <p:cond delay="10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100"/>
                                  </p:stCondLst>
                                  <p:childTnLst>
                                    <p:animMotion origin="layout" path="M 1.04167E-6 3.7037E-6 L 1.04167E-6 0.03541 " pathEditMode="relative" rAng="0" ptsTypes="AA">
                                      <p:cBhvr>
                                        <p:cTn id="34" dur="700" spd="-100000" fill="hold"/>
                                        <p:tgtEl>
                                          <p:spTgt spid="5"/>
                                        </p:tgtEl>
                                        <p:attrNameLst>
                                          <p:attrName>ppt_x</p:attrName>
                                          <p:attrName>ppt_y</p:attrName>
                                        </p:attrNameLst>
                                      </p:cBhvr>
                                      <p:rCtr x="0" y="1759"/>
                                    </p:animMotion>
                                  </p:childTnLst>
                                </p:cTn>
                              </p:par>
                              <p:par>
                                <p:cTn id="35" presetID="10" presetClass="entr" presetSubtype="0" fill="hold" grpId="0" nodeType="withEffect">
                                  <p:stCondLst>
                                    <p:cond delay="500"/>
                                  </p:stCondLst>
                                  <p:childTnLst>
                                    <p:set>
                                      <p:cBhvr>
                                        <p:cTn id="36" dur="1" fill="hold">
                                          <p:stCondLst>
                                            <p:cond delay="0"/>
                                          </p:stCondLst>
                                        </p:cTn>
                                        <p:tgtEl>
                                          <p:spTgt spid="6"/>
                                        </p:tgtEl>
                                        <p:attrNameLst>
                                          <p:attrName>style.visibility</p:attrName>
                                        </p:attrNameLst>
                                      </p:cBhvr>
                                      <p:to>
                                        <p:strVal val="visible"/>
                                      </p:to>
                                    </p:set>
                                    <p:animEffect transition="in" filter="fade">
                                      <p:cBhvr>
                                        <p:cTn id="37" dur="500"/>
                                        <p:tgtEl>
                                          <p:spTgt spid="6"/>
                                        </p:tgtEl>
                                      </p:cBhvr>
                                    </p:animEffect>
                                  </p:childTnLst>
                                </p:cTn>
                              </p:par>
                              <p:par>
                                <p:cTn id="38" presetID="42" presetClass="path" presetSubtype="0" decel="100000" fill="hold" grpId="1" nodeType="withEffect">
                                  <p:stCondLst>
                                    <p:cond delay="500"/>
                                  </p:stCondLst>
                                  <p:childTnLst>
                                    <p:animMotion origin="layout" path="M 0 -2.96296E-6 L 0 0.03542 " pathEditMode="relative" rAng="0" ptsTypes="AA">
                                      <p:cBhvr>
                                        <p:cTn id="39" dur="700" spd="-100000" fill="hold"/>
                                        <p:tgtEl>
                                          <p:spTgt spid="6"/>
                                        </p:tgtEl>
                                        <p:attrNameLst>
                                          <p:attrName>ppt_x</p:attrName>
                                          <p:attrName>ppt_y</p:attrName>
                                        </p:attrNameLst>
                                      </p:cBhvr>
                                      <p:rCtr x="0" y="1759"/>
                                    </p:animMotion>
                                  </p:childTnLst>
                                </p:cTn>
                              </p:par>
                              <p:par>
                                <p:cTn id="40" presetID="10" presetClass="entr" presetSubtype="0" fill="hold" grpId="0" nodeType="withEffect">
                                  <p:stCondLst>
                                    <p:cond delay="600"/>
                                  </p:stCondLst>
                                  <p:childTnLst>
                                    <p:set>
                                      <p:cBhvr>
                                        <p:cTn id="41" dur="1" fill="hold">
                                          <p:stCondLst>
                                            <p:cond delay="0"/>
                                          </p:stCondLst>
                                        </p:cTn>
                                        <p:tgtEl>
                                          <p:spTgt spid="40"/>
                                        </p:tgtEl>
                                        <p:attrNameLst>
                                          <p:attrName>style.visibility</p:attrName>
                                        </p:attrNameLst>
                                      </p:cBhvr>
                                      <p:to>
                                        <p:strVal val="visible"/>
                                      </p:to>
                                    </p:set>
                                    <p:animEffect transition="in" filter="fade">
                                      <p:cBhvr>
                                        <p:cTn id="42" dur="500"/>
                                        <p:tgtEl>
                                          <p:spTgt spid="40"/>
                                        </p:tgtEl>
                                      </p:cBhvr>
                                    </p:animEffect>
                                  </p:childTnLst>
                                </p:cTn>
                              </p:par>
                              <p:par>
                                <p:cTn id="43" presetID="42" presetClass="path" presetSubtype="0" decel="100000" fill="hold" grpId="1" nodeType="withEffect">
                                  <p:stCondLst>
                                    <p:cond delay="600"/>
                                  </p:stCondLst>
                                  <p:childTnLst>
                                    <p:animMotion origin="layout" path="M 0 4.44444E-6 L 0 0.03541 " pathEditMode="relative" rAng="0" ptsTypes="AA">
                                      <p:cBhvr>
                                        <p:cTn id="44" dur="700" spd="-100000" fill="hold"/>
                                        <p:tgtEl>
                                          <p:spTgt spid="40"/>
                                        </p:tgtEl>
                                        <p:attrNameLst>
                                          <p:attrName>ppt_x</p:attrName>
                                          <p:attrName>ppt_y</p:attrName>
                                        </p:attrNameLst>
                                      </p:cBhvr>
                                      <p:rCtr x="0" y="1759"/>
                                    </p:animMotion>
                                  </p:childTnLst>
                                </p:cTn>
                              </p:par>
                              <p:par>
                                <p:cTn id="45" presetID="16" presetClass="entr" presetSubtype="37" fill="hold" nodeType="withEffect">
                                  <p:stCondLst>
                                    <p:cond delay="600"/>
                                  </p:stCondLst>
                                  <p:childTnLst>
                                    <p:set>
                                      <p:cBhvr>
                                        <p:cTn id="46" dur="1" fill="hold">
                                          <p:stCondLst>
                                            <p:cond delay="0"/>
                                          </p:stCondLst>
                                        </p:cTn>
                                        <p:tgtEl>
                                          <p:spTgt spid="41"/>
                                        </p:tgtEl>
                                        <p:attrNameLst>
                                          <p:attrName>style.visibility</p:attrName>
                                        </p:attrNameLst>
                                      </p:cBhvr>
                                      <p:to>
                                        <p:strVal val="visible"/>
                                      </p:to>
                                    </p:set>
                                    <p:animEffect transition="in" filter="barn(outVertical)">
                                      <p:cBhvr>
                                        <p:cTn id="47" dur="500"/>
                                        <p:tgtEl>
                                          <p:spTgt spid="41"/>
                                        </p:tgtEl>
                                      </p:cBhvr>
                                    </p:animEffect>
                                  </p:childTnLst>
                                </p:cTn>
                              </p:par>
                              <p:par>
                                <p:cTn id="48" presetID="42" presetClass="path" presetSubtype="0" decel="100000" fill="hold" nodeType="withEffect">
                                  <p:stCondLst>
                                    <p:cond delay="600"/>
                                  </p:stCondLst>
                                  <p:childTnLst>
                                    <p:animMotion origin="layout" path="M 0 2.22222E-6 L 0 0.03541 " pathEditMode="relative" rAng="0" ptsTypes="AA">
                                      <p:cBhvr>
                                        <p:cTn id="49" dur="700" spd="-100000" fill="hold"/>
                                        <p:tgtEl>
                                          <p:spTgt spid="41"/>
                                        </p:tgtEl>
                                        <p:attrNameLst>
                                          <p:attrName>ppt_x</p:attrName>
                                          <p:attrName>ppt_y</p:attrName>
                                        </p:attrNameLst>
                                      </p:cBhvr>
                                      <p:rCtr x="0" y="1759"/>
                                    </p:animMotion>
                                  </p:childTnLst>
                                </p:cTn>
                              </p:par>
                              <p:par>
                                <p:cTn id="50" presetID="10" presetClass="entr" presetSubtype="0" fill="hold" grpId="0" nodeType="withEffect">
                                  <p:stCondLst>
                                    <p:cond delay="500"/>
                                  </p:stCondLst>
                                  <p:childTnLst>
                                    <p:set>
                                      <p:cBhvr>
                                        <p:cTn id="51" dur="1" fill="hold">
                                          <p:stCondLst>
                                            <p:cond delay="0"/>
                                          </p:stCondLst>
                                        </p:cTn>
                                        <p:tgtEl>
                                          <p:spTgt spid="10"/>
                                        </p:tgtEl>
                                        <p:attrNameLst>
                                          <p:attrName>style.visibility</p:attrName>
                                        </p:attrNameLst>
                                      </p:cBhvr>
                                      <p:to>
                                        <p:strVal val="visible"/>
                                      </p:to>
                                    </p:set>
                                    <p:animEffect transition="in" filter="fade">
                                      <p:cBhvr>
                                        <p:cTn id="52" dur="500"/>
                                        <p:tgtEl>
                                          <p:spTgt spid="10"/>
                                        </p:tgtEl>
                                      </p:cBhvr>
                                    </p:animEffect>
                                  </p:childTnLst>
                                </p:cTn>
                              </p:par>
                              <p:par>
                                <p:cTn id="53" presetID="42" presetClass="path" presetSubtype="0" decel="100000" fill="hold" grpId="1" nodeType="withEffect">
                                  <p:stCondLst>
                                    <p:cond delay="500"/>
                                  </p:stCondLst>
                                  <p:childTnLst>
                                    <p:animMotion origin="layout" path="M 0 -3.7037E-6 L 0 0.03542 " pathEditMode="relative" rAng="0" ptsTypes="AA">
                                      <p:cBhvr>
                                        <p:cTn id="54" dur="700" spd="-100000" fill="hold"/>
                                        <p:tgtEl>
                                          <p:spTgt spid="10"/>
                                        </p:tgtEl>
                                        <p:attrNameLst>
                                          <p:attrName>ppt_x</p:attrName>
                                          <p:attrName>ppt_y</p:attrName>
                                        </p:attrNameLst>
                                      </p:cBhvr>
                                      <p:rCtr x="0" y="1759"/>
                                    </p:animMotion>
                                  </p:childTnLst>
                                </p:cTn>
                              </p:par>
                              <p:par>
                                <p:cTn id="55" presetID="10" presetClass="entr" presetSubtype="0" fill="hold" grpId="0" nodeType="withEffect">
                                  <p:stCondLst>
                                    <p:cond delay="10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500"/>
                                        <p:tgtEl>
                                          <p:spTgt spid="11"/>
                                        </p:tgtEl>
                                      </p:cBhvr>
                                    </p:animEffect>
                                  </p:childTnLst>
                                </p:cTn>
                              </p:par>
                              <p:par>
                                <p:cTn id="58" presetID="42" presetClass="path" presetSubtype="0" decel="100000" fill="hold" grpId="1" nodeType="withEffect">
                                  <p:stCondLst>
                                    <p:cond delay="100"/>
                                  </p:stCondLst>
                                  <p:childTnLst>
                                    <p:animMotion origin="layout" path="M 0 4.07407E-6 L 0 0.03541 " pathEditMode="relative" rAng="0" ptsTypes="AA">
                                      <p:cBhvr>
                                        <p:cTn id="59" dur="700" spd="-100000" fill="hold"/>
                                        <p:tgtEl>
                                          <p:spTgt spid="11"/>
                                        </p:tgtEl>
                                        <p:attrNameLst>
                                          <p:attrName>ppt_x</p:attrName>
                                          <p:attrName>ppt_y</p:attrName>
                                        </p:attrNameLst>
                                      </p:cBhvr>
                                      <p:rCtr x="0" y="1759"/>
                                    </p:animMotion>
                                  </p:childTnLst>
                                </p:cTn>
                              </p:par>
                              <p:par>
                                <p:cTn id="60" presetID="10" presetClass="entr" presetSubtype="0" fill="hold" grpId="0" nodeType="withEffect">
                                  <p:stCondLst>
                                    <p:cond delay="0"/>
                                  </p:stCondLst>
                                  <p:childTnLst>
                                    <p:set>
                                      <p:cBhvr>
                                        <p:cTn id="61" dur="1" fill="hold">
                                          <p:stCondLst>
                                            <p:cond delay="0"/>
                                          </p:stCondLst>
                                        </p:cTn>
                                        <p:tgtEl>
                                          <p:spTgt spid="27"/>
                                        </p:tgtEl>
                                        <p:attrNameLst>
                                          <p:attrName>style.visibility</p:attrName>
                                        </p:attrNameLst>
                                      </p:cBhvr>
                                      <p:to>
                                        <p:strVal val="visible"/>
                                      </p:to>
                                    </p:set>
                                    <p:animEffect transition="in" filter="fade">
                                      <p:cBhvr>
                                        <p:cTn id="62" dur="500"/>
                                        <p:tgtEl>
                                          <p:spTgt spid="27"/>
                                        </p:tgtEl>
                                      </p:cBhvr>
                                    </p:animEffect>
                                  </p:childTnLst>
                                </p:cTn>
                              </p:par>
                              <p:par>
                                <p:cTn id="63" presetID="42" presetClass="path" presetSubtype="0" decel="100000" fill="hold" grpId="1" nodeType="withEffect">
                                  <p:stCondLst>
                                    <p:cond delay="0"/>
                                  </p:stCondLst>
                                  <p:childTnLst>
                                    <p:animMotion origin="layout" path="M 0 2.96296E-6 L 0 0.03541 " pathEditMode="relative" rAng="0" ptsTypes="AA">
                                      <p:cBhvr>
                                        <p:cTn id="64" dur="700" spd="-100000" fill="hold"/>
                                        <p:tgtEl>
                                          <p:spTgt spid="27"/>
                                        </p:tgtEl>
                                        <p:attrNameLst>
                                          <p:attrName>ppt_x</p:attrName>
                                          <p:attrName>ppt_y</p:attrName>
                                        </p:attrNameLst>
                                      </p:cBhvr>
                                      <p:rCtr x="0" y="1759"/>
                                    </p:animMotion>
                                  </p:childTnLst>
                                </p:cTn>
                              </p:par>
                              <p:par>
                                <p:cTn id="65" presetID="10" presetClass="entr" presetSubtype="0" fill="hold" grpId="0" nodeType="withEffect">
                                  <p:stCondLst>
                                    <p:cond delay="0"/>
                                  </p:stCondLst>
                                  <p:childTnLst>
                                    <p:set>
                                      <p:cBhvr>
                                        <p:cTn id="66" dur="1" fill="hold">
                                          <p:stCondLst>
                                            <p:cond delay="0"/>
                                          </p:stCondLst>
                                        </p:cTn>
                                        <p:tgtEl>
                                          <p:spTgt spid="7"/>
                                        </p:tgtEl>
                                        <p:attrNameLst>
                                          <p:attrName>style.visibility</p:attrName>
                                        </p:attrNameLst>
                                      </p:cBhvr>
                                      <p:to>
                                        <p:strVal val="visible"/>
                                      </p:to>
                                    </p:set>
                                    <p:animEffect transition="in" filter="fade">
                                      <p:cBhvr>
                                        <p:cTn id="67" dur="500"/>
                                        <p:tgtEl>
                                          <p:spTgt spid="7"/>
                                        </p:tgtEl>
                                      </p:cBhvr>
                                    </p:animEffect>
                                  </p:childTnLst>
                                </p:cTn>
                              </p:par>
                              <p:par>
                                <p:cTn id="68" presetID="42" presetClass="path" presetSubtype="0" decel="100000" fill="hold" grpId="1" nodeType="withEffect">
                                  <p:stCondLst>
                                    <p:cond delay="0"/>
                                  </p:stCondLst>
                                  <p:childTnLst>
                                    <p:animMotion origin="layout" path="M 0 7.40741E-7 L 0 0.03542 " pathEditMode="relative" rAng="0" ptsTypes="AA">
                                      <p:cBhvr>
                                        <p:cTn id="69" dur="700" spd="-100000" fill="hold"/>
                                        <p:tgtEl>
                                          <p:spTgt spid="7"/>
                                        </p:tgtEl>
                                        <p:attrNameLst>
                                          <p:attrName>ppt_x</p:attrName>
                                          <p:attrName>ppt_y</p:attrName>
                                        </p:attrNameLst>
                                      </p:cBhvr>
                                      <p:rCtr x="0" y="1759"/>
                                    </p:animMotion>
                                  </p:childTnLst>
                                </p:cTn>
                              </p:par>
                              <p:par>
                                <p:cTn id="70" presetID="10" presetClass="entr" presetSubtype="0" fill="hold" grpId="0" nodeType="withEffect">
                                  <p:stCondLst>
                                    <p:cond delay="100"/>
                                  </p:stCondLst>
                                  <p:childTnLst>
                                    <p:set>
                                      <p:cBhvr>
                                        <p:cTn id="71" dur="1" fill="hold">
                                          <p:stCondLst>
                                            <p:cond delay="0"/>
                                          </p:stCondLst>
                                        </p:cTn>
                                        <p:tgtEl>
                                          <p:spTgt spid="12"/>
                                        </p:tgtEl>
                                        <p:attrNameLst>
                                          <p:attrName>style.visibility</p:attrName>
                                        </p:attrNameLst>
                                      </p:cBhvr>
                                      <p:to>
                                        <p:strVal val="visible"/>
                                      </p:to>
                                    </p:set>
                                    <p:animEffect transition="in" filter="fade">
                                      <p:cBhvr>
                                        <p:cTn id="72" dur="500"/>
                                        <p:tgtEl>
                                          <p:spTgt spid="12"/>
                                        </p:tgtEl>
                                      </p:cBhvr>
                                    </p:animEffect>
                                  </p:childTnLst>
                                </p:cTn>
                              </p:par>
                              <p:par>
                                <p:cTn id="73" presetID="42" presetClass="path" presetSubtype="0" decel="100000" fill="hold" grpId="1" nodeType="withEffect">
                                  <p:stCondLst>
                                    <p:cond delay="100"/>
                                  </p:stCondLst>
                                  <p:childTnLst>
                                    <p:animMotion origin="layout" path="M 0 3.33333E-6 L 0 0.03541 " pathEditMode="relative" rAng="0" ptsTypes="AA">
                                      <p:cBhvr>
                                        <p:cTn id="74" dur="700" spd="-100000" fill="hold"/>
                                        <p:tgtEl>
                                          <p:spTgt spid="12"/>
                                        </p:tgtEl>
                                        <p:attrNameLst>
                                          <p:attrName>ppt_x</p:attrName>
                                          <p:attrName>ppt_y</p:attrName>
                                        </p:attrNameLst>
                                      </p:cBhvr>
                                      <p:rCtr x="0" y="1759"/>
                                    </p:animMotion>
                                  </p:childTnLst>
                                </p:cTn>
                              </p:par>
                              <p:par>
                                <p:cTn id="75" presetID="10" presetClass="entr" presetSubtype="0" fill="hold" nodeType="withEffect">
                                  <p:stCondLst>
                                    <p:cond delay="100"/>
                                  </p:stCondLst>
                                  <p:childTnLst>
                                    <p:set>
                                      <p:cBhvr>
                                        <p:cTn id="76" dur="1" fill="hold">
                                          <p:stCondLst>
                                            <p:cond delay="0"/>
                                          </p:stCondLst>
                                        </p:cTn>
                                        <p:tgtEl>
                                          <p:spTgt spid="20"/>
                                        </p:tgtEl>
                                        <p:attrNameLst>
                                          <p:attrName>style.visibility</p:attrName>
                                        </p:attrNameLst>
                                      </p:cBhvr>
                                      <p:to>
                                        <p:strVal val="visible"/>
                                      </p:to>
                                    </p:set>
                                    <p:animEffect transition="in" filter="fade">
                                      <p:cBhvr>
                                        <p:cTn id="77" dur="500"/>
                                        <p:tgtEl>
                                          <p:spTgt spid="20"/>
                                        </p:tgtEl>
                                      </p:cBhvr>
                                    </p:animEffect>
                                  </p:childTnLst>
                                </p:cTn>
                              </p:par>
                              <p:par>
                                <p:cTn id="78" presetID="42" presetClass="path" presetSubtype="0" decel="100000" fill="hold" nodeType="withEffect">
                                  <p:stCondLst>
                                    <p:cond delay="100"/>
                                  </p:stCondLst>
                                  <p:childTnLst>
                                    <p:animMotion origin="layout" path="M 0 3.33333E-6 L 0 0.03541 " pathEditMode="relative" rAng="0" ptsTypes="AA">
                                      <p:cBhvr>
                                        <p:cTn id="79" dur="700" spd="-100000" fill="hold"/>
                                        <p:tgtEl>
                                          <p:spTgt spid="20"/>
                                        </p:tgtEl>
                                        <p:attrNameLst>
                                          <p:attrName>ppt_x</p:attrName>
                                          <p:attrName>ppt_y</p:attrName>
                                        </p:attrNameLst>
                                      </p:cBhvr>
                                      <p:rCtr x="0" y="1759"/>
                                    </p:animMotion>
                                  </p:childTnLst>
                                </p:cTn>
                              </p:par>
                              <p:par>
                                <p:cTn id="80" presetID="10" presetClass="entr" presetSubtype="0" fill="hold" grpId="0" nodeType="withEffect">
                                  <p:stCondLst>
                                    <p:cond delay="300"/>
                                  </p:stCondLst>
                                  <p:childTnLst>
                                    <p:set>
                                      <p:cBhvr>
                                        <p:cTn id="81" dur="1" fill="hold">
                                          <p:stCondLst>
                                            <p:cond delay="0"/>
                                          </p:stCondLst>
                                        </p:cTn>
                                        <p:tgtEl>
                                          <p:spTgt spid="13"/>
                                        </p:tgtEl>
                                        <p:attrNameLst>
                                          <p:attrName>style.visibility</p:attrName>
                                        </p:attrNameLst>
                                      </p:cBhvr>
                                      <p:to>
                                        <p:strVal val="visible"/>
                                      </p:to>
                                    </p:set>
                                    <p:animEffect transition="in" filter="fade">
                                      <p:cBhvr>
                                        <p:cTn id="82" dur="500"/>
                                        <p:tgtEl>
                                          <p:spTgt spid="13"/>
                                        </p:tgtEl>
                                      </p:cBhvr>
                                    </p:animEffect>
                                  </p:childTnLst>
                                </p:cTn>
                              </p:par>
                              <p:par>
                                <p:cTn id="83" presetID="42" presetClass="path" presetSubtype="0" decel="100000" fill="hold" grpId="1" nodeType="withEffect">
                                  <p:stCondLst>
                                    <p:cond delay="300"/>
                                  </p:stCondLst>
                                  <p:childTnLst>
                                    <p:animMotion origin="layout" path="M 0 4.07407E-6 L 0 0.03541 " pathEditMode="relative" rAng="0" ptsTypes="AA">
                                      <p:cBhvr>
                                        <p:cTn id="84" dur="700" spd="-100000" fill="hold"/>
                                        <p:tgtEl>
                                          <p:spTgt spid="13"/>
                                        </p:tgtEl>
                                        <p:attrNameLst>
                                          <p:attrName>ppt_x</p:attrName>
                                          <p:attrName>ppt_y</p:attrName>
                                        </p:attrNameLst>
                                      </p:cBhvr>
                                      <p:rCtr x="0" y="1759"/>
                                    </p:animMotion>
                                  </p:childTnLst>
                                </p:cTn>
                              </p:par>
                              <p:par>
                                <p:cTn id="85" presetID="10" presetClass="entr" presetSubtype="0" fill="hold" grpId="0" nodeType="withEffect">
                                  <p:stCondLst>
                                    <p:cond delay="500"/>
                                  </p:stCondLst>
                                  <p:childTnLst>
                                    <p:set>
                                      <p:cBhvr>
                                        <p:cTn id="86" dur="1" fill="hold">
                                          <p:stCondLst>
                                            <p:cond delay="0"/>
                                          </p:stCondLst>
                                        </p:cTn>
                                        <p:tgtEl>
                                          <p:spTgt spid="46"/>
                                        </p:tgtEl>
                                        <p:attrNameLst>
                                          <p:attrName>style.visibility</p:attrName>
                                        </p:attrNameLst>
                                      </p:cBhvr>
                                      <p:to>
                                        <p:strVal val="visible"/>
                                      </p:to>
                                    </p:set>
                                    <p:animEffect transition="in" filter="fade">
                                      <p:cBhvr>
                                        <p:cTn id="87" dur="500"/>
                                        <p:tgtEl>
                                          <p:spTgt spid="46"/>
                                        </p:tgtEl>
                                      </p:cBhvr>
                                    </p:animEffect>
                                  </p:childTnLst>
                                </p:cTn>
                              </p:par>
                              <p:par>
                                <p:cTn id="88" presetID="42" presetClass="path" presetSubtype="0" decel="100000" fill="hold" grpId="1" nodeType="withEffect">
                                  <p:stCondLst>
                                    <p:cond delay="500"/>
                                  </p:stCondLst>
                                  <p:childTnLst>
                                    <p:animMotion origin="layout" path="M 0 -3.33333E-6 L 0 0.03542 " pathEditMode="relative" rAng="0" ptsTypes="AA">
                                      <p:cBhvr>
                                        <p:cTn id="89" dur="700" spd="-100000" fill="hold"/>
                                        <p:tgtEl>
                                          <p:spTgt spid="46"/>
                                        </p:tgtEl>
                                        <p:attrNameLst>
                                          <p:attrName>ppt_x</p:attrName>
                                          <p:attrName>ppt_y</p:attrName>
                                        </p:attrNameLst>
                                      </p:cBhvr>
                                      <p:rCtr x="0" y="1759"/>
                                    </p:animMotion>
                                  </p:childTnLst>
                                </p:cTn>
                              </p:par>
                              <p:par>
                                <p:cTn id="90" presetID="10" presetClass="entr" presetSubtype="0" fill="hold" nodeType="withEffect">
                                  <p:stCondLst>
                                    <p:cond delay="500"/>
                                  </p:stCondLst>
                                  <p:childTnLst>
                                    <p:set>
                                      <p:cBhvr>
                                        <p:cTn id="91" dur="1" fill="hold">
                                          <p:stCondLst>
                                            <p:cond delay="0"/>
                                          </p:stCondLst>
                                        </p:cTn>
                                        <p:tgtEl>
                                          <p:spTgt spid="24"/>
                                        </p:tgtEl>
                                        <p:attrNameLst>
                                          <p:attrName>style.visibility</p:attrName>
                                        </p:attrNameLst>
                                      </p:cBhvr>
                                      <p:to>
                                        <p:strVal val="visible"/>
                                      </p:to>
                                    </p:set>
                                    <p:animEffect transition="in" filter="fade">
                                      <p:cBhvr>
                                        <p:cTn id="92" dur="500"/>
                                        <p:tgtEl>
                                          <p:spTgt spid="24"/>
                                        </p:tgtEl>
                                      </p:cBhvr>
                                    </p:animEffect>
                                  </p:childTnLst>
                                </p:cTn>
                              </p:par>
                              <p:par>
                                <p:cTn id="93" presetID="42" presetClass="path" presetSubtype="0" decel="100000" fill="hold" nodeType="withEffect">
                                  <p:stCondLst>
                                    <p:cond delay="500"/>
                                  </p:stCondLst>
                                  <p:childTnLst>
                                    <p:animMotion origin="layout" path="M 0 -3.33333E-6 L 0 0.03542 " pathEditMode="relative" rAng="0" ptsTypes="AA">
                                      <p:cBhvr>
                                        <p:cTn id="94" dur="700" spd="-100000" fill="hold"/>
                                        <p:tgtEl>
                                          <p:spTgt spid="24"/>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7" grpId="0" animBg="1"/>
      <p:bldP spid="27" grpId="1" animBg="1"/>
      <p:bldP spid="40" grpId="0" animBg="1"/>
      <p:bldP spid="40" grpId="1" animBg="1"/>
      <p:bldP spid="46" grpId="0" animBg="1"/>
      <p:bldP spid="46" grpId="1" animBg="1"/>
      <p:bldP spid="10" grpId="0" animBg="1"/>
      <p:bldP spid="10" grpId="1" animBg="1"/>
      <p:bldP spid="21" grpId="0" animBg="1"/>
      <p:bldP spid="21" grpId="1" animBg="1"/>
      <p:bldP spid="6" grpId="0" animBg="1"/>
      <p:bldP spid="6" grpId="1" animBg="1"/>
      <p:bldP spid="13" grpId="0" animBg="1"/>
      <p:bldP spid="13" grpId="1" animBg="1"/>
      <p:bldP spid="12" grpId="0" animBg="1"/>
      <p:bldP spid="12" grpId="1" animBg="1"/>
      <p:bldP spid="8" grpId="0" animBg="1"/>
      <p:bldP spid="8" grpId="1" animBg="1"/>
      <p:bldP spid="9" grpId="0" animBg="1"/>
      <p:bldP spid="9" grpId="1" animBg="1"/>
      <p:bldP spid="5" grpId="0" animBg="1"/>
      <p:bldP spid="5" grpId="1" animBg="1"/>
      <p:bldP spid="11" grpId="0" animBg="1"/>
      <p:bldP spid="11" grpId="1"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4" descr="AI safety and security encompass the Copilot stack">
            <a:extLst>
              <a:ext uri="{FF2B5EF4-FFF2-40B4-BE49-F238E27FC236}">
                <a16:creationId xmlns:a16="http://schemas.microsoft.com/office/drawing/2014/main" id="{9B69BAB8-B92B-3104-D8DD-B06E7B9FC4F4}"/>
              </a:ext>
            </a:extLst>
          </p:cNvPr>
          <p:cNvSpPr/>
          <p:nvPr/>
        </p:nvSpPr>
        <p:spPr bwMode="auto">
          <a:xfrm>
            <a:off x="585216" y="1218336"/>
            <a:ext cx="11338559" cy="5209896"/>
          </a:xfrm>
          <a:prstGeom prst="roundRect">
            <a:avLst>
              <a:gd name="adj" fmla="val 2222"/>
            </a:avLst>
          </a:prstGeom>
          <a:noFill/>
          <a:ln w="19050" cap="rnd">
            <a:gradFill flip="none" rotWithShape="1">
              <a:gsLst>
                <a:gs pos="52000">
                  <a:srgbClr val="8DC8E8"/>
                </a:gs>
                <a:gs pos="100000">
                  <a:srgbClr val="D59ED7"/>
                </a:gs>
              </a:gsLst>
              <a:lin ang="3000000" scaled="0"/>
              <a:tileRect/>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42634" rIns="0" bIns="0" numCol="1" spcCol="0" rtlCol="0" fromWordArt="0" anchor="ctr" anchorCtr="0" forceAA="0" compatLnSpc="1">
            <a:prstTxWarp prst="textNoShape">
              <a:avLst/>
            </a:prstTxWarp>
            <a:noAutofit/>
          </a:bodyPr>
          <a:lstStyle/>
          <a:p>
            <a:pPr algn="ctr" defTabSz="811670">
              <a:spcBef>
                <a:spcPts val="174"/>
              </a:spcBef>
            </a:pPr>
            <a:endParaRPr lang="en-US" sz="2400">
              <a:gradFill>
                <a:gsLst>
                  <a:gs pos="41958">
                    <a:srgbClr val="FFFFFF"/>
                  </a:gs>
                  <a:gs pos="63000">
                    <a:srgbClr val="FFFFFF"/>
                  </a:gs>
                </a:gsLst>
                <a:lin ang="0" scaled="0"/>
              </a:gradFill>
              <a:latin typeface="Segoe UI Variable Display Semib" pitchFamily="2" charset="0"/>
            </a:endParaRPr>
          </a:p>
        </p:txBody>
      </p:sp>
      <p:sp>
        <p:nvSpPr>
          <p:cNvPr id="30" name="Rectangle 29">
            <a:extLst>
              <a:ext uri="{FF2B5EF4-FFF2-40B4-BE49-F238E27FC236}">
                <a16:creationId xmlns:a16="http://schemas.microsoft.com/office/drawing/2014/main" id="{6DB32856-CE3D-8965-1985-116A6F292F71}"/>
              </a:ext>
              <a:ext uri="{C183D7F6-B498-43B3-948B-1728B52AA6E4}">
                <adec:decorative xmlns:adec="http://schemas.microsoft.com/office/drawing/2017/decorative" val="1"/>
              </a:ext>
            </a:extLst>
          </p:cNvPr>
          <p:cNvSpPr/>
          <p:nvPr/>
        </p:nvSpPr>
        <p:spPr bwMode="auto">
          <a:xfrm>
            <a:off x="6652295" y="1082411"/>
            <a:ext cx="2046924" cy="443303"/>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7" name="Rounded Rectangle 62">
            <a:extLst>
              <a:ext uri="{FF2B5EF4-FFF2-40B4-BE49-F238E27FC236}">
                <a16:creationId xmlns:a16="http://schemas.microsoft.com/office/drawing/2014/main" id="{0AE1D13A-9A55-55B7-844E-4D7DA70AF416}"/>
              </a:ext>
            </a:extLst>
          </p:cNvPr>
          <p:cNvSpPr/>
          <p:nvPr/>
        </p:nvSpPr>
        <p:spPr bwMode="auto">
          <a:xfrm>
            <a:off x="6652295" y="1022814"/>
            <a:ext cx="2199098" cy="365760"/>
          </a:xfrm>
          <a:prstGeom prst="roundRect">
            <a:avLst>
              <a:gd name="adj" fmla="val 50000"/>
            </a:avLst>
          </a:prstGeom>
          <a:gradFill>
            <a:gsLst>
              <a:gs pos="10000">
                <a:srgbClr val="D59ED7"/>
              </a:gs>
              <a:gs pos="40000">
                <a:srgbClr val="8DC8E8"/>
              </a:gs>
            </a:gsLst>
            <a:path path="circle">
              <a:fillToRect l="100000" t="100000"/>
            </a:path>
          </a:gradFill>
          <a:ln w="44450" cap="rnd">
            <a:noFill/>
            <a:headEnd type="none" w="lg" len="med"/>
            <a:tailEnd type="none" w="lg" len="med"/>
          </a:ln>
          <a:effectLst>
            <a:outerShdw blurRad="63500" dist="1270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19896" numCol="1" spcCol="0" rtlCol="0" fromWordArt="0" anchor="ctr" anchorCtr="0" forceAA="0" compatLnSpc="1">
            <a:prstTxWarp prst="textNoShape">
              <a:avLst/>
            </a:prstTxWarp>
            <a:noAutofit/>
          </a:bodyPr>
          <a:lstStyle/>
          <a:p>
            <a:pPr algn="ctr" defTabSz="491019" fontAlgn="base">
              <a:spcBef>
                <a:spcPct val="0"/>
              </a:spcBef>
              <a:spcAft>
                <a:spcPct val="0"/>
              </a:spcAft>
            </a:pPr>
            <a:r>
              <a:rPr lang="en-US" sz="1400" dirty="0">
                <a:gradFill>
                  <a:gsLst>
                    <a:gs pos="14504">
                      <a:srgbClr val="000000"/>
                    </a:gs>
                    <a:gs pos="35115">
                      <a:srgbClr val="000000"/>
                    </a:gs>
                  </a:gsLst>
                  <a:path path="circle">
                    <a:fillToRect l="100000" t="100000"/>
                  </a:path>
                </a:gradFill>
                <a:latin typeface="Segoe UI Variable Text Semibold" pitchFamily="2" charset="0"/>
                <a:ea typeface="Open Sans" panose="020B0606030504020204" pitchFamily="34" charset="0"/>
                <a:cs typeface="Open Sans" panose="020B0606030504020204" pitchFamily="34" charset="0"/>
              </a:rPr>
              <a:t>Battle of the Studios</a:t>
            </a:r>
          </a:p>
        </p:txBody>
      </p:sp>
      <p:sp>
        <p:nvSpPr>
          <p:cNvPr id="12" name="Rectangle: Rounded Corners 11" descr="Top layer:&#10;- Copilot Studio&#10;- Microsoft Copilot; Your Copilots&#10;- Microsoft apps">
            <a:extLst>
              <a:ext uri="{FF2B5EF4-FFF2-40B4-BE49-F238E27FC236}">
                <a16:creationId xmlns:a16="http://schemas.microsoft.com/office/drawing/2014/main" id="{864A6405-B5B1-0FCE-7520-0DEE49A019CA}"/>
              </a:ext>
            </a:extLst>
          </p:cNvPr>
          <p:cNvSpPr/>
          <p:nvPr/>
        </p:nvSpPr>
        <p:spPr bwMode="auto">
          <a:xfrm>
            <a:off x="897476" y="1779231"/>
            <a:ext cx="10714038" cy="3358769"/>
          </a:xfrm>
          <a:prstGeom prst="roundRect">
            <a:avLst>
              <a:gd name="adj" fmla="val 8157"/>
            </a:avLst>
          </a:prstGeom>
          <a:solidFill>
            <a:srgbClr val="2E404B"/>
          </a:solidFill>
          <a:ln>
            <a:noFill/>
            <a:headEnd type="none" w="med" len="med"/>
            <a:tailEnd type="none" w="med" len="med"/>
          </a:ln>
          <a:effectLst>
            <a:outerShdw blurRad="63500"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graphicFrame>
        <p:nvGraphicFramePr>
          <p:cNvPr id="47" name="Table 46">
            <a:extLst>
              <a:ext uri="{FF2B5EF4-FFF2-40B4-BE49-F238E27FC236}">
                <a16:creationId xmlns:a16="http://schemas.microsoft.com/office/drawing/2014/main" id="{76DF4F15-DFA5-CA75-BE17-3ACDC7223111}"/>
              </a:ext>
            </a:extLst>
          </p:cNvPr>
          <p:cNvGraphicFramePr>
            <a:graphicFrameLocks noGrp="1"/>
          </p:cNvGraphicFramePr>
          <p:nvPr>
            <p:extLst>
              <p:ext uri="{D42A27DB-BD31-4B8C-83A1-F6EECF244321}">
                <p14:modId xmlns:p14="http://schemas.microsoft.com/office/powerpoint/2010/main" val="2839526853"/>
              </p:ext>
            </p:extLst>
          </p:nvPr>
        </p:nvGraphicFramePr>
        <p:xfrm>
          <a:off x="947929" y="2157985"/>
          <a:ext cx="10637519" cy="1977266"/>
        </p:xfrm>
        <a:graphic>
          <a:graphicData uri="http://schemas.openxmlformats.org/drawingml/2006/table">
            <a:tbl>
              <a:tblPr/>
              <a:tblGrid>
                <a:gridCol w="935630">
                  <a:extLst>
                    <a:ext uri="{9D8B030D-6E8A-4147-A177-3AD203B41FA5}">
                      <a16:colId xmlns:a16="http://schemas.microsoft.com/office/drawing/2014/main" val="1709881322"/>
                    </a:ext>
                  </a:extLst>
                </a:gridCol>
                <a:gridCol w="5964423">
                  <a:extLst>
                    <a:ext uri="{9D8B030D-6E8A-4147-A177-3AD203B41FA5}">
                      <a16:colId xmlns:a16="http://schemas.microsoft.com/office/drawing/2014/main" val="2326085878"/>
                    </a:ext>
                  </a:extLst>
                </a:gridCol>
                <a:gridCol w="3737466">
                  <a:extLst>
                    <a:ext uri="{9D8B030D-6E8A-4147-A177-3AD203B41FA5}">
                      <a16:colId xmlns:a16="http://schemas.microsoft.com/office/drawing/2014/main" val="487363953"/>
                    </a:ext>
                  </a:extLst>
                </a:gridCol>
              </a:tblGrid>
              <a:tr h="215603">
                <a:tc>
                  <a:txBody>
                    <a:bodyPr/>
                    <a:lstStyle/>
                    <a:p>
                      <a:pPr marL="0" algn="ctr" defTabSz="491019" rtl="0" eaLnBrk="1" fontAlgn="base" latinLnBrk="0" hangingPunct="1">
                        <a:spcBef>
                          <a:spcPct val="0"/>
                        </a:spcBef>
                        <a:spcAft>
                          <a:spcPct val="0"/>
                        </a:spcAft>
                      </a:pPr>
                      <a:r>
                        <a:rPr lang="en-NZ"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Feature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NZ" sz="1100" b="1"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Azure AI Studio</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NZ" sz="1100" b="1"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Copilot Studio</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5192762"/>
                  </a:ext>
                </a:extLst>
              </a:tr>
              <a:tr h="386515">
                <a:tc>
                  <a:txBody>
                    <a:bodyPr/>
                    <a:lstStyle/>
                    <a:p>
                      <a:pPr marL="0" algn="ctr" defTabSz="491019" rtl="0" eaLnBrk="1" fontAlgn="base" latinLnBrk="0" hangingPunct="1">
                        <a:spcBef>
                          <a:spcPct val="0"/>
                        </a:spcBef>
                        <a:spcAft>
                          <a:spcPct val="0"/>
                        </a:spcAft>
                      </a:pPr>
                      <a:r>
                        <a:rPr lang="en-NZ" sz="1100" kern="120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Purpose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Provides everything needed to build AI solutions</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A generative AI tool integrated with Microsoft 365 and productivity apps</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685628311"/>
                  </a:ext>
                </a:extLst>
              </a:tr>
              <a:tr h="386515">
                <a:tc>
                  <a:txBody>
                    <a:bodyPr/>
                    <a:lstStyle/>
                    <a:p>
                      <a:pPr marL="0" algn="ctr" defTabSz="491019" rtl="0" eaLnBrk="1" fontAlgn="base" latinLnBrk="0" hangingPunct="1">
                        <a:spcBef>
                          <a:spcPct val="0"/>
                        </a:spcBef>
                        <a:spcAft>
                          <a:spcPct val="0"/>
                        </a:spcAft>
                      </a:pPr>
                      <a:r>
                        <a:rPr lang="en-NZ" sz="1100" kern="120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Infrastructure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Requires building the infrastructure and code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No need to build infrastructure or code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46027631"/>
                  </a:ext>
                </a:extLst>
              </a:tr>
              <a:tr h="215603">
                <a:tc>
                  <a:txBody>
                    <a:bodyPr/>
                    <a:lstStyle/>
                    <a:p>
                      <a:pPr marL="0" algn="ctr" defTabSz="491019" rtl="0" eaLnBrk="1" fontAlgn="base" latinLnBrk="0" hangingPunct="1">
                        <a:spcBef>
                          <a:spcPct val="0"/>
                        </a:spcBef>
                        <a:spcAft>
                          <a:spcPct val="0"/>
                        </a:spcAft>
                      </a:pPr>
                      <a:r>
                        <a:rPr lang="en-NZ"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Data</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Requires providing data and training the model</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Uses content already available in your tenant</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742863532"/>
                  </a:ext>
                </a:extLst>
              </a:tr>
              <a:tr h="386515">
                <a:tc>
                  <a:txBody>
                    <a:bodyPr/>
                    <a:lstStyle/>
                    <a:p>
                      <a:pPr marL="0" algn="ctr" defTabSz="491019" rtl="0" eaLnBrk="1" fontAlgn="base" latinLnBrk="0" hangingPunct="1">
                        <a:spcBef>
                          <a:spcPct val="0"/>
                        </a:spcBef>
                        <a:spcAft>
                          <a:spcPct val="0"/>
                        </a:spcAft>
                      </a:pPr>
                      <a:r>
                        <a:rPr lang="en-NZ" sz="1100" kern="120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Functionality</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Can become an expert in a particular subject and provide valuable insights</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Limited to natural language processing</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012043408"/>
                  </a:ext>
                </a:extLst>
              </a:tr>
              <a:tr h="386515">
                <a:tc>
                  <a:txBody>
                    <a:bodyPr/>
                    <a:lstStyle/>
                    <a:p>
                      <a:pPr marL="0" algn="ctr" defTabSz="491019" rtl="0" eaLnBrk="1" fontAlgn="base" latinLnBrk="0" hangingPunct="1">
                        <a:spcBef>
                          <a:spcPct val="0"/>
                        </a:spcBef>
                        <a:spcAft>
                          <a:spcPct val="0"/>
                        </a:spcAft>
                      </a:pPr>
                      <a:r>
                        <a:rPr lang="en-NZ" sz="1100" kern="120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Use Case</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Ideal for creating customized AI solutions</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algn="ctr" defTabSz="491019" rtl="0" eaLnBrk="1" fontAlgn="base" latinLnBrk="0" hangingPunct="1">
                        <a:spcBef>
                          <a:spcPct val="0"/>
                        </a:spcBef>
                        <a:spcAft>
                          <a:spcPct val="0"/>
                        </a:spcAft>
                      </a:pPr>
                      <a:r>
                        <a:rPr lang="en-US" sz="1100" kern="1200" dirty="0">
                          <a:gradFill>
                            <a:gsLst>
                              <a:gs pos="24427">
                                <a:schemeClr val="tx1"/>
                              </a:gs>
                              <a:gs pos="61000">
                                <a:schemeClr val="tx1"/>
                              </a:gs>
                            </a:gsLst>
                            <a:path path="circle">
                              <a:fillToRect l="100000" t="100000"/>
                            </a:path>
                          </a:gradFill>
                          <a:latin typeface="Segoe UI Variable Small Semibol" pitchFamily="2" charset="0"/>
                          <a:ea typeface="+mn-ea"/>
                          <a:cs typeface="Segoe UI" pitchFamily="34" charset="0"/>
                        </a:rPr>
                        <a:t>Helps knowledge workers with their day-to-day activities</a:t>
                      </a:r>
                    </a:p>
                  </a:txBody>
                  <a:tcPr marL="7558" marR="7558" marT="7558" marB="36279" anchor="b">
                    <a:lnL w="12700" cap="flat" cmpd="sng" algn="ctr">
                      <a:noFill/>
                      <a:prstDash val="solid"/>
                      <a:round/>
                      <a:headEnd type="none" w="med" len="med"/>
                      <a:tailEnd type="none" w="med" len="med"/>
                    </a:lnL>
                    <a:lnR w="12700" cap="flat" cmpd="sng" algn="ctr">
                      <a:noFill/>
                      <a:prstDash val="solid"/>
                      <a:round/>
                      <a:headEnd type="none" w="med" len="med"/>
                      <a:tailEnd type="none" w="med" len="med"/>
                    </a:lnR>
                    <a:lnT w="12700" cap="flat" cmpd="sng" algn="ctr">
                      <a:noFill/>
                      <a:prstDash val="solid"/>
                      <a:round/>
                      <a:headEnd type="none" w="med" len="med"/>
                      <a:tailEnd type="none" w="med" len="med"/>
                    </a:lnT>
                    <a:lnB w="12700" cap="flat" cmpd="sng" algn="ctr">
                      <a:no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4124047173"/>
                  </a:ext>
                </a:extLst>
              </a:tr>
            </a:tbl>
          </a:graphicData>
        </a:graphic>
      </p:graphicFrame>
      <p:sp>
        <p:nvSpPr>
          <p:cNvPr id="51" name="TextBox 50">
            <a:extLst>
              <a:ext uri="{FF2B5EF4-FFF2-40B4-BE49-F238E27FC236}">
                <a16:creationId xmlns:a16="http://schemas.microsoft.com/office/drawing/2014/main" id="{D1A3AA77-C69A-9A08-0CCE-1C0B505EB19F}"/>
              </a:ext>
            </a:extLst>
          </p:cNvPr>
          <p:cNvSpPr txBox="1"/>
          <p:nvPr/>
        </p:nvSpPr>
        <p:spPr>
          <a:xfrm>
            <a:off x="1124712" y="5273925"/>
            <a:ext cx="10222991" cy="923330"/>
          </a:xfrm>
          <a:prstGeom prst="rect">
            <a:avLst/>
          </a:prstGeom>
          <a:noFill/>
        </p:spPr>
        <p:txBody>
          <a:bodyPr wrap="square">
            <a:spAutoFit/>
          </a:bodyPr>
          <a:lstStyle/>
          <a:p>
            <a:pPr algn="ctr"/>
            <a:r>
              <a:rPr lang="en-US" dirty="0"/>
              <a:t>“Please note that while both tools use AI, they are not interchangeable and have different use case, Azure AI Studio is more about building customized AI solutions, while Copilot Studio is about assisting users in their day-to-day activities.”</a:t>
            </a:r>
            <a:endParaRPr lang="en-NZ" dirty="0"/>
          </a:p>
        </p:txBody>
      </p:sp>
      <p:grpSp>
        <p:nvGrpSpPr>
          <p:cNvPr id="52" name="Group 51">
            <a:extLst>
              <a:ext uri="{FF2B5EF4-FFF2-40B4-BE49-F238E27FC236}">
                <a16:creationId xmlns:a16="http://schemas.microsoft.com/office/drawing/2014/main" id="{BE0FE4A1-CB03-EDF3-6045-EC42305EF495}"/>
              </a:ext>
              <a:ext uri="{C183D7F6-B498-43B3-948B-1728B52AA6E4}">
                <adec:decorative xmlns:adec="http://schemas.microsoft.com/office/drawing/2017/decorative" val="1"/>
              </a:ext>
            </a:extLst>
          </p:cNvPr>
          <p:cNvGrpSpPr/>
          <p:nvPr/>
        </p:nvGrpSpPr>
        <p:grpSpPr>
          <a:xfrm>
            <a:off x="897476" y="1749328"/>
            <a:ext cx="10687972" cy="365760"/>
            <a:chOff x="3672840" y="4845873"/>
            <a:chExt cx="4846320" cy="365760"/>
          </a:xfrm>
        </p:grpSpPr>
        <p:cxnSp>
          <p:nvCxnSpPr>
            <p:cNvPr id="53" name="Straight Connector 52">
              <a:extLst>
                <a:ext uri="{FF2B5EF4-FFF2-40B4-BE49-F238E27FC236}">
                  <a16:creationId xmlns:a16="http://schemas.microsoft.com/office/drawing/2014/main" id="{BFE7C90F-4A54-BF4B-97CA-E9858472B413}"/>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0ED8BBB-ED53-1353-5E10-C19CD4EA4C74}"/>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D8CFCD82-1A27-43A9-88D2-41E5C6F3A0B2}"/>
              </a:ext>
              <a:ext uri="{C183D7F6-B498-43B3-948B-1728B52AA6E4}">
                <adec:decorative xmlns:adec="http://schemas.microsoft.com/office/drawing/2017/decorative" val="1"/>
              </a:ext>
            </a:extLst>
          </p:cNvPr>
          <p:cNvGrpSpPr/>
          <p:nvPr/>
        </p:nvGrpSpPr>
        <p:grpSpPr>
          <a:xfrm>
            <a:off x="746759" y="2368298"/>
            <a:ext cx="10978896" cy="471898"/>
            <a:chOff x="3672840" y="4845873"/>
            <a:chExt cx="4846320" cy="365760"/>
          </a:xfrm>
        </p:grpSpPr>
        <p:cxnSp>
          <p:nvCxnSpPr>
            <p:cNvPr id="56" name="Straight Connector 55">
              <a:extLst>
                <a:ext uri="{FF2B5EF4-FFF2-40B4-BE49-F238E27FC236}">
                  <a16:creationId xmlns:a16="http://schemas.microsoft.com/office/drawing/2014/main" id="{C35E2EE3-9AF0-3DD5-6B56-94BA81E9C532}"/>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969901F5-4A27-41E7-AAEE-CBE0CDE161D9}"/>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54FC4495-DC2D-E852-8A96-92B5532FFB5C}"/>
              </a:ext>
              <a:ext uri="{C183D7F6-B498-43B3-948B-1728B52AA6E4}">
                <adec:decorative xmlns:adec="http://schemas.microsoft.com/office/drawing/2017/decorative" val="1"/>
              </a:ext>
            </a:extLst>
          </p:cNvPr>
          <p:cNvGrpSpPr/>
          <p:nvPr/>
        </p:nvGrpSpPr>
        <p:grpSpPr>
          <a:xfrm>
            <a:off x="777240" y="3767327"/>
            <a:ext cx="10978896" cy="363103"/>
            <a:chOff x="3672840" y="4845873"/>
            <a:chExt cx="4846320" cy="365760"/>
          </a:xfrm>
        </p:grpSpPr>
        <p:cxnSp>
          <p:nvCxnSpPr>
            <p:cNvPr id="59" name="Straight Connector 58">
              <a:extLst>
                <a:ext uri="{FF2B5EF4-FFF2-40B4-BE49-F238E27FC236}">
                  <a16:creationId xmlns:a16="http://schemas.microsoft.com/office/drawing/2014/main" id="{0959D19D-B4C7-4D6A-5FC1-D53F45A5CE9B}"/>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03B0F52F-59C9-D0D8-D7F6-8F9DE48C87E1}"/>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nvGrpSpPr>
          <p:cNvPr id="61" name="Group 60">
            <a:extLst>
              <a:ext uri="{FF2B5EF4-FFF2-40B4-BE49-F238E27FC236}">
                <a16:creationId xmlns:a16="http://schemas.microsoft.com/office/drawing/2014/main" id="{A4B9606A-702A-667B-1719-8A230E8996E4}"/>
              </a:ext>
              <a:ext uri="{C183D7F6-B498-43B3-948B-1728B52AA6E4}">
                <adec:decorative xmlns:adec="http://schemas.microsoft.com/office/drawing/2017/decorative" val="1"/>
              </a:ext>
            </a:extLst>
          </p:cNvPr>
          <p:cNvGrpSpPr/>
          <p:nvPr/>
        </p:nvGrpSpPr>
        <p:grpSpPr>
          <a:xfrm>
            <a:off x="947929" y="3400607"/>
            <a:ext cx="10978896" cy="363103"/>
            <a:chOff x="3672840" y="4845873"/>
            <a:chExt cx="4846320" cy="365760"/>
          </a:xfrm>
        </p:grpSpPr>
        <p:cxnSp>
          <p:nvCxnSpPr>
            <p:cNvPr id="62" name="Straight Connector 61">
              <a:extLst>
                <a:ext uri="{FF2B5EF4-FFF2-40B4-BE49-F238E27FC236}">
                  <a16:creationId xmlns:a16="http://schemas.microsoft.com/office/drawing/2014/main" id="{AE062A05-A0B1-88C5-CBDE-6FC8606EDF46}"/>
                </a:ext>
                <a:ext uri="{C183D7F6-B498-43B3-948B-1728B52AA6E4}">
                  <adec:decorative xmlns:adec="http://schemas.microsoft.com/office/drawing/2017/decorative" val="1"/>
                </a:ext>
              </a:extLst>
            </p:cNvPr>
            <p:cNvCxnSpPr>
              <a:cxnSpLocks/>
            </p:cNvCxnSpPr>
            <p:nvPr/>
          </p:nvCxnSpPr>
          <p:spPr>
            <a:xfrm>
              <a:off x="3672840" y="484587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0FC7125F-BAB4-CF04-75E1-BCB76E70DFB2}"/>
                </a:ext>
                <a:ext uri="{C183D7F6-B498-43B3-948B-1728B52AA6E4}">
                  <adec:decorative xmlns:adec="http://schemas.microsoft.com/office/drawing/2017/decorative" val="1"/>
                </a:ext>
              </a:extLst>
            </p:cNvPr>
            <p:cNvCxnSpPr>
              <a:cxnSpLocks/>
            </p:cNvCxnSpPr>
            <p:nvPr/>
          </p:nvCxnSpPr>
          <p:spPr>
            <a:xfrm>
              <a:off x="3672840" y="5211633"/>
              <a:ext cx="4846320" cy="0"/>
            </a:xfrm>
            <a:prstGeom prst="line">
              <a:avLst/>
            </a:prstGeom>
            <a:ln w="12700" cap="flat">
              <a:solidFill>
                <a:srgbClr val="091F2C"/>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85390581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par>
                                <p:cTn id="8" presetID="42" presetClass="path" presetSubtype="0" decel="100000" fill="hold" grpId="1" nodeType="withEffect">
                                  <p:stCondLst>
                                    <p:cond delay="0"/>
                                  </p:stCondLst>
                                  <p:childTnLst>
                                    <p:animMotion origin="layout" path="M 0 2.96296E-6 L 0 0.03541 " pathEditMode="relative" rAng="0" ptsTypes="AA">
                                      <p:cBhvr>
                                        <p:cTn id="9" dur="700" spd="-100000" fill="hold"/>
                                        <p:tgtEl>
                                          <p:spTgt spid="27"/>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42" presetClass="path" presetSubtype="0" decel="100000" fill="hold" grpId="1" nodeType="withEffect">
                                  <p:stCondLst>
                                    <p:cond delay="0"/>
                                  </p:stCondLst>
                                  <p:childTnLst>
                                    <p:animMotion origin="layout" path="M 0 7.40741E-7 L 0 0.03542 " pathEditMode="relative" rAng="0" ptsTypes="AA">
                                      <p:cBhvr>
                                        <p:cTn id="14" dur="700" spd="-100000" fill="hold"/>
                                        <p:tgtEl>
                                          <p:spTgt spid="7"/>
                                        </p:tgtEl>
                                        <p:attrNameLst>
                                          <p:attrName>ppt_x</p:attrName>
                                          <p:attrName>ppt_y</p:attrName>
                                        </p:attrNameLst>
                                      </p:cBhvr>
                                      <p:rCtr x="0" y="1759"/>
                                    </p:animMotion>
                                  </p:childTnLst>
                                </p:cTn>
                              </p:par>
                              <p:par>
                                <p:cTn id="15" presetID="10" presetClass="entr" presetSubtype="0" fill="hold" grpId="0" nodeType="withEffect">
                                  <p:stCondLst>
                                    <p:cond delay="10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42" presetClass="path" presetSubtype="0" decel="100000" fill="hold" grpId="1" nodeType="withEffect">
                                  <p:stCondLst>
                                    <p:cond delay="100"/>
                                  </p:stCondLst>
                                  <p:childTnLst>
                                    <p:animMotion origin="layout" path="M 0 3.33333E-6 L 0 0.03541 " pathEditMode="relative" rAng="0" ptsTypes="AA">
                                      <p:cBhvr>
                                        <p:cTn id="19" dur="700" spd="-100000" fill="hold"/>
                                        <p:tgtEl>
                                          <p:spTgt spid="12"/>
                                        </p:tgtEl>
                                        <p:attrNameLst>
                                          <p:attrName>ppt_x</p:attrName>
                                          <p:attrName>ppt_y</p:attrName>
                                        </p:attrNameLst>
                                      </p:cBhvr>
                                      <p:rCtr x="0" y="1759"/>
                                    </p:animMotion>
                                  </p:childTnLst>
                                </p:cTn>
                              </p:par>
                              <p:par>
                                <p:cTn id="20" presetID="10" presetClass="entr" presetSubtype="0" fill="hold" nodeType="withEffect">
                                  <p:stCondLst>
                                    <p:cond delay="500"/>
                                  </p:stCondLst>
                                  <p:childTnLst>
                                    <p:set>
                                      <p:cBhvr>
                                        <p:cTn id="21" dur="1" fill="hold">
                                          <p:stCondLst>
                                            <p:cond delay="0"/>
                                          </p:stCondLst>
                                        </p:cTn>
                                        <p:tgtEl>
                                          <p:spTgt spid="52"/>
                                        </p:tgtEl>
                                        <p:attrNameLst>
                                          <p:attrName>style.visibility</p:attrName>
                                        </p:attrNameLst>
                                      </p:cBhvr>
                                      <p:to>
                                        <p:strVal val="visible"/>
                                      </p:to>
                                    </p:set>
                                    <p:animEffect transition="in" filter="fade">
                                      <p:cBhvr>
                                        <p:cTn id="22" dur="500"/>
                                        <p:tgtEl>
                                          <p:spTgt spid="52"/>
                                        </p:tgtEl>
                                      </p:cBhvr>
                                    </p:animEffect>
                                  </p:childTnLst>
                                </p:cTn>
                              </p:par>
                              <p:par>
                                <p:cTn id="23" presetID="42" presetClass="path" presetSubtype="0" decel="100000" fill="hold" nodeType="withEffect">
                                  <p:stCondLst>
                                    <p:cond delay="500"/>
                                  </p:stCondLst>
                                  <p:childTnLst>
                                    <p:animMotion origin="layout" path="M 0 -3.33333E-6 L 0 0.03542 " pathEditMode="relative" rAng="0" ptsTypes="AA">
                                      <p:cBhvr>
                                        <p:cTn id="24" dur="700" spd="-100000" fill="hold"/>
                                        <p:tgtEl>
                                          <p:spTgt spid="52"/>
                                        </p:tgtEl>
                                        <p:attrNameLst>
                                          <p:attrName>ppt_x</p:attrName>
                                          <p:attrName>ppt_y</p:attrName>
                                        </p:attrNameLst>
                                      </p:cBhvr>
                                      <p:rCtr x="0" y="1759"/>
                                    </p:animMotion>
                                  </p:childTnLst>
                                </p:cTn>
                              </p:par>
                              <p:par>
                                <p:cTn id="25" presetID="10" presetClass="entr" presetSubtype="0" fill="hold" nodeType="withEffect">
                                  <p:stCondLst>
                                    <p:cond delay="500"/>
                                  </p:stCondLst>
                                  <p:childTnLst>
                                    <p:set>
                                      <p:cBhvr>
                                        <p:cTn id="26" dur="1" fill="hold">
                                          <p:stCondLst>
                                            <p:cond delay="0"/>
                                          </p:stCondLst>
                                        </p:cTn>
                                        <p:tgtEl>
                                          <p:spTgt spid="55"/>
                                        </p:tgtEl>
                                        <p:attrNameLst>
                                          <p:attrName>style.visibility</p:attrName>
                                        </p:attrNameLst>
                                      </p:cBhvr>
                                      <p:to>
                                        <p:strVal val="visible"/>
                                      </p:to>
                                    </p:set>
                                    <p:animEffect transition="in" filter="fade">
                                      <p:cBhvr>
                                        <p:cTn id="27" dur="500"/>
                                        <p:tgtEl>
                                          <p:spTgt spid="55"/>
                                        </p:tgtEl>
                                      </p:cBhvr>
                                    </p:animEffect>
                                  </p:childTnLst>
                                </p:cTn>
                              </p:par>
                              <p:par>
                                <p:cTn id="28" presetID="42" presetClass="path" presetSubtype="0" decel="100000" fill="hold" nodeType="withEffect">
                                  <p:stCondLst>
                                    <p:cond delay="500"/>
                                  </p:stCondLst>
                                  <p:childTnLst>
                                    <p:animMotion origin="layout" path="M 0 -3.33333E-6 L 0 0.03542 " pathEditMode="relative" rAng="0" ptsTypes="AA">
                                      <p:cBhvr>
                                        <p:cTn id="29" dur="700" spd="-100000" fill="hold"/>
                                        <p:tgtEl>
                                          <p:spTgt spid="55"/>
                                        </p:tgtEl>
                                        <p:attrNameLst>
                                          <p:attrName>ppt_x</p:attrName>
                                          <p:attrName>ppt_y</p:attrName>
                                        </p:attrNameLst>
                                      </p:cBhvr>
                                      <p:rCtr x="0" y="1759"/>
                                    </p:animMotion>
                                  </p:childTnLst>
                                </p:cTn>
                              </p:par>
                              <p:par>
                                <p:cTn id="30" presetID="10" presetClass="entr" presetSubtype="0" fill="hold" nodeType="withEffect">
                                  <p:stCondLst>
                                    <p:cond delay="500"/>
                                  </p:stCondLst>
                                  <p:childTnLst>
                                    <p:set>
                                      <p:cBhvr>
                                        <p:cTn id="31" dur="1" fill="hold">
                                          <p:stCondLst>
                                            <p:cond delay="0"/>
                                          </p:stCondLst>
                                        </p:cTn>
                                        <p:tgtEl>
                                          <p:spTgt spid="58"/>
                                        </p:tgtEl>
                                        <p:attrNameLst>
                                          <p:attrName>style.visibility</p:attrName>
                                        </p:attrNameLst>
                                      </p:cBhvr>
                                      <p:to>
                                        <p:strVal val="visible"/>
                                      </p:to>
                                    </p:set>
                                    <p:animEffect transition="in" filter="fade">
                                      <p:cBhvr>
                                        <p:cTn id="32" dur="500"/>
                                        <p:tgtEl>
                                          <p:spTgt spid="58"/>
                                        </p:tgtEl>
                                      </p:cBhvr>
                                    </p:animEffect>
                                  </p:childTnLst>
                                </p:cTn>
                              </p:par>
                              <p:par>
                                <p:cTn id="33" presetID="42" presetClass="path" presetSubtype="0" decel="100000" fill="hold" nodeType="withEffect">
                                  <p:stCondLst>
                                    <p:cond delay="500"/>
                                  </p:stCondLst>
                                  <p:childTnLst>
                                    <p:animMotion origin="layout" path="M 0 -3.33333E-6 L 0 0.03542 " pathEditMode="relative" rAng="0" ptsTypes="AA">
                                      <p:cBhvr>
                                        <p:cTn id="34" dur="700" spd="-100000" fill="hold"/>
                                        <p:tgtEl>
                                          <p:spTgt spid="58"/>
                                        </p:tgtEl>
                                        <p:attrNameLst>
                                          <p:attrName>ppt_x</p:attrName>
                                          <p:attrName>ppt_y</p:attrName>
                                        </p:attrNameLst>
                                      </p:cBhvr>
                                      <p:rCtr x="0" y="1759"/>
                                    </p:animMotion>
                                  </p:childTnLst>
                                </p:cTn>
                              </p:par>
                              <p:par>
                                <p:cTn id="35" presetID="10" presetClass="entr" presetSubtype="0" fill="hold" nodeType="withEffect">
                                  <p:stCondLst>
                                    <p:cond delay="500"/>
                                  </p:stCondLst>
                                  <p:childTnLst>
                                    <p:set>
                                      <p:cBhvr>
                                        <p:cTn id="36" dur="1" fill="hold">
                                          <p:stCondLst>
                                            <p:cond delay="0"/>
                                          </p:stCondLst>
                                        </p:cTn>
                                        <p:tgtEl>
                                          <p:spTgt spid="61"/>
                                        </p:tgtEl>
                                        <p:attrNameLst>
                                          <p:attrName>style.visibility</p:attrName>
                                        </p:attrNameLst>
                                      </p:cBhvr>
                                      <p:to>
                                        <p:strVal val="visible"/>
                                      </p:to>
                                    </p:set>
                                    <p:animEffect transition="in" filter="fade">
                                      <p:cBhvr>
                                        <p:cTn id="37" dur="500"/>
                                        <p:tgtEl>
                                          <p:spTgt spid="61"/>
                                        </p:tgtEl>
                                      </p:cBhvr>
                                    </p:animEffect>
                                  </p:childTnLst>
                                </p:cTn>
                              </p:par>
                              <p:par>
                                <p:cTn id="38" presetID="42" presetClass="path" presetSubtype="0" decel="100000" fill="hold" nodeType="withEffect">
                                  <p:stCondLst>
                                    <p:cond delay="500"/>
                                  </p:stCondLst>
                                  <p:childTnLst>
                                    <p:animMotion origin="layout" path="M 0 -3.33333E-6 L 0 0.03542 " pathEditMode="relative" rAng="0" ptsTypes="AA">
                                      <p:cBhvr>
                                        <p:cTn id="39" dur="700" spd="-100000" fill="hold"/>
                                        <p:tgtEl>
                                          <p:spTgt spid="6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27" grpId="0" animBg="1"/>
      <p:bldP spid="27" grpId="1" animBg="1"/>
      <p:bldP spid="12" grpId="0" animBg="1"/>
      <p:bldP spid="12"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21C05D58-6A94-3B91-94CF-90B3BAD23450}"/>
              </a:ext>
              <a:ext uri="{C183D7F6-B498-43B3-948B-1728B52AA6E4}">
                <adec:decorative xmlns:adec="http://schemas.microsoft.com/office/drawing/2017/decorative" val="1"/>
              </a:ext>
            </a:extLst>
          </p:cNvPr>
          <p:cNvSpPr txBox="1">
            <a:spLocks noGrp="1"/>
          </p:cNvSpPr>
          <p:nvPr>
            <p:ph type="title" idx="4294967295"/>
          </p:nvPr>
        </p:nvSpPr>
        <p:spPr>
          <a:xfrm>
            <a:off x="4915677" y="-985230"/>
            <a:ext cx="436013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Studio (2)</a:t>
            </a: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48984" y="521145"/>
            <a:ext cx="876634" cy="876634"/>
          </a:xfrm>
          <a:prstGeom prst="rect">
            <a:avLst/>
          </a:prstGeom>
        </p:spPr>
      </p:pic>
      <p:sp>
        <p:nvSpPr>
          <p:cNvPr id="10" name="Title 1">
            <a:extLst>
              <a:ext uri="{FF2B5EF4-FFF2-40B4-BE49-F238E27FC236}">
                <a16:creationId xmlns:a16="http://schemas.microsoft.com/office/drawing/2014/main" id="{60088504-1816-E71F-4412-4B9675A50C93}"/>
              </a:ext>
            </a:extLst>
          </p:cNvPr>
          <p:cNvSpPr txBox="1">
            <a:spLocks/>
          </p:cNvSpPr>
          <p:nvPr/>
        </p:nvSpPr>
        <p:spPr>
          <a:xfrm>
            <a:off x="4915677" y="684202"/>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a:t>Azure AI Studio</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2" name="TextBox 1">
            <a:extLst>
              <a:ext uri="{FF2B5EF4-FFF2-40B4-BE49-F238E27FC236}">
                <a16:creationId xmlns:a16="http://schemas.microsoft.com/office/drawing/2014/main" id="{28D95DCF-48A3-07C4-A6F2-8BA3BDABE1B0}"/>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66" name="TextBox 65">
            <a:extLst>
              <a:ext uri="{FF2B5EF4-FFF2-40B4-BE49-F238E27FC236}">
                <a16:creationId xmlns:a16="http://schemas.microsoft.com/office/drawing/2014/main" id="{82E1674D-330C-A037-C065-D86ED562D9A2}"/>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a:t>
            </a:r>
            <a:r>
              <a:rPr lang="en-US" sz="1200">
                <a:solidFill>
                  <a:srgbClr val="FFFFFF"/>
                </a:solidFill>
                <a:latin typeface="Segoe UI"/>
                <a:cs typeface="Segoe UI"/>
              </a:rPr>
              <a:t>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69" name="TextBox 68">
            <a:extLst>
              <a:ext uri="{FF2B5EF4-FFF2-40B4-BE49-F238E27FC236}">
                <a16:creationId xmlns:a16="http://schemas.microsoft.com/office/drawing/2014/main" id="{5ECA95B3-59C0-2F0F-808C-A1BBA49F639D}"/>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68" name="TextBox 67">
            <a:extLst>
              <a:ext uri="{FF2B5EF4-FFF2-40B4-BE49-F238E27FC236}">
                <a16:creationId xmlns:a16="http://schemas.microsoft.com/office/drawing/2014/main" id="{491892E6-E9F6-7E5A-9C6F-F730E65155F3}"/>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lang="en-US" sz="1200">
                <a:solidFill>
                  <a:srgbClr val="FFFFFF"/>
                </a:solidFill>
                <a:latin typeface="Segoe UI"/>
                <a:cs typeface="Segoe UI"/>
              </a:rPr>
              <a:t>Model monitoring</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5" name="Text Placeholder 1">
            <a:extLst>
              <a:ext uri="{FF2B5EF4-FFF2-40B4-BE49-F238E27FC236}">
                <a16:creationId xmlns:a16="http://schemas.microsoft.com/office/drawing/2014/main" id="{46DEDACA-AC6E-115B-AE4A-E63BDBE2C78A}"/>
              </a:ext>
            </a:extLst>
          </p:cNvPr>
          <p:cNvSpPr txBox="1">
            <a:spLocks/>
          </p:cNvSpPr>
          <p:nvPr/>
        </p:nvSpPr>
        <p:spPr>
          <a:xfrm>
            <a:off x="2585969" y="5537106"/>
            <a:ext cx="7020062" cy="369332"/>
          </a:xfrm>
          <a:prstGeom prst="rect">
            <a:avLst/>
          </a:prstGeom>
          <a:solidFill>
            <a:schemeClr val="bg1"/>
          </a:solidFill>
        </p:spPr>
        <p:txBody>
          <a:bodyPr vert="horz" wrap="non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35000">
                      <a:srgbClr val="8DC8E8"/>
                    </a:gs>
                    <a:gs pos="10000">
                      <a:srgbClr val="D59ED7"/>
                    </a:gs>
                  </a:gsLst>
                  <a:path path="circle">
                    <a:fillToRect l="100000" t="100000"/>
                  </a:path>
                </a:gradFill>
                <a:effectLst/>
                <a:uLnTx/>
                <a:uFillTx/>
                <a:latin typeface="Segoe UI Semibold"/>
                <a:ea typeface="+mn-ea"/>
                <a:cs typeface="+mn-cs"/>
              </a:rPr>
              <a:t>Explore, build, evaluate, and deploy AI responsibly</a:t>
            </a: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24026151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694912" y="1434909"/>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1103595" y="1019849"/>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791271" y="700330"/>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a:extLst>
              <a:ext uri="{FF2B5EF4-FFF2-40B4-BE49-F238E27FC236}">
                <a16:creationId xmlns:a16="http://schemas.microsoft.com/office/drawing/2014/main" id="{21C05D58-6A94-3B91-94CF-90B3BAD23450}"/>
              </a:ext>
              <a:ext uri="{C183D7F6-B498-43B3-948B-1728B52AA6E4}">
                <adec:decorative xmlns:adec="http://schemas.microsoft.com/office/drawing/2017/decorative" val="1"/>
              </a:ext>
            </a:extLst>
          </p:cNvPr>
          <p:cNvSpPr txBox="1">
            <a:spLocks noGrp="1"/>
          </p:cNvSpPr>
          <p:nvPr>
            <p:ph type="title" idx="4294967295"/>
          </p:nvPr>
        </p:nvSpPr>
        <p:spPr>
          <a:xfrm>
            <a:off x="4915677" y="-985230"/>
            <a:ext cx="436013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Studio (2)</a:t>
            </a: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4018884" y="293071"/>
            <a:ext cx="876634" cy="876634"/>
          </a:xfrm>
          <a:prstGeom prst="rect">
            <a:avLst/>
          </a:prstGeom>
        </p:spPr>
      </p:pic>
      <p:sp>
        <p:nvSpPr>
          <p:cNvPr id="10" name="Title 1">
            <a:extLst>
              <a:ext uri="{FF2B5EF4-FFF2-40B4-BE49-F238E27FC236}">
                <a16:creationId xmlns:a16="http://schemas.microsoft.com/office/drawing/2014/main" id="{60088504-1816-E71F-4412-4B9675A50C93}"/>
              </a:ext>
            </a:extLst>
          </p:cNvPr>
          <p:cNvSpPr txBox="1">
            <a:spLocks/>
          </p:cNvSpPr>
          <p:nvPr/>
        </p:nvSpPr>
        <p:spPr>
          <a:xfrm>
            <a:off x="4985577" y="456128"/>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dirty="0"/>
              <a:t>Azure AI Studio</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947415" y="1259279"/>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Lst>
          </p:cNvPr>
          <p:cNvSpPr txBox="1"/>
          <p:nvPr/>
        </p:nvSpPr>
        <p:spPr>
          <a:xfrm>
            <a:off x="968849" y="2692144"/>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2" name="TextBox 1">
            <a:extLst>
              <a:ext uri="{FF2B5EF4-FFF2-40B4-BE49-F238E27FC236}">
                <a16:creationId xmlns:a16="http://schemas.microsoft.com/office/drawing/2014/main" id="{28D95DCF-48A3-07C4-A6F2-8BA3BDABE1B0}"/>
              </a:ext>
            </a:extLst>
          </p:cNvPr>
          <p:cNvSpPr txBox="1"/>
          <p:nvPr/>
        </p:nvSpPr>
        <p:spPr>
          <a:xfrm>
            <a:off x="3173619" y="2692144"/>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66" name="TextBox 65">
            <a:extLst>
              <a:ext uri="{FF2B5EF4-FFF2-40B4-BE49-F238E27FC236}">
                <a16:creationId xmlns:a16="http://schemas.microsoft.com/office/drawing/2014/main" id="{82E1674D-330C-A037-C065-D86ED562D9A2}"/>
              </a:ext>
            </a:extLst>
          </p:cNvPr>
          <p:cNvSpPr txBox="1"/>
          <p:nvPr/>
        </p:nvSpPr>
        <p:spPr>
          <a:xfrm>
            <a:off x="5171149" y="2692144"/>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a:t>
            </a:r>
            <a:r>
              <a:rPr lang="en-US" sz="1200">
                <a:solidFill>
                  <a:srgbClr val="FFFFFF"/>
                </a:solidFill>
                <a:latin typeface="Segoe UI"/>
                <a:cs typeface="Segoe UI"/>
              </a:rPr>
              <a:t>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69" name="TextBox 68">
            <a:extLst>
              <a:ext uri="{FF2B5EF4-FFF2-40B4-BE49-F238E27FC236}">
                <a16:creationId xmlns:a16="http://schemas.microsoft.com/office/drawing/2014/main" id="{5ECA95B3-59C0-2F0F-808C-A1BBA49F639D}"/>
              </a:ext>
            </a:extLst>
          </p:cNvPr>
          <p:cNvSpPr txBox="1"/>
          <p:nvPr/>
        </p:nvSpPr>
        <p:spPr>
          <a:xfrm>
            <a:off x="7314592" y="2692144"/>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68" name="TextBox 67">
            <a:extLst>
              <a:ext uri="{FF2B5EF4-FFF2-40B4-BE49-F238E27FC236}">
                <a16:creationId xmlns:a16="http://schemas.microsoft.com/office/drawing/2014/main" id="{491892E6-E9F6-7E5A-9C6F-F730E65155F3}"/>
              </a:ext>
            </a:extLst>
          </p:cNvPr>
          <p:cNvSpPr txBox="1"/>
          <p:nvPr/>
        </p:nvSpPr>
        <p:spPr>
          <a:xfrm>
            <a:off x="9545002" y="2692144"/>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lang="en-US" sz="1200">
                <a:solidFill>
                  <a:srgbClr val="FFFFFF"/>
                </a:solidFill>
                <a:latin typeface="Segoe UI"/>
                <a:cs typeface="Segoe UI"/>
              </a:rPr>
              <a:t>Model monitoring</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5" name="Text Placeholder 1">
            <a:extLst>
              <a:ext uri="{FF2B5EF4-FFF2-40B4-BE49-F238E27FC236}">
                <a16:creationId xmlns:a16="http://schemas.microsoft.com/office/drawing/2014/main" id="{46DEDACA-AC6E-115B-AE4A-E63BDBE2C78A}"/>
              </a:ext>
            </a:extLst>
          </p:cNvPr>
          <p:cNvSpPr txBox="1">
            <a:spLocks/>
          </p:cNvSpPr>
          <p:nvPr/>
        </p:nvSpPr>
        <p:spPr>
          <a:xfrm>
            <a:off x="2697482" y="4790591"/>
            <a:ext cx="7020062" cy="369332"/>
          </a:xfrm>
          <a:prstGeom prst="rect">
            <a:avLst/>
          </a:prstGeom>
          <a:solidFill>
            <a:schemeClr val="bg1"/>
          </a:solidFill>
        </p:spPr>
        <p:txBody>
          <a:bodyPr vert="horz" wrap="none" lIns="0" tIns="0" rIns="0" bIns="0" rtlCol="0" anchor="t">
            <a:spAutoFit/>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a:ln>
                  <a:noFill/>
                </a:ln>
                <a:gradFill>
                  <a:gsLst>
                    <a:gs pos="35000">
                      <a:srgbClr val="8DC8E8"/>
                    </a:gs>
                    <a:gs pos="10000">
                      <a:srgbClr val="D59ED7"/>
                    </a:gs>
                  </a:gsLst>
                  <a:path path="circle">
                    <a:fillToRect l="100000" t="100000"/>
                  </a:path>
                </a:gradFill>
                <a:effectLst/>
                <a:uLnTx/>
                <a:uFillTx/>
                <a:latin typeface="Segoe UI Semibold"/>
                <a:ea typeface="+mn-ea"/>
                <a:cs typeface="+mn-cs"/>
              </a:rPr>
              <a:t>Explore, build, evaluate, and deploy AI responsibly</a:t>
            </a: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173812" y="2029409"/>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273755" y="2043587"/>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879419" y="2022055"/>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726724" y="2029409"/>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6088569" y="2074663"/>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pic>
        <p:nvPicPr>
          <p:cNvPr id="6" name="Picture 5">
            <a:extLst>
              <a:ext uri="{FF2B5EF4-FFF2-40B4-BE49-F238E27FC236}">
                <a16:creationId xmlns:a16="http://schemas.microsoft.com/office/drawing/2014/main" id="{029E428F-0881-B0F3-4169-6C7AAD0D7A0B}"/>
              </a:ext>
            </a:extLst>
          </p:cNvPr>
          <p:cNvPicPr>
            <a:picLocks noChangeAspect="1"/>
          </p:cNvPicPr>
          <p:nvPr/>
        </p:nvPicPr>
        <p:blipFill>
          <a:blip r:embed="rId5"/>
          <a:stretch>
            <a:fillRect/>
          </a:stretch>
        </p:blipFill>
        <p:spPr>
          <a:xfrm>
            <a:off x="968849" y="1625852"/>
            <a:ext cx="10392888" cy="5488813"/>
          </a:xfrm>
          <a:prstGeom prst="rect">
            <a:avLst/>
          </a:prstGeom>
        </p:spPr>
      </p:pic>
    </p:spTree>
    <p:extLst>
      <p:ext uri="{BB962C8B-B14F-4D97-AF65-F5344CB8AC3E}">
        <p14:creationId xmlns:p14="http://schemas.microsoft.com/office/powerpoint/2010/main" val="249733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a:cs typeface="Segoe UI"/>
              </a:rPr>
              <a:t>Demo – Introduction to Azure AI Studio</a:t>
            </a:r>
            <a:endParaRPr lang="en-US"/>
          </a:p>
        </p:txBody>
      </p:sp>
      <p:sp>
        <p:nvSpPr>
          <p:cNvPr id="5" name="Text Placeholder 4">
            <a:extLst>
              <a:ext uri="{FF2B5EF4-FFF2-40B4-BE49-F238E27FC236}">
                <a16:creationId xmlns:a16="http://schemas.microsoft.com/office/drawing/2014/main" id="{0F285F39-145A-CB9C-DB00-5CA64D8DFD15}"/>
              </a:ext>
            </a:extLst>
          </p:cNvPr>
          <p:cNvSpPr>
            <a:spLocks noGrp="1"/>
          </p:cNvSpPr>
          <p:nvPr>
            <p:ph type="body" sz="quarter" idx="12"/>
          </p:nvPr>
        </p:nvSpPr>
        <p:spPr/>
        <p:txBody>
          <a:bodyPr/>
          <a:lstStyle/>
          <a:p>
            <a:r>
              <a:rPr lang="en-GB" dirty="0"/>
              <a:t>Luke Murray</a:t>
            </a:r>
          </a:p>
        </p:txBody>
      </p:sp>
    </p:spTree>
    <p:extLst>
      <p:ext uri="{BB962C8B-B14F-4D97-AF65-F5344CB8AC3E}">
        <p14:creationId xmlns:p14="http://schemas.microsoft.com/office/powerpoint/2010/main" val="179673051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 name="Title 1">
            <a:extLst>
              <a:ext uri="{FF2B5EF4-FFF2-40B4-BE49-F238E27FC236}">
                <a16:creationId xmlns:a16="http://schemas.microsoft.com/office/drawing/2014/main" id="{C45A899A-B987-8035-94DB-B6E0E045E731}"/>
              </a:ext>
            </a:extLst>
          </p:cNvPr>
          <p:cNvSpPr txBox="1">
            <a:spLocks noGrp="1"/>
          </p:cNvSpPr>
          <p:nvPr>
            <p:ph type="title" idx="4294967295"/>
          </p:nvPr>
        </p:nvSpPr>
        <p:spPr>
          <a:xfrm>
            <a:off x="4915677" y="-938337"/>
            <a:ext cx="436013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marL="0" marR="0" lvl="0" indent="0" algn="l" defTabSz="932563"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a:ln w="3175">
                  <a:noFill/>
                </a:ln>
                <a:solidFill>
                  <a:schemeClr val="tx1"/>
                </a:solidFill>
                <a:effectLst/>
                <a:uLnTx/>
                <a:uFillTx/>
                <a:latin typeface="+mj-lt"/>
                <a:ea typeface="+mn-ea"/>
                <a:cs typeface="Segoe UI" pitchFamily="34" charset="0"/>
              </a:rPr>
              <a:t>Azure AI Studio (3)</a:t>
            </a: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48984" y="521145"/>
            <a:ext cx="876634" cy="876634"/>
          </a:xfrm>
          <a:prstGeom prst="rect">
            <a:avLst/>
          </a:prstGeom>
        </p:spPr>
      </p:pic>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 uri="{C183D7F6-B498-43B3-948B-1728B52AA6E4}">
                <adec:decorative xmlns:adec="http://schemas.microsoft.com/office/drawing/2017/decorative" val="1"/>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66" name="TextBox 65">
            <a:extLst>
              <a:ext uri="{FF2B5EF4-FFF2-40B4-BE49-F238E27FC236}">
                <a16:creationId xmlns:a16="http://schemas.microsoft.com/office/drawing/2014/main" id="{82E1674D-330C-A037-C065-D86ED562D9A2}"/>
              </a:ext>
              <a:ext uri="{C183D7F6-B498-43B3-948B-1728B52AA6E4}">
                <adec:decorative xmlns:adec="http://schemas.microsoft.com/office/drawing/2017/decorative" val="1"/>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69" name="TextBox 68">
            <a:extLst>
              <a:ext uri="{FF2B5EF4-FFF2-40B4-BE49-F238E27FC236}">
                <a16:creationId xmlns:a16="http://schemas.microsoft.com/office/drawing/2014/main" id="{5ECA95B3-59C0-2F0F-808C-A1BBA49F639D}"/>
              </a:ext>
              <a:ext uri="{C183D7F6-B498-43B3-948B-1728B52AA6E4}">
                <adec:decorative xmlns:adec="http://schemas.microsoft.com/office/drawing/2017/decorative" val="1"/>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68" name="TextBox 67">
            <a:extLst>
              <a:ext uri="{FF2B5EF4-FFF2-40B4-BE49-F238E27FC236}">
                <a16:creationId xmlns:a16="http://schemas.microsoft.com/office/drawing/2014/main" id="{491892E6-E9F6-7E5A-9C6F-F730E65155F3}"/>
              </a:ext>
              <a:ext uri="{C183D7F6-B498-43B3-948B-1728B52AA6E4}">
                <adec:decorative xmlns:adec="http://schemas.microsoft.com/office/drawing/2017/decorative" val="1"/>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BF85F012-C71C-1340-21E9-1454D0B1F9F1}"/>
              </a:ext>
              <a:ext uri="{C183D7F6-B498-43B3-948B-1728B52AA6E4}">
                <adec:decorative xmlns:adec="http://schemas.microsoft.com/office/drawing/2017/decorative" val="1"/>
              </a:ext>
            </a:extLst>
          </p:cNvPr>
          <p:cNvSpPr/>
          <p:nvPr/>
        </p:nvSpPr>
        <p:spPr bwMode="auto">
          <a:xfrm>
            <a:off x="-1" y="1675486"/>
            <a:ext cx="12192000" cy="3606800"/>
          </a:xfrm>
          <a:prstGeom prst="rect">
            <a:avLst/>
          </a:prstGeom>
          <a:solidFill>
            <a:srgbClr val="091F2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2" name="TextBox 1">
            <a:extLst>
              <a:ext uri="{FF2B5EF4-FFF2-40B4-BE49-F238E27FC236}">
                <a16:creationId xmlns:a16="http://schemas.microsoft.com/office/drawing/2014/main" id="{28D95DCF-48A3-07C4-A6F2-8BA3BDABE1B0}"/>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7" name="Title 1">
            <a:extLst>
              <a:ext uri="{FF2B5EF4-FFF2-40B4-BE49-F238E27FC236}">
                <a16:creationId xmlns:a16="http://schemas.microsoft.com/office/drawing/2014/main" id="{FC4BFB90-69A3-EF37-D477-ECCDC2392971}"/>
              </a:ext>
            </a:extLst>
          </p:cNvPr>
          <p:cNvSpPr txBox="1">
            <a:spLocks/>
          </p:cNvSpPr>
          <p:nvPr/>
        </p:nvSpPr>
        <p:spPr>
          <a:xfrm>
            <a:off x="4915677" y="684202"/>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a:t>Azure AI Studio</a:t>
            </a:r>
          </a:p>
        </p:txBody>
      </p:sp>
    </p:spTree>
    <p:extLst>
      <p:ext uri="{BB962C8B-B14F-4D97-AF65-F5344CB8AC3E}">
        <p14:creationId xmlns:p14="http://schemas.microsoft.com/office/powerpoint/2010/main" val="20740894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ounded Rectangle 2">
            <a:extLst>
              <a:ext uri="{FF2B5EF4-FFF2-40B4-BE49-F238E27FC236}">
                <a16:creationId xmlns:a16="http://schemas.microsoft.com/office/drawing/2014/main" id="{AAD5B547-8E93-05C2-062E-1DFA37D80D8C}"/>
              </a:ext>
              <a:ext uri="{C183D7F6-B498-43B3-948B-1728B52AA6E4}">
                <adec:decorative xmlns:adec="http://schemas.microsoft.com/office/drawing/2017/decorative" val="1"/>
              </a:ext>
            </a:extLst>
          </p:cNvPr>
          <p:cNvSpPr/>
          <p:nvPr/>
        </p:nvSpPr>
        <p:spPr bwMode="auto">
          <a:xfrm>
            <a:off x="0"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6" name="Rectangle: Top Corners Rounded 14">
            <a:extLst>
              <a:ext uri="{FF2B5EF4-FFF2-40B4-BE49-F238E27FC236}">
                <a16:creationId xmlns:a16="http://schemas.microsoft.com/office/drawing/2014/main" id="{550B8FBD-191B-6E49-9DA0-B747C1A5A86C}"/>
              </a:ext>
              <a:ext uri="{C183D7F6-B498-43B3-948B-1728B52AA6E4}">
                <adec:decorative xmlns:adec="http://schemas.microsoft.com/office/drawing/2017/decorative" val="1"/>
              </a:ext>
            </a:extLst>
          </p:cNvPr>
          <p:cNvSpPr/>
          <p:nvPr/>
        </p:nvSpPr>
        <p:spPr bwMode="auto">
          <a:xfrm>
            <a:off x="3048" y="0"/>
            <a:ext cx="12188952" cy="6858000"/>
          </a:xfrm>
          <a:prstGeom prst="rect">
            <a:avLst/>
          </a:prstGeom>
          <a:gradFill flip="none" rotWithShape="1">
            <a:gsLst>
              <a:gs pos="63976">
                <a:srgbClr val="091F2C"/>
              </a:gs>
              <a:gs pos="100000">
                <a:srgbClr val="091F2C">
                  <a:alpha val="29691"/>
                </a:srgbClr>
              </a:gs>
              <a:gs pos="21000">
                <a:srgbClr val="091F2C"/>
              </a:gs>
              <a:gs pos="0">
                <a:srgbClr val="091F2C">
                  <a:alpha val="59180"/>
                </a:srgbClr>
              </a:gs>
            </a:gsLst>
            <a:path path="circle">
              <a:fillToRect l="100000" b="100000"/>
            </a:path>
            <a:tileRect t="-100000" r="-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 name="TextBox 1">
            <a:extLst>
              <a:ext uri="{FF2B5EF4-FFF2-40B4-BE49-F238E27FC236}">
                <a16:creationId xmlns:a16="http://schemas.microsoft.com/office/drawing/2014/main" id="{851691AF-0D68-9340-75B5-7F0D1F546A6E}"/>
              </a:ext>
              <a:ext uri="{C183D7F6-B498-43B3-948B-1728B52AA6E4}">
                <adec:decorative xmlns:adec="http://schemas.microsoft.com/office/drawing/2017/decorative" val="1"/>
              </a:ext>
            </a:extLst>
          </p:cNvPr>
          <p:cNvSpPr txBox="1"/>
          <p:nvPr/>
        </p:nvSpPr>
        <p:spPr>
          <a:xfrm>
            <a:off x="1591189" y="3090446"/>
            <a:ext cx="9009652" cy="677108"/>
          </a:xfrm>
          <a:prstGeom prst="rect">
            <a:avLst/>
          </a:prstGeom>
          <a:no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4400" b="0" i="0" u="none" strike="noStrike" kern="1200" cap="none" spc="-50" normalizeH="0" baseline="0" noProof="0">
                <a:ln w="3175">
                  <a:noFill/>
                </a:ln>
                <a:solidFill>
                  <a:srgbClr val="FFFFFF"/>
                </a:solidFill>
                <a:effectLst/>
                <a:uLnTx/>
                <a:uFillTx/>
                <a:latin typeface="Segoe UI Semibold"/>
                <a:ea typeface="+mn-ea"/>
                <a:cs typeface="Segoe UI" pitchFamily="34" charset="0"/>
              </a:rPr>
              <a:t>Data is the </a:t>
            </a:r>
            <a:r>
              <a:rPr kumimoji="0" lang="en-US" sz="4400" b="0" i="0" u="none" strike="noStrike" kern="1200" cap="none" spc="-50" normalizeH="0" baseline="0" noProof="0">
                <a:ln w="3175">
                  <a:noFill/>
                </a:ln>
                <a:gradFill flip="none" rotWithShape="1">
                  <a:gsLst>
                    <a:gs pos="5000">
                      <a:srgbClr val="8DC8E8"/>
                    </a:gs>
                    <a:gs pos="100000">
                      <a:srgbClr val="D59ED7"/>
                    </a:gs>
                  </a:gsLst>
                  <a:lin ang="18900000" scaled="1"/>
                  <a:tileRect/>
                </a:gradFill>
                <a:effectLst/>
                <a:uLnTx/>
                <a:uFillTx/>
                <a:latin typeface="Segoe UI Semibold"/>
                <a:ea typeface="+mn-ea"/>
                <a:cs typeface="Segoe UI" pitchFamily="34" charset="0"/>
              </a:rPr>
              <a:t>fuel</a:t>
            </a:r>
            <a:r>
              <a:rPr kumimoji="0" lang="en-US" sz="4400" b="0" i="0" u="none" strike="noStrike" kern="1200" cap="none" spc="-50" normalizeH="0" baseline="0" noProof="0">
                <a:ln w="3175">
                  <a:noFill/>
                </a:ln>
                <a:solidFill>
                  <a:srgbClr val="FFFFFF"/>
                </a:solidFill>
                <a:effectLst/>
                <a:uLnTx/>
                <a:uFillTx/>
                <a:latin typeface="Segoe UI Semibold"/>
                <a:ea typeface="+mn-ea"/>
                <a:cs typeface="Segoe UI" pitchFamily="34" charset="0"/>
              </a:rPr>
              <a:t> that powers AI</a:t>
            </a:r>
          </a:p>
        </p:txBody>
      </p:sp>
    </p:spTree>
    <p:extLst>
      <p:ext uri="{BB962C8B-B14F-4D97-AF65-F5344CB8AC3E}">
        <p14:creationId xmlns:p14="http://schemas.microsoft.com/office/powerpoint/2010/main" val="1188374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100"/>
                                  </p:stCondLst>
                                  <p:childTnLst>
                                    <p:animMotion origin="layout" path="M 0 -2.96296E-6 L 0 0.03542 " pathEditMode="relative" rAng="0" ptsTypes="AA">
                                      <p:cBhvr>
                                        <p:cTn id="9" dur="700" spd="-100000" fill="hold"/>
                                        <p:tgtEl>
                                          <p:spTgt spid="2"/>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4B1F37D5-120D-CDBD-0C4C-19107CB8D60C}"/>
              </a:ext>
            </a:extLst>
          </p:cNvPr>
          <p:cNvSpPr txBox="1">
            <a:spLocks noGrp="1"/>
          </p:cNvSpPr>
          <p:nvPr>
            <p:ph type="title" idx="4294967295"/>
          </p:nvPr>
        </p:nvSpPr>
        <p:spPr>
          <a:xfrm>
            <a:off x="588963" y="457200"/>
            <a:ext cx="11017250" cy="554038"/>
          </a:xfrm>
          <a:prstGeom prst="rect">
            <a:avLst/>
          </a:prstGeom>
          <a:noFill/>
          <a:ln>
            <a:noFill/>
            <a:prstDash/>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3600" b="0" i="0" u="none" strike="noStrike" kern="1200" cap="none" spc="-50" normalizeH="0" baseline="0" noProof="0" dirty="0">
                <a:ln w="3175">
                  <a:noFill/>
                </a:ln>
                <a:solidFill>
                  <a:schemeClr val="tx1"/>
                </a:solidFill>
                <a:effectLst/>
                <a:uLnTx/>
                <a:uFillTx/>
                <a:latin typeface="+mj-lt"/>
                <a:ea typeface="+mn-ea"/>
                <a:cs typeface="Segoe UI" pitchFamily="34" charset="0"/>
              </a:rPr>
              <a:t>Integrate structured &amp; unstructured data</a:t>
            </a:r>
          </a:p>
        </p:txBody>
      </p:sp>
      <p:sp>
        <p:nvSpPr>
          <p:cNvPr id="7" name="Rectangle: Rounded Corners 6">
            <a:extLst>
              <a:ext uri="{FF2B5EF4-FFF2-40B4-BE49-F238E27FC236}">
                <a16:creationId xmlns:a16="http://schemas.microsoft.com/office/drawing/2014/main" id="{A5C803C0-7AF7-7BB0-545A-F2F1A1515A81}"/>
              </a:ext>
            </a:extLst>
          </p:cNvPr>
          <p:cNvSpPr/>
          <p:nvPr/>
        </p:nvSpPr>
        <p:spPr>
          <a:xfrm>
            <a:off x="986967" y="1504794"/>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dirty="0">
                <a:ln w="3175">
                  <a:noFill/>
                </a:ln>
                <a:gradFill flip="none" rotWithShape="1">
                  <a:gsLst>
                    <a:gs pos="48000">
                      <a:srgbClr val="8DC8E8"/>
                    </a:gs>
                    <a:gs pos="95000">
                      <a:srgbClr val="D59ED7"/>
                    </a:gs>
                  </a:gsLst>
                  <a:lin ang="0" scaled="1"/>
                  <a:tileRect/>
                </a:gradFill>
                <a:latin typeface="Segoe UI Semibold"/>
                <a:cs typeface="Segoe UI"/>
              </a:rPr>
              <a:t>Blob storage</a:t>
            </a:r>
            <a:endParaRPr lang="en-US" sz="1600" b="1" dirty="0">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sp>
        <p:nvSpPr>
          <p:cNvPr id="3" name="Rectangle: Rounded Corners 2">
            <a:extLst>
              <a:ext uri="{FF2B5EF4-FFF2-40B4-BE49-F238E27FC236}">
                <a16:creationId xmlns:a16="http://schemas.microsoft.com/office/drawing/2014/main" id="{79D448E6-F2C8-7B63-D69C-730C640B9F26}"/>
              </a:ext>
            </a:extLst>
          </p:cNvPr>
          <p:cNvSpPr/>
          <p:nvPr/>
        </p:nvSpPr>
        <p:spPr>
          <a:xfrm>
            <a:off x="985414" y="2241565"/>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Azure Data Lake (ADLS)</a:t>
            </a:r>
            <a:endParaRPr lang="en-US" sz="1600">
              <a:gradFill flip="none" rotWithShape="1">
                <a:gsLst>
                  <a:gs pos="48000">
                    <a:srgbClr val="8DC8E8"/>
                  </a:gs>
                  <a:gs pos="95000">
                    <a:srgbClr val="D59ED7"/>
                  </a:gs>
                </a:gsLst>
                <a:lin ang="0" scaled="1"/>
                <a:tileRect/>
              </a:gradFill>
            </a:endParaRPr>
          </a:p>
        </p:txBody>
      </p:sp>
      <p:sp>
        <p:nvSpPr>
          <p:cNvPr id="4" name="Rectangle: Rounded Corners 3">
            <a:extLst>
              <a:ext uri="{FF2B5EF4-FFF2-40B4-BE49-F238E27FC236}">
                <a16:creationId xmlns:a16="http://schemas.microsoft.com/office/drawing/2014/main" id="{0754AFA8-1DA9-CE77-2709-6DF645A24AF7}"/>
              </a:ext>
            </a:extLst>
          </p:cNvPr>
          <p:cNvSpPr/>
          <p:nvPr/>
        </p:nvSpPr>
        <p:spPr>
          <a:xfrm>
            <a:off x="985413" y="2948633"/>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Fabric </a:t>
            </a:r>
            <a:r>
              <a:rPr lang="en-US" sz="1600" b="1" err="1">
                <a:ln w="3175">
                  <a:noFill/>
                </a:ln>
                <a:gradFill flip="none" rotWithShape="1">
                  <a:gsLst>
                    <a:gs pos="48000">
                      <a:srgbClr val="8DC8E8"/>
                    </a:gs>
                    <a:gs pos="95000">
                      <a:srgbClr val="D59ED7"/>
                    </a:gs>
                  </a:gsLst>
                  <a:lin ang="0" scaled="1"/>
                  <a:tileRect/>
                </a:gradFill>
                <a:latin typeface="Segoe UI Semibold"/>
                <a:cs typeface="Segoe UI"/>
              </a:rPr>
              <a:t>OneLake</a:t>
            </a:r>
            <a:endParaRPr lang="en-US" sz="1600" b="1" err="1">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sp>
        <p:nvSpPr>
          <p:cNvPr id="6" name="Rectangle: Rounded Corners 5">
            <a:extLst>
              <a:ext uri="{FF2B5EF4-FFF2-40B4-BE49-F238E27FC236}">
                <a16:creationId xmlns:a16="http://schemas.microsoft.com/office/drawing/2014/main" id="{49406993-CAD3-AD08-6331-094852097CD5}"/>
              </a:ext>
            </a:extLst>
          </p:cNvPr>
          <p:cNvSpPr/>
          <p:nvPr/>
        </p:nvSpPr>
        <p:spPr>
          <a:xfrm>
            <a:off x="985412" y="3635968"/>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Local files/folders</a:t>
            </a:r>
            <a:endParaRPr lang="en-US" sz="1600" b="1">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sp>
        <p:nvSpPr>
          <p:cNvPr id="5" name="Rectangle: Rounded Corners 4">
            <a:extLst>
              <a:ext uri="{FF2B5EF4-FFF2-40B4-BE49-F238E27FC236}">
                <a16:creationId xmlns:a16="http://schemas.microsoft.com/office/drawing/2014/main" id="{892FD4DC-CB3B-7334-8121-5891686B0F12}"/>
              </a:ext>
            </a:extLst>
          </p:cNvPr>
          <p:cNvSpPr/>
          <p:nvPr/>
        </p:nvSpPr>
        <p:spPr>
          <a:xfrm>
            <a:off x="985412" y="4343037"/>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S3 via </a:t>
            </a:r>
            <a:r>
              <a:rPr lang="en-US" sz="1600" b="1" err="1">
                <a:ln w="3175">
                  <a:noFill/>
                </a:ln>
                <a:gradFill flip="none" rotWithShape="1">
                  <a:gsLst>
                    <a:gs pos="48000">
                      <a:srgbClr val="8DC8E8"/>
                    </a:gs>
                    <a:gs pos="95000">
                      <a:srgbClr val="D59ED7"/>
                    </a:gs>
                  </a:gsLst>
                  <a:lin ang="0" scaled="1"/>
                  <a:tileRect/>
                </a:gradFill>
                <a:latin typeface="Segoe UI Semibold"/>
                <a:cs typeface="Segoe UI"/>
              </a:rPr>
              <a:t>OneLake</a:t>
            </a:r>
            <a:r>
              <a:rPr lang="en-US" sz="1600" b="1">
                <a:ln w="3175">
                  <a:noFill/>
                </a:ln>
                <a:gradFill flip="none" rotWithShape="1">
                  <a:gsLst>
                    <a:gs pos="48000">
                      <a:srgbClr val="8DC8E8"/>
                    </a:gs>
                    <a:gs pos="95000">
                      <a:srgbClr val="D59ED7"/>
                    </a:gs>
                  </a:gsLst>
                  <a:lin ang="0" scaled="1"/>
                  <a:tileRect/>
                </a:gradFill>
                <a:latin typeface="Segoe UI Semibold"/>
                <a:cs typeface="Segoe UI"/>
              </a:rPr>
              <a:t> shortcut</a:t>
            </a:r>
            <a:endParaRPr lang="en-US" sz="1600" b="1">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sp>
        <p:nvSpPr>
          <p:cNvPr id="8" name="Rectangle: Rounded Corners 7">
            <a:extLst>
              <a:ext uri="{FF2B5EF4-FFF2-40B4-BE49-F238E27FC236}">
                <a16:creationId xmlns:a16="http://schemas.microsoft.com/office/drawing/2014/main" id="{7EC45D7F-A181-F53D-533C-2EF0F1D33245}"/>
              </a:ext>
            </a:extLst>
          </p:cNvPr>
          <p:cNvSpPr/>
          <p:nvPr/>
        </p:nvSpPr>
        <p:spPr>
          <a:xfrm>
            <a:off x="986844" y="5010529"/>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Azure AI Search</a:t>
            </a:r>
            <a:endParaRPr lang="en-US" sz="1600" b="1">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sp>
        <p:nvSpPr>
          <p:cNvPr id="10" name="Rectangle: Rounded Corners 9">
            <a:extLst>
              <a:ext uri="{FF2B5EF4-FFF2-40B4-BE49-F238E27FC236}">
                <a16:creationId xmlns:a16="http://schemas.microsoft.com/office/drawing/2014/main" id="{D7DEF119-22B8-B725-3967-E6886EDD6697}"/>
              </a:ext>
            </a:extLst>
          </p:cNvPr>
          <p:cNvSpPr/>
          <p:nvPr/>
        </p:nvSpPr>
        <p:spPr>
          <a:xfrm>
            <a:off x="986844" y="5678021"/>
            <a:ext cx="2651515" cy="485439"/>
          </a:xfrm>
          <a:prstGeom prst="roundRect">
            <a:avLst/>
          </a:prstGeom>
          <a:solidFill>
            <a:srgbClr val="3A4953"/>
          </a:solidFill>
          <a:effectLst>
            <a:outerShdw blurRad="63500" dist="127000" dir="2700000" algn="tl" rotWithShape="0">
              <a:srgbClr val="000000">
                <a:alpha val="49804"/>
              </a:srgbClr>
            </a:outerShdw>
          </a:effectLst>
        </p:spPr>
        <p:txBody>
          <a:bodyPr wrap="square" lIns="0" tIns="91427" rIns="0" bIns="91427" anchor="ctr" anchorCtr="0">
            <a:spAutoFit/>
          </a:bodyPr>
          <a:lstStyle/>
          <a:p>
            <a:pPr algn="ctr" defTabSz="914192" fontAlgn="base">
              <a:spcBef>
                <a:spcPct val="0"/>
              </a:spcBef>
              <a:spcAft>
                <a:spcPct val="0"/>
              </a:spcAft>
            </a:pPr>
            <a:r>
              <a:rPr lang="en-US" sz="1600" b="1">
                <a:ln w="3175">
                  <a:noFill/>
                </a:ln>
                <a:gradFill flip="none" rotWithShape="1">
                  <a:gsLst>
                    <a:gs pos="48000">
                      <a:srgbClr val="8DC8E8"/>
                    </a:gs>
                    <a:gs pos="95000">
                      <a:srgbClr val="D59ED7"/>
                    </a:gs>
                  </a:gsLst>
                  <a:lin ang="0" scaled="1"/>
                  <a:tileRect/>
                </a:gradFill>
                <a:latin typeface="Segoe UI Semibold"/>
                <a:cs typeface="Segoe UI"/>
              </a:rPr>
              <a:t>… countless others</a:t>
            </a:r>
            <a:endParaRPr lang="en-US" sz="1600" b="1">
              <a:ln w="3175">
                <a:noFill/>
              </a:ln>
              <a:gradFill flip="none" rotWithShape="1">
                <a:gsLst>
                  <a:gs pos="48000">
                    <a:srgbClr val="8DC8E8"/>
                  </a:gs>
                  <a:gs pos="95000">
                    <a:srgbClr val="D59ED7"/>
                  </a:gs>
                </a:gsLst>
                <a:lin ang="0" scaled="1"/>
                <a:tileRect/>
              </a:gradFill>
              <a:latin typeface="Segoe UI Semibold"/>
              <a:cs typeface="Segoe UI" pitchFamily="34" charset="0"/>
            </a:endParaRPr>
          </a:p>
        </p:txBody>
      </p:sp>
      <p:pic>
        <p:nvPicPr>
          <p:cNvPr id="11" name="Picture 10" descr="Screen shot of an Add Data Source page">
            <a:extLst>
              <a:ext uri="{FF2B5EF4-FFF2-40B4-BE49-F238E27FC236}">
                <a16:creationId xmlns:a16="http://schemas.microsoft.com/office/drawing/2014/main" id="{E02FBE52-DB66-70BA-D91A-4F115D79EFC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3965183" y="1504794"/>
            <a:ext cx="7526613" cy="4658666"/>
          </a:xfrm>
          <a:prstGeom prst="roundRect">
            <a:avLst>
              <a:gd name="adj" fmla="val 3667"/>
            </a:avLst>
          </a:prstGeom>
        </p:spPr>
      </p:pic>
    </p:spTree>
    <p:extLst>
      <p:ext uri="{BB962C8B-B14F-4D97-AF65-F5344CB8AC3E}">
        <p14:creationId xmlns:p14="http://schemas.microsoft.com/office/powerpoint/2010/main" val="27091874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0"/>
                                  </p:stCondLst>
                                  <p:childTnLst>
                                    <p:animMotion origin="layout" path="M 1.66667E-6 4.81481E-6 L 1.66667E-6 0.04351 " pathEditMode="relative" rAng="0" ptsTypes="AA">
                                      <p:cBhvr>
                                        <p:cTn id="9" dur="600" spd="-100000" fill="hold"/>
                                        <p:tgtEl>
                                          <p:spTgt spid="7"/>
                                        </p:tgtEl>
                                        <p:attrNameLst>
                                          <p:attrName>ppt_x</p:attrName>
                                          <p:attrName>ppt_y</p:attrName>
                                        </p:attrNameLst>
                                      </p:cBhvr>
                                      <p:rCtr x="0" y="2176"/>
                                    </p:animMotion>
                                  </p:childTnLst>
                                </p:cTn>
                              </p:par>
                              <p:par>
                                <p:cTn id="10" presetID="10" presetClass="entr" presetSubtype="0" fill="hold" grpId="0" nodeType="withEffect">
                                  <p:stCondLst>
                                    <p:cond delay="10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100"/>
                                  </p:stCondLst>
                                  <p:childTnLst>
                                    <p:animMotion origin="layout" path="M 1.66667E-6 4.81481E-6 L 1.66667E-6 0.04351 " pathEditMode="relative" rAng="0" ptsTypes="AA">
                                      <p:cBhvr>
                                        <p:cTn id="14" dur="600" spd="-100000" fill="hold"/>
                                        <p:tgtEl>
                                          <p:spTgt spid="3"/>
                                        </p:tgtEl>
                                        <p:attrNameLst>
                                          <p:attrName>ppt_x</p:attrName>
                                          <p:attrName>ppt_y</p:attrName>
                                        </p:attrNameLst>
                                      </p:cBhvr>
                                      <p:rCtr x="0" y="2176"/>
                                    </p:animMotion>
                                  </p:childTnLst>
                                </p:cTn>
                              </p:par>
                              <p:par>
                                <p:cTn id="15" presetID="10" presetClass="entr" presetSubtype="0" fill="hold" grpId="0" nodeType="withEffect">
                                  <p:stCondLst>
                                    <p:cond delay="2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200"/>
                                  </p:stCondLst>
                                  <p:childTnLst>
                                    <p:animMotion origin="layout" path="M 1.66667E-6 4.81481E-6 L 1.66667E-6 0.04351 " pathEditMode="relative" rAng="0" ptsTypes="AA">
                                      <p:cBhvr>
                                        <p:cTn id="19" dur="600" spd="-100000" fill="hold"/>
                                        <p:tgtEl>
                                          <p:spTgt spid="4"/>
                                        </p:tgtEl>
                                        <p:attrNameLst>
                                          <p:attrName>ppt_x</p:attrName>
                                          <p:attrName>ppt_y</p:attrName>
                                        </p:attrNameLst>
                                      </p:cBhvr>
                                      <p:rCtr x="0" y="2176"/>
                                    </p:animMotion>
                                  </p:childTnLst>
                                </p:cTn>
                              </p:par>
                              <p:par>
                                <p:cTn id="20" presetID="10" presetClass="entr" presetSubtype="0" fill="hold" grpId="0" nodeType="withEffect">
                                  <p:stCondLst>
                                    <p:cond delay="3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grpId="1" nodeType="withEffect">
                                  <p:stCondLst>
                                    <p:cond delay="300"/>
                                  </p:stCondLst>
                                  <p:childTnLst>
                                    <p:animMotion origin="layout" path="M 1.66667E-6 4.81481E-6 L 1.66667E-6 0.04351 " pathEditMode="relative" rAng="0" ptsTypes="AA">
                                      <p:cBhvr>
                                        <p:cTn id="24" dur="600" spd="-100000" fill="hold"/>
                                        <p:tgtEl>
                                          <p:spTgt spid="6"/>
                                        </p:tgtEl>
                                        <p:attrNameLst>
                                          <p:attrName>ppt_x</p:attrName>
                                          <p:attrName>ppt_y</p:attrName>
                                        </p:attrNameLst>
                                      </p:cBhvr>
                                      <p:rCtr x="0" y="2176"/>
                                    </p:animMotion>
                                  </p:childTnLst>
                                </p:cTn>
                              </p:par>
                              <p:par>
                                <p:cTn id="25" presetID="10" presetClass="entr" presetSubtype="0" fill="hold" grpId="0" nodeType="withEffect">
                                  <p:stCondLst>
                                    <p:cond delay="400"/>
                                  </p:stCondLst>
                                  <p:childTnLst>
                                    <p:set>
                                      <p:cBhvr>
                                        <p:cTn id="26" dur="1" fill="hold">
                                          <p:stCondLst>
                                            <p:cond delay="0"/>
                                          </p:stCondLst>
                                        </p:cTn>
                                        <p:tgtEl>
                                          <p:spTgt spid="5"/>
                                        </p:tgtEl>
                                        <p:attrNameLst>
                                          <p:attrName>style.visibility</p:attrName>
                                        </p:attrNameLst>
                                      </p:cBhvr>
                                      <p:to>
                                        <p:strVal val="visible"/>
                                      </p:to>
                                    </p:set>
                                    <p:animEffect transition="in" filter="fade">
                                      <p:cBhvr>
                                        <p:cTn id="27" dur="500"/>
                                        <p:tgtEl>
                                          <p:spTgt spid="5"/>
                                        </p:tgtEl>
                                      </p:cBhvr>
                                    </p:animEffect>
                                  </p:childTnLst>
                                </p:cTn>
                              </p:par>
                              <p:par>
                                <p:cTn id="28" presetID="42" presetClass="path" presetSubtype="0" decel="100000" fill="hold" grpId="1" nodeType="withEffect">
                                  <p:stCondLst>
                                    <p:cond delay="400"/>
                                  </p:stCondLst>
                                  <p:childTnLst>
                                    <p:animMotion origin="layout" path="M 1.66667E-6 4.81481E-6 L 1.66667E-6 0.04351 " pathEditMode="relative" rAng="0" ptsTypes="AA">
                                      <p:cBhvr>
                                        <p:cTn id="29" dur="600" spd="-100000" fill="hold"/>
                                        <p:tgtEl>
                                          <p:spTgt spid="5"/>
                                        </p:tgtEl>
                                        <p:attrNameLst>
                                          <p:attrName>ppt_x</p:attrName>
                                          <p:attrName>ppt_y</p:attrName>
                                        </p:attrNameLst>
                                      </p:cBhvr>
                                      <p:rCtr x="0" y="2176"/>
                                    </p:animMotion>
                                  </p:childTnLst>
                                </p:cTn>
                              </p:par>
                              <p:par>
                                <p:cTn id="30" presetID="10" presetClass="entr" presetSubtype="0" fill="hold" grpId="0" nodeType="withEffect">
                                  <p:stCondLst>
                                    <p:cond delay="500"/>
                                  </p:stCondLst>
                                  <p:childTnLst>
                                    <p:set>
                                      <p:cBhvr>
                                        <p:cTn id="31" dur="1" fill="hold">
                                          <p:stCondLst>
                                            <p:cond delay="0"/>
                                          </p:stCondLst>
                                        </p:cTn>
                                        <p:tgtEl>
                                          <p:spTgt spid="8"/>
                                        </p:tgtEl>
                                        <p:attrNameLst>
                                          <p:attrName>style.visibility</p:attrName>
                                        </p:attrNameLst>
                                      </p:cBhvr>
                                      <p:to>
                                        <p:strVal val="visible"/>
                                      </p:to>
                                    </p:set>
                                    <p:animEffect transition="in" filter="fade">
                                      <p:cBhvr>
                                        <p:cTn id="32" dur="500"/>
                                        <p:tgtEl>
                                          <p:spTgt spid="8"/>
                                        </p:tgtEl>
                                      </p:cBhvr>
                                    </p:animEffect>
                                  </p:childTnLst>
                                </p:cTn>
                              </p:par>
                              <p:par>
                                <p:cTn id="33" presetID="42" presetClass="path" presetSubtype="0" decel="100000" fill="hold" grpId="1" nodeType="withEffect">
                                  <p:stCondLst>
                                    <p:cond delay="500"/>
                                  </p:stCondLst>
                                  <p:childTnLst>
                                    <p:animMotion origin="layout" path="M 1.66667E-6 4.81481E-6 L 1.66667E-6 0.04351 " pathEditMode="relative" rAng="0" ptsTypes="AA">
                                      <p:cBhvr>
                                        <p:cTn id="34" dur="600" spd="-100000" fill="hold"/>
                                        <p:tgtEl>
                                          <p:spTgt spid="8"/>
                                        </p:tgtEl>
                                        <p:attrNameLst>
                                          <p:attrName>ppt_x</p:attrName>
                                          <p:attrName>ppt_y</p:attrName>
                                        </p:attrNameLst>
                                      </p:cBhvr>
                                      <p:rCtr x="0" y="2176"/>
                                    </p:animMotion>
                                  </p:childTnLst>
                                </p:cTn>
                              </p:par>
                              <p:par>
                                <p:cTn id="35" presetID="10" presetClass="entr" presetSubtype="0" fill="hold" grpId="0" nodeType="withEffect">
                                  <p:stCondLst>
                                    <p:cond delay="6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600"/>
                                  </p:stCondLst>
                                  <p:childTnLst>
                                    <p:animMotion origin="layout" path="M 1.66667E-6 4.81481E-6 L 1.66667E-6 0.04351 " pathEditMode="relative" rAng="0" ptsTypes="AA">
                                      <p:cBhvr>
                                        <p:cTn id="39" dur="600" spd="-100000" fill="hold"/>
                                        <p:tgtEl>
                                          <p:spTgt spid="10"/>
                                        </p:tgtEl>
                                        <p:attrNameLst>
                                          <p:attrName>ppt_x</p:attrName>
                                          <p:attrName>ppt_y</p:attrName>
                                        </p:attrNameLst>
                                      </p:cBhvr>
                                      <p:rCtr x="0" y="217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7" grpId="1" animBg="1"/>
      <p:bldP spid="3" grpId="0" animBg="1"/>
      <p:bldP spid="3" grpId="1" animBg="1"/>
      <p:bldP spid="4" grpId="0" animBg="1"/>
      <p:bldP spid="4" grpId="1" animBg="1"/>
      <p:bldP spid="6" grpId="0" animBg="1"/>
      <p:bldP spid="6" grpId="1" animBg="1"/>
      <p:bldP spid="5" grpId="0" animBg="1"/>
      <p:bldP spid="5" grpId="1" animBg="1"/>
      <p:bldP spid="8" grpId="0" animBg="1"/>
      <p:bldP spid="8" grpId="1" animBg="1"/>
      <p:bldP spid="10" grpId="0" animBg="1"/>
      <p:bldP spid="10"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2">
            <a:extLst>
              <a:ext uri="{FF2B5EF4-FFF2-40B4-BE49-F238E27FC236}">
                <a16:creationId xmlns:a16="http://schemas.microsoft.com/office/drawing/2014/main" id="{6B671ECA-CDA3-8102-9863-10E6017613CF}"/>
              </a:ext>
              <a:ext uri="{C183D7F6-B498-43B3-948B-1728B52AA6E4}">
                <adec:decorative xmlns:adec="http://schemas.microsoft.com/office/drawing/2017/decorative" val="1"/>
              </a:ext>
            </a:extLst>
          </p:cNvPr>
          <p:cNvSpPr/>
          <p:nvPr/>
        </p:nvSpPr>
        <p:spPr bwMode="auto">
          <a:xfrm>
            <a:off x="0"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FACCE233-FD77-F044-63F2-7AF7BDE31DBA}"/>
              </a:ext>
              <a:ext uri="{C183D7F6-B498-43B3-948B-1728B52AA6E4}">
                <adec:decorative xmlns:adec="http://schemas.microsoft.com/office/drawing/2017/decorative" val="1"/>
              </a:ext>
            </a:extLst>
          </p:cNvPr>
          <p:cNvSpPr/>
          <p:nvPr/>
        </p:nvSpPr>
        <p:spPr bwMode="auto">
          <a:xfrm>
            <a:off x="3048" y="0"/>
            <a:ext cx="12188952" cy="6858000"/>
          </a:xfrm>
          <a:prstGeom prst="rect">
            <a:avLst/>
          </a:prstGeom>
          <a:gradFill flip="none" rotWithShape="1">
            <a:gsLst>
              <a:gs pos="63976">
                <a:srgbClr val="091F2C"/>
              </a:gs>
              <a:gs pos="100000">
                <a:srgbClr val="091F2C">
                  <a:alpha val="29691"/>
                </a:srgbClr>
              </a:gs>
              <a:gs pos="21000">
                <a:srgbClr val="091F2C"/>
              </a:gs>
              <a:gs pos="0">
                <a:srgbClr val="091F2C">
                  <a:alpha val="59180"/>
                </a:srgbClr>
              </a:gs>
            </a:gsLst>
            <a:path path="circle">
              <a:fillToRect l="100000" b="100000"/>
            </a:path>
            <a:tileRect t="-100000" r="-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7" name="Title 1">
            <a:extLst>
              <a:ext uri="{FF2B5EF4-FFF2-40B4-BE49-F238E27FC236}">
                <a16:creationId xmlns:a16="http://schemas.microsoft.com/office/drawing/2014/main" id="{9F18DBEE-930A-18B3-1148-A466C46E249E}"/>
              </a:ext>
            </a:extLst>
          </p:cNvPr>
          <p:cNvSpPr txBox="1">
            <a:spLocks noGrp="1"/>
          </p:cNvSpPr>
          <p:nvPr>
            <p:ph type="title" idx="4294967295"/>
          </p:nvPr>
        </p:nvSpPr>
        <p:spPr>
          <a:xfrm>
            <a:off x="687535" y="2765839"/>
            <a:ext cx="10816931" cy="83099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5400" b="0" i="0" u="none" strike="noStrike" kern="1200" cap="none" spc="-50" normalizeH="0" baseline="0" noProof="0">
                <a:ln w="3175">
                  <a:noFill/>
                </a:ln>
                <a:solidFill>
                  <a:srgbClr val="FFFFFF"/>
                </a:solidFill>
                <a:effectLst/>
                <a:uLnTx/>
                <a:uFillTx/>
                <a:latin typeface="Segoe UI Semibold"/>
                <a:ea typeface="+mn-ea"/>
                <a:cs typeface="Segoe UI" pitchFamily="34" charset="0"/>
              </a:rPr>
              <a:t>Vector Search in Azure AI Search </a:t>
            </a:r>
          </a:p>
        </p:txBody>
      </p:sp>
      <p:sp>
        <p:nvSpPr>
          <p:cNvPr id="8" name="TextBox 7">
            <a:extLst>
              <a:ext uri="{FF2B5EF4-FFF2-40B4-BE49-F238E27FC236}">
                <a16:creationId xmlns:a16="http://schemas.microsoft.com/office/drawing/2014/main" id="{6CC55EA4-E87D-1011-CB2D-A1CAFD007A1C}"/>
              </a:ext>
            </a:extLst>
          </p:cNvPr>
          <p:cNvSpPr txBox="1"/>
          <p:nvPr/>
        </p:nvSpPr>
        <p:spPr>
          <a:xfrm>
            <a:off x="2542996" y="4024332"/>
            <a:ext cx="7106009" cy="984885"/>
          </a:xfrm>
          <a:prstGeom prst="rect">
            <a:avLst/>
          </a:prstGeom>
          <a:noFill/>
        </p:spPr>
        <p:txBody>
          <a:bodyPr wrap="square" lIns="0" tIns="0" rIns="0" bIns="0" rtlCol="0" anchor="t">
            <a:spAutoFit/>
          </a:bodyPr>
          <a:lstStyle/>
          <a:p>
            <a:pPr algn="ctr" defTabSz="914367">
              <a:defRPr/>
            </a:pPr>
            <a:r>
              <a:rPr lang="en-US" sz="3200" b="1">
                <a:gradFill>
                  <a:gsLst>
                    <a:gs pos="5000">
                      <a:srgbClr val="8DC8E8"/>
                    </a:gs>
                    <a:gs pos="100000">
                      <a:srgbClr val="D59ED7"/>
                    </a:gs>
                  </a:gsLst>
                  <a:lin ang="0" scaled="1"/>
                </a:gradFill>
                <a:latin typeface="Segoe UI Semibold"/>
                <a:cs typeface="Segoe UI Semibold"/>
              </a:rPr>
              <a:t>Powerful information retrieval</a:t>
            </a:r>
            <a:r>
              <a:rPr kumimoji="0" lang="en-US" sz="3200" b="1" i="0" u="none" strike="noStrike" kern="1200" cap="none" spc="0" normalizeH="0" baseline="0" noProof="0">
                <a:ln>
                  <a:noFill/>
                </a:ln>
                <a:gradFill>
                  <a:gsLst>
                    <a:gs pos="5000">
                      <a:srgbClr val="8DC8E8"/>
                    </a:gs>
                    <a:gs pos="100000">
                      <a:srgbClr val="D59ED7"/>
                    </a:gs>
                  </a:gsLst>
                  <a:lin ang="0" scaled="1"/>
                </a:gradFill>
                <a:effectLst/>
                <a:uLnTx/>
                <a:uFillTx/>
                <a:latin typeface="Segoe UI Semibold"/>
                <a:cs typeface="Segoe UI Semibold"/>
              </a:rPr>
              <a:t> for </a:t>
            </a:r>
            <a:r>
              <a:rPr lang="en-US" sz="3200" b="1">
                <a:gradFill>
                  <a:gsLst>
                    <a:gs pos="5000">
                      <a:srgbClr val="8DC8E8"/>
                    </a:gs>
                    <a:gs pos="100000">
                      <a:srgbClr val="D59ED7"/>
                    </a:gs>
                  </a:gsLst>
                  <a:lin ang="0" scaled="1"/>
                </a:gradFill>
                <a:latin typeface="Segoe UI Semibold"/>
                <a:cs typeface="Segoe UI Semibold"/>
              </a:rPr>
              <a:t>generative </a:t>
            </a:r>
            <a:r>
              <a:rPr kumimoji="0" lang="en-US" sz="3200" b="1" i="0" strike="noStrike" kern="1200" cap="none" spc="0" normalizeH="0" baseline="0" noProof="0">
                <a:ln>
                  <a:noFill/>
                </a:ln>
                <a:gradFill>
                  <a:gsLst>
                    <a:gs pos="5000">
                      <a:srgbClr val="8DC8E8"/>
                    </a:gs>
                    <a:gs pos="100000">
                      <a:srgbClr val="D59ED7"/>
                    </a:gs>
                  </a:gsLst>
                  <a:lin ang="0" scaled="1"/>
                </a:gradFill>
                <a:effectLst/>
                <a:uLnTx/>
                <a:uFillTx/>
                <a:latin typeface="Segoe UI Semibold"/>
                <a:cs typeface="Segoe UI Semibold"/>
              </a:rPr>
              <a:t>AI</a:t>
            </a:r>
            <a:r>
              <a:rPr kumimoji="0" lang="en-US" sz="3200" b="1" i="0" u="none" strike="noStrike" kern="1200" cap="none" spc="0" normalizeH="0" baseline="0" noProof="0">
                <a:ln>
                  <a:noFill/>
                </a:ln>
                <a:gradFill>
                  <a:gsLst>
                    <a:gs pos="5000">
                      <a:srgbClr val="8DC8E8"/>
                    </a:gs>
                    <a:gs pos="100000">
                      <a:srgbClr val="D59ED7"/>
                    </a:gs>
                  </a:gsLst>
                  <a:lin ang="0" scaled="1"/>
                </a:gradFill>
                <a:effectLst/>
                <a:uLnTx/>
                <a:uFillTx/>
                <a:latin typeface="Segoe UI Semibold"/>
                <a:cs typeface="Segoe UI Semibold"/>
              </a:rPr>
              <a:t> applications</a:t>
            </a:r>
            <a:endParaRPr lang="en-US" sz="3200" b="1" i="0" u="none" strike="noStrike" kern="1200" cap="none" spc="0" normalizeH="0" baseline="0" noProof="0">
              <a:ln>
                <a:noFill/>
              </a:ln>
              <a:gradFill>
                <a:gsLst>
                  <a:gs pos="5000">
                    <a:srgbClr val="8DC8E8"/>
                  </a:gs>
                  <a:gs pos="100000">
                    <a:srgbClr val="D59ED7"/>
                  </a:gs>
                </a:gsLst>
                <a:lin ang="0" scaled="1"/>
              </a:gradFill>
              <a:effectLst/>
              <a:uLnTx/>
              <a:uFillTx/>
              <a:latin typeface="Segoe UI Semibold"/>
              <a:cs typeface="Segoe UI Semibold"/>
            </a:endParaRPr>
          </a:p>
        </p:txBody>
      </p:sp>
      <p:sp>
        <p:nvSpPr>
          <p:cNvPr id="4" name="Rounded Rectangle 18" descr="Announcing&#10;">
            <a:extLst>
              <a:ext uri="{FF2B5EF4-FFF2-40B4-BE49-F238E27FC236}">
                <a16:creationId xmlns:a16="http://schemas.microsoft.com/office/drawing/2014/main" id="{0DA71A09-64C7-9FCF-8E00-731F12D154EC}"/>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General availability</a:t>
            </a:r>
          </a:p>
        </p:txBody>
      </p:sp>
    </p:spTree>
    <p:extLst>
      <p:ext uri="{BB962C8B-B14F-4D97-AF65-F5344CB8AC3E}">
        <p14:creationId xmlns:p14="http://schemas.microsoft.com/office/powerpoint/2010/main" val="34375508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50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100000" fill="hold" grpId="1" nodeType="withEffect">
                                  <p:stCondLst>
                                    <p:cond delay="500"/>
                                  </p:stCondLst>
                                  <p:childTnLst>
                                    <p:animMotion origin="layout" path="M -2.91667E-6 1.11111E-6 L -2.91667E-6 0.01967 " pathEditMode="relative" rAng="0" ptsTypes="AA">
                                      <p:cBhvr>
                                        <p:cTn id="9" dur="500" spd="-100000" fill="hold"/>
                                        <p:tgtEl>
                                          <p:spTgt spid="7"/>
                                        </p:tgtEl>
                                        <p:attrNameLst>
                                          <p:attrName>ppt_x</p:attrName>
                                          <p:attrName>ppt_y</p:attrName>
                                        </p:attrNameLst>
                                      </p:cBhvr>
                                      <p:rCtr x="0" y="972"/>
                                    </p:animMotion>
                                  </p:childTnLst>
                                </p:cTn>
                              </p:par>
                              <p:par>
                                <p:cTn id="10" presetID="10" presetClass="entr" presetSubtype="0" fill="hold" grpId="0" nodeType="withEffect">
                                  <p:stCondLst>
                                    <p:cond delay="60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par>
                                <p:cTn id="13" presetID="42" presetClass="path" presetSubtype="0" decel="100000" fill="hold" grpId="1" nodeType="withEffect">
                                  <p:stCondLst>
                                    <p:cond delay="600"/>
                                  </p:stCondLst>
                                  <p:childTnLst>
                                    <p:animMotion origin="layout" path="M -2.91667E-6 4.81481E-6 L -2.91667E-6 0.01967 " pathEditMode="relative" rAng="0" ptsTypes="AA">
                                      <p:cBhvr>
                                        <p:cTn id="14" dur="500" spd="-100000" fill="hold"/>
                                        <p:tgtEl>
                                          <p:spTgt spid="8"/>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7FB655-589E-50B5-08DE-FE76D3C9EE07}"/>
              </a:ext>
            </a:extLst>
          </p:cNvPr>
          <p:cNvSpPr txBox="1"/>
          <p:nvPr/>
        </p:nvSpPr>
        <p:spPr>
          <a:xfrm>
            <a:off x="443865" y="366623"/>
            <a:ext cx="11464290" cy="6124754"/>
          </a:xfrm>
          <a:prstGeom prst="rect">
            <a:avLst/>
          </a:prstGeom>
          <a:noFill/>
        </p:spPr>
        <p:txBody>
          <a:bodyPr wrap="square">
            <a:spAutoFit/>
          </a:bodyPr>
          <a:lstStyle/>
          <a:p>
            <a:r>
              <a:rPr lang="en-US" sz="2800" dirty="0"/>
              <a:t>Think of vectors as a way to represent data using numbers. In simple terms, a vector is a list of numbers. Each number in the list represents a specific feature or characteristic of the data we're looking at.</a:t>
            </a:r>
          </a:p>
          <a:p>
            <a:endParaRPr lang="en-US" sz="2800" dirty="0"/>
          </a:p>
          <a:p>
            <a:r>
              <a:rPr lang="en-US" sz="2800" b="1" dirty="0"/>
              <a:t>Example:</a:t>
            </a:r>
          </a:p>
          <a:p>
            <a:r>
              <a:rPr lang="en-US" sz="2800" dirty="0"/>
              <a:t>Imagine you have a list of numbers that represent a fruit:</a:t>
            </a:r>
          </a:p>
          <a:p>
            <a:pPr>
              <a:buFont typeface="Arial" panose="020B0604020202020204" pitchFamily="34" charset="0"/>
              <a:buChar char="•"/>
            </a:pPr>
            <a:r>
              <a:rPr lang="en-US" sz="2800" dirty="0"/>
              <a:t>Color (Red = 1, Green = 2, Yellow = 3)</a:t>
            </a:r>
          </a:p>
          <a:p>
            <a:pPr>
              <a:buFont typeface="Arial" panose="020B0604020202020204" pitchFamily="34" charset="0"/>
              <a:buChar char="•"/>
            </a:pPr>
            <a:r>
              <a:rPr lang="en-US" sz="2800" dirty="0"/>
              <a:t>Size (Small = 1, Medium = 2, Large = 3)</a:t>
            </a:r>
          </a:p>
          <a:p>
            <a:pPr>
              <a:buFont typeface="Arial" panose="020B0604020202020204" pitchFamily="34" charset="0"/>
              <a:buChar char="•"/>
            </a:pPr>
            <a:r>
              <a:rPr lang="en-US" sz="2800" dirty="0"/>
              <a:t>Sweetness (Not sweet = 1, Sweet = 2, Very sweet = 3)</a:t>
            </a:r>
          </a:p>
          <a:p>
            <a:r>
              <a:rPr lang="en-US" sz="2800" dirty="0"/>
              <a:t>If you have an apple, you might represent it as:</a:t>
            </a:r>
          </a:p>
          <a:p>
            <a:pPr>
              <a:buFont typeface="Arial" panose="020B0604020202020204" pitchFamily="34" charset="0"/>
              <a:buChar char="•"/>
            </a:pPr>
            <a:r>
              <a:rPr lang="en-US" sz="2800" dirty="0"/>
              <a:t>Color: Red (1)</a:t>
            </a:r>
          </a:p>
          <a:p>
            <a:pPr>
              <a:buFont typeface="Arial" panose="020B0604020202020204" pitchFamily="34" charset="0"/>
              <a:buChar char="•"/>
            </a:pPr>
            <a:r>
              <a:rPr lang="en-US" sz="2800" dirty="0"/>
              <a:t>Size: Medium (2)</a:t>
            </a:r>
          </a:p>
          <a:p>
            <a:pPr>
              <a:buFont typeface="Arial" panose="020B0604020202020204" pitchFamily="34" charset="0"/>
              <a:buChar char="•"/>
            </a:pPr>
            <a:r>
              <a:rPr lang="en-US" sz="2800" dirty="0"/>
              <a:t>Sweetness: Sweet (2)</a:t>
            </a:r>
          </a:p>
          <a:p>
            <a:r>
              <a:rPr lang="en-US" sz="2800" dirty="0"/>
              <a:t>So, the vector for this apple would be: </a:t>
            </a:r>
            <a:r>
              <a:rPr lang="en-US" sz="2800" b="1" dirty="0"/>
              <a:t>[1, 2, 2]</a:t>
            </a:r>
            <a:endParaRPr lang="en-US" sz="2800" dirty="0"/>
          </a:p>
        </p:txBody>
      </p:sp>
    </p:spTree>
    <p:extLst>
      <p:ext uri="{BB962C8B-B14F-4D97-AF65-F5344CB8AC3E}">
        <p14:creationId xmlns:p14="http://schemas.microsoft.com/office/powerpoint/2010/main" val="836088116"/>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A19EB9-ADF1-16BB-4331-0FAC41EF364C}"/>
              </a:ext>
            </a:extLst>
          </p:cNvPr>
          <p:cNvSpPr>
            <a:spLocks noGrp="1"/>
          </p:cNvSpPr>
          <p:nvPr>
            <p:ph type="title"/>
          </p:nvPr>
        </p:nvSpPr>
        <p:spPr>
          <a:xfrm>
            <a:off x="2931160" y="463153"/>
            <a:ext cx="9650186" cy="1325563"/>
          </a:xfrm>
          <a:effectLst>
            <a:outerShdw blurRad="50800" dist="38100" dir="2700000" algn="tl" rotWithShape="0">
              <a:prstClr val="black">
                <a:alpha val="40000"/>
              </a:prstClr>
            </a:outerShdw>
          </a:effectLst>
        </p:spPr>
        <p:txBody>
          <a:bodyPr>
            <a:normAutofit/>
          </a:bodyPr>
          <a:lstStyle/>
          <a:p>
            <a:r>
              <a:rPr lang="en-GB" sz="8800" dirty="0" err="1"/>
              <a:t>wedoAI</a:t>
            </a:r>
            <a:r>
              <a:rPr lang="en-GB" sz="8800" dirty="0"/>
              <a:t> 2024</a:t>
            </a:r>
          </a:p>
        </p:txBody>
      </p:sp>
      <p:sp>
        <p:nvSpPr>
          <p:cNvPr id="5" name="TextBox 4">
            <a:extLst>
              <a:ext uri="{FF2B5EF4-FFF2-40B4-BE49-F238E27FC236}">
                <a16:creationId xmlns:a16="http://schemas.microsoft.com/office/drawing/2014/main" id="{00EFC30B-337C-3E8C-CD7D-8D0C8220CB29}"/>
              </a:ext>
            </a:extLst>
          </p:cNvPr>
          <p:cNvSpPr txBox="1"/>
          <p:nvPr/>
        </p:nvSpPr>
        <p:spPr>
          <a:xfrm>
            <a:off x="5049520" y="1739365"/>
            <a:ext cx="6299200" cy="369332"/>
          </a:xfrm>
          <a:prstGeom prst="rect">
            <a:avLst/>
          </a:prstGeom>
          <a:noFill/>
        </p:spPr>
        <p:txBody>
          <a:bodyPr wrap="square">
            <a:spAutoFit/>
          </a:bodyPr>
          <a:lstStyle/>
          <a:p>
            <a:r>
              <a:rPr lang="en-NZ" dirty="0"/>
              <a:t>https://wedoai.ie/</a:t>
            </a:r>
          </a:p>
        </p:txBody>
      </p:sp>
      <p:pic>
        <p:nvPicPr>
          <p:cNvPr id="7" name="Picture 6">
            <a:extLst>
              <a:ext uri="{FF2B5EF4-FFF2-40B4-BE49-F238E27FC236}">
                <a16:creationId xmlns:a16="http://schemas.microsoft.com/office/drawing/2014/main" id="{B15A57C5-B712-74B3-7096-F6995A9E72F7}"/>
              </a:ext>
            </a:extLst>
          </p:cNvPr>
          <p:cNvPicPr>
            <a:picLocks noChangeAspect="1"/>
          </p:cNvPicPr>
          <p:nvPr/>
        </p:nvPicPr>
        <p:blipFill>
          <a:blip r:embed="rId2"/>
          <a:stretch>
            <a:fillRect/>
          </a:stretch>
        </p:blipFill>
        <p:spPr>
          <a:xfrm>
            <a:off x="1172759" y="2342714"/>
            <a:ext cx="9846481" cy="6858000"/>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53002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4455B-937A-AD78-9A6E-43D6EAEBB46E}"/>
              </a:ext>
            </a:extLst>
          </p:cNvPr>
          <p:cNvSpPr>
            <a:spLocks noGrp="1"/>
          </p:cNvSpPr>
          <p:nvPr>
            <p:ph type="title"/>
          </p:nvPr>
        </p:nvSpPr>
        <p:spPr>
          <a:xfrm>
            <a:off x="588263" y="2598004"/>
            <a:ext cx="4589218" cy="1661993"/>
          </a:xfrm>
        </p:spPr>
        <p:txBody>
          <a:bodyPr/>
          <a:lstStyle/>
          <a:p>
            <a:pPr>
              <a:lnSpc>
                <a:spcPct val="90000"/>
              </a:lnSpc>
            </a:pPr>
            <a:r>
              <a:rPr lang="en-US" sz="4000" dirty="0">
                <a:cs typeface="Segoe UI"/>
              </a:rPr>
              <a:t>Azure AI Search:</a:t>
            </a:r>
            <a:br>
              <a:rPr lang="en-US" sz="4000" dirty="0">
                <a:cs typeface="Segoe UI"/>
              </a:rPr>
            </a:br>
            <a:r>
              <a:rPr lang="en-US" sz="4000" dirty="0">
                <a:cs typeface="Segoe UI"/>
              </a:rPr>
              <a:t>vectors + keywords</a:t>
            </a:r>
            <a:br>
              <a:rPr lang="en-US" sz="4000" dirty="0">
                <a:cs typeface="Segoe UI"/>
              </a:rPr>
            </a:br>
            <a:r>
              <a:rPr lang="en-US" sz="4000" dirty="0">
                <a:cs typeface="Segoe UI"/>
              </a:rPr>
              <a:t>+ re-ranking</a:t>
            </a:r>
            <a:endParaRPr lang="en-US" sz="4000" dirty="0"/>
          </a:p>
        </p:txBody>
      </p:sp>
      <p:graphicFrame>
        <p:nvGraphicFramePr>
          <p:cNvPr id="4" name="Chart 3" descr="Line graph showing % Queries with high-density results vs N results">
            <a:extLst>
              <a:ext uri="{FF2B5EF4-FFF2-40B4-BE49-F238E27FC236}">
                <a16:creationId xmlns:a16="http://schemas.microsoft.com/office/drawing/2014/main" id="{047ABBD5-07AF-855B-71C1-8FDD01AD46DE}"/>
              </a:ext>
            </a:extLst>
          </p:cNvPr>
          <p:cNvGraphicFramePr/>
          <p:nvPr>
            <p:extLst>
              <p:ext uri="{D42A27DB-BD31-4B8C-83A1-F6EECF244321}">
                <p14:modId xmlns:p14="http://schemas.microsoft.com/office/powerpoint/2010/main" val="2614039909"/>
              </p:ext>
            </p:extLst>
          </p:nvPr>
        </p:nvGraphicFramePr>
        <p:xfrm>
          <a:off x="5630244" y="732773"/>
          <a:ext cx="5617550" cy="3832300"/>
        </p:xfrm>
        <a:graphic>
          <a:graphicData uri="http://schemas.openxmlformats.org/drawingml/2006/chart">
            <c:chart xmlns:c="http://schemas.openxmlformats.org/drawingml/2006/chart" xmlns:r="http://schemas.openxmlformats.org/officeDocument/2006/relationships" r:id="rId3"/>
          </a:graphicData>
        </a:graphic>
      </p:graphicFrame>
      <p:sp>
        <p:nvSpPr>
          <p:cNvPr id="6" name="TextBox 5">
            <a:extLst>
              <a:ext uri="{FF2B5EF4-FFF2-40B4-BE49-F238E27FC236}">
                <a16:creationId xmlns:a16="http://schemas.microsoft.com/office/drawing/2014/main" id="{40B2BC73-E01F-9032-2C40-372AE668BA17}"/>
              </a:ext>
            </a:extLst>
          </p:cNvPr>
          <p:cNvSpPr txBox="1"/>
          <p:nvPr/>
        </p:nvSpPr>
        <p:spPr>
          <a:xfrm>
            <a:off x="6004008" y="4391170"/>
            <a:ext cx="4922292" cy="1061829"/>
          </a:xfrm>
          <a:prstGeom prst="rect">
            <a:avLst/>
          </a:prstGeom>
          <a:noFill/>
        </p:spPr>
        <p:txBody>
          <a:bodyPr wrap="square" lIns="91440" tIns="45720" rIns="91440" bIns="45720" anchor="t">
            <a:spAutoFit/>
          </a:bodyPr>
          <a:lstStyle/>
          <a:p>
            <a:pPr algn="ctr">
              <a:spcAft>
                <a:spcPts val="600"/>
              </a:spcAft>
            </a:pPr>
            <a:r>
              <a:rPr lang="en-US" sz="1000" b="0">
                <a:effectLst/>
              </a:rPr>
              <a:t>Percentage of queries where high-quality chunks are found in the top 1 to 5 results, compared across search configurations. All retrieval modes used the same set of customer query/document benchmark. Document chunks were 512 tokens with 25% overlap. Vector and hybrid retrieval used Azure OpenAI Ada-002 embeddings. </a:t>
            </a:r>
          </a:p>
          <a:p>
            <a:pPr algn="ctr">
              <a:spcAft>
                <a:spcPts val="600"/>
              </a:spcAft>
            </a:pPr>
            <a:r>
              <a:rPr lang="en-US" sz="900">
                <a:gradFill flip="none">
                  <a:gsLst>
                    <a:gs pos="0">
                      <a:srgbClr val="8DC8E8"/>
                    </a:gs>
                    <a:gs pos="100000">
                      <a:srgbClr val="D59ED7"/>
                    </a:gs>
                  </a:gsLst>
                  <a:lin ang="0" scaled="1"/>
                  <a:tileRect/>
                </a:gradFill>
                <a:hlinkClick r:id="rId4">
                  <a:extLst>
                    <a:ext uri="{A12FA001-AC4F-418D-AE19-62706E023703}">
                      <ahyp:hlinkClr xmlns:ahyp="http://schemas.microsoft.com/office/drawing/2018/hyperlinkcolor" val="tx"/>
                    </a:ext>
                  </a:extLst>
                </a:hlinkClick>
              </a:rPr>
              <a:t>Azure AI Search: Outperforming vector search with hybrid retrieval and rankin</a:t>
            </a:r>
            <a:r>
              <a:rPr lang="en-US" sz="900">
                <a:gradFill flip="none">
                  <a:gsLst>
                    <a:gs pos="0">
                      <a:srgbClr val="8DC8E8"/>
                    </a:gs>
                    <a:gs pos="100000">
                      <a:srgbClr val="D59ED7"/>
                    </a:gs>
                  </a:gsLst>
                  <a:lin ang="0" scaled="1"/>
                  <a:tileRect/>
                </a:gradFill>
              </a:rPr>
              <a:t>g </a:t>
            </a:r>
            <a:r>
              <a:rPr lang="en-US" sz="900">
                <a:gradFill flip="none">
                  <a:gsLst>
                    <a:gs pos="0">
                      <a:srgbClr val="8DC8E8"/>
                    </a:gs>
                    <a:gs pos="100000">
                      <a:srgbClr val="D59ED7"/>
                    </a:gs>
                  </a:gsLst>
                  <a:lin ang="0" scaled="1"/>
                  <a:tileRect/>
                </a:gradFill>
                <a:hlinkClick r:id="rId4">
                  <a:extLst>
                    <a:ext uri="{A12FA001-AC4F-418D-AE19-62706E023703}">
                      <ahyp:hlinkClr xmlns:ahyp="http://schemas.microsoft.com/office/drawing/2018/hyperlinkcolor" val="tx"/>
                    </a:ext>
                  </a:extLst>
                </a:hlinkClick>
              </a:rPr>
              <a:t>capabilities – Microsoft Community Hub</a:t>
            </a:r>
            <a:endParaRPr lang="en-US" sz="900">
              <a:gradFill flip="none">
                <a:gsLst>
                  <a:gs pos="0">
                    <a:srgbClr val="8DC8E8"/>
                  </a:gs>
                  <a:gs pos="100000">
                    <a:srgbClr val="D59ED7"/>
                  </a:gs>
                </a:gsLst>
                <a:lin ang="0" scaled="1"/>
                <a:tileRect/>
              </a:gradFill>
            </a:endParaRPr>
          </a:p>
        </p:txBody>
      </p:sp>
      <p:sp>
        <p:nvSpPr>
          <p:cNvPr id="7" name="Rounded Rectangle 4">
            <a:extLst>
              <a:ext uri="{FF2B5EF4-FFF2-40B4-BE49-F238E27FC236}">
                <a16:creationId xmlns:a16="http://schemas.microsoft.com/office/drawing/2014/main" id="{1A7B9AC3-D5B0-9646-D7CC-4C5DCC026A2A}"/>
              </a:ext>
              <a:ext uri="{C183D7F6-B498-43B3-948B-1728B52AA6E4}">
                <adec:decorative xmlns:adec="http://schemas.microsoft.com/office/drawing/2017/decorative" val="1"/>
              </a:ext>
            </a:extLst>
          </p:cNvPr>
          <p:cNvSpPr/>
          <p:nvPr/>
        </p:nvSpPr>
        <p:spPr bwMode="auto">
          <a:xfrm>
            <a:off x="5595810" y="546100"/>
            <a:ext cx="5728857" cy="6629400"/>
          </a:xfrm>
          <a:prstGeom prst="roundRect">
            <a:avLst>
              <a:gd name="adj" fmla="val 4545"/>
            </a:avLst>
          </a:prstGeom>
          <a:noFill/>
          <a:ln w="25400">
            <a:gradFill>
              <a:gsLst>
                <a:gs pos="0">
                  <a:srgbClr val="8DC8E8"/>
                </a:gs>
                <a:gs pos="100000">
                  <a:srgbClr val="D59ED7"/>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20000"/>
              </a:spcBef>
              <a:buSzPct val="90000"/>
            </a:pPr>
            <a:endParaRPr lang="en-US" sz="1200" b="1" err="1">
              <a:gradFill>
                <a:gsLst>
                  <a:gs pos="2874">
                    <a:schemeClr val="tx1"/>
                  </a:gs>
                  <a:gs pos="17978">
                    <a:schemeClr val="tx1"/>
                  </a:gs>
                </a:gsLst>
                <a:lin ang="2700000" scaled="0"/>
              </a:gradFill>
            </a:endParaRPr>
          </a:p>
        </p:txBody>
      </p:sp>
    </p:spTree>
    <p:extLst>
      <p:ext uri="{BB962C8B-B14F-4D97-AF65-F5344CB8AC3E}">
        <p14:creationId xmlns:p14="http://schemas.microsoft.com/office/powerpoint/2010/main" val="9641777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3.95833E-6 -0.04491 L 3.95833E-6 7.40741E-7 " pathEditMode="relative" rAng="0" ptsTypes="AA">
                                      <p:cBhvr>
                                        <p:cTn id="9" dur="600" fill="hold"/>
                                        <p:tgtEl>
                                          <p:spTgt spid="6"/>
                                        </p:tgtEl>
                                        <p:attrNameLst>
                                          <p:attrName>ppt_x</p:attrName>
                                          <p:attrName>ppt_y</p:attrName>
                                        </p:attrNameLst>
                                      </p:cBhvr>
                                      <p:rCtr x="0" y="2245"/>
                                    </p:animMotion>
                                  </p:childTnLst>
                                </p:cTn>
                              </p:par>
                              <p:par>
                                <p:cTn id="10" presetID="10"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42" presetClass="path" presetSubtype="0" decel="100000" fill="hold" grpId="1" nodeType="withEffect">
                                  <p:stCondLst>
                                    <p:cond delay="0"/>
                                  </p:stCondLst>
                                  <p:childTnLst>
                                    <p:animMotion origin="layout" path="M -8.33333E-7 -1.48148E-6 L -8.33333E-7 0.01968 " pathEditMode="relative" rAng="0" ptsTypes="AA">
                                      <p:cBhvr>
                                        <p:cTn id="14" dur="500" spd="-100000" fill="hold"/>
                                        <p:tgtEl>
                                          <p:spTgt spid="4"/>
                                        </p:tgtEl>
                                        <p:attrNameLst>
                                          <p:attrName>ppt_x</p:attrName>
                                          <p:attrName>ppt_y</p:attrName>
                                        </p:attrNameLst>
                                      </p:cBhvr>
                                      <p:rCtr x="0" y="972"/>
                                    </p:animMotion>
                                  </p:childTnLst>
                                </p:cTn>
                              </p:par>
                              <p:par>
                                <p:cTn id="15" presetID="10" presetClass="entr" presetSubtype="0" fill="hold" grpId="0"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0"/>
                                  </p:stCondLst>
                                  <p:childTnLst>
                                    <p:animMotion origin="layout" path="M -8.33333E-7 -1.48148E-6 L -8.33333E-7 0.01968 " pathEditMode="relative" rAng="0" ptsTypes="AA">
                                      <p:cBhvr>
                                        <p:cTn id="19" dur="500" spd="-100000" fill="hold"/>
                                        <p:tgtEl>
                                          <p:spTgt spid="7"/>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Graphic spid="4" grpId="1">
        <p:bldAsOne/>
      </p:bldGraphic>
      <p:bldP spid="6" grpId="0"/>
      <p:bldP spid="6" grpId="1"/>
      <p:bldP spid="7" grpId="0" animBg="1"/>
      <p:bldP spid="7" grpId="1"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23F4B6D7-0233-AFDD-D7B6-72E02D476E3F}"/>
              </a:ext>
            </a:extLst>
          </p:cNvPr>
          <p:cNvSpPr txBox="1">
            <a:spLocks/>
          </p:cNvSpPr>
          <p:nvPr/>
        </p:nvSpPr>
        <p:spPr>
          <a:xfrm>
            <a:off x="948453" y="328246"/>
            <a:ext cx="11018520" cy="800219"/>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932742" rtl="0" eaLnBrk="1" fontAlgn="auto" latinLnBrk="0" hangingPunct="1">
              <a:lnSpc>
                <a:spcPct val="100000"/>
              </a:lnSpc>
              <a:spcBef>
                <a:spcPct val="0"/>
              </a:spcBef>
              <a:spcAft>
                <a:spcPts val="0"/>
              </a:spcAft>
              <a:buClrTx/>
              <a:buSzTx/>
              <a:buFontTx/>
              <a:buNone/>
              <a:tabLst/>
              <a:defRPr/>
            </a:pPr>
            <a:r>
              <a:rPr kumimoji="0" lang="en-US" sz="3200" b="0" i="0" u="none" strike="noStrike" kern="1200" cap="none" spc="-50" normalizeH="0" baseline="0" noProof="0">
                <a:ln w="3175">
                  <a:noFill/>
                </a:ln>
                <a:solidFill>
                  <a:srgbClr val="FFFFFF"/>
                </a:solidFill>
                <a:effectLst/>
                <a:uLnTx/>
                <a:uFillTx/>
                <a:latin typeface="Segoe UI Semibold"/>
                <a:ea typeface="+mn-ea"/>
                <a:cs typeface="Segoe UI"/>
              </a:rPr>
              <a:t>Introducing Integrated Vectorization Visualization</a:t>
            </a:r>
            <a:br>
              <a:rPr kumimoji="0" lang="en-US" sz="2000" b="0" i="0" u="none" strike="noStrike" kern="1200" cap="none" spc="-50" normalizeH="0" baseline="0" noProof="0">
                <a:ln w="3175">
                  <a:noFill/>
                </a:ln>
                <a:solidFill>
                  <a:srgbClr val="FFFFFF"/>
                </a:solidFill>
                <a:effectLst/>
                <a:uLnTx/>
                <a:uFillTx/>
                <a:latin typeface="Segoe UI Semibold"/>
                <a:ea typeface="+mn-ea"/>
                <a:cs typeface="Segoe UI"/>
              </a:rPr>
            </a:br>
            <a:r>
              <a:rPr kumimoji="0" lang="en-US" sz="2000" b="0" i="0" u="none" strike="noStrike" kern="1200" cap="none" spc="-50" normalizeH="0" baseline="0" noProof="0">
                <a:ln w="3175">
                  <a:noFill/>
                </a:ln>
                <a:solidFill>
                  <a:srgbClr val="50E6FF"/>
                </a:solidFill>
                <a:effectLst/>
                <a:uLnTx/>
                <a:uFillTx/>
                <a:latin typeface="Segoe UI Semibold"/>
                <a:ea typeface="+mn-ea"/>
                <a:cs typeface="Segoe UI"/>
              </a:rPr>
              <a:t>End-to-end data ingestion, chunking, vectorization, and advanced retrieval </a:t>
            </a:r>
            <a:endParaRPr kumimoji="0" lang="en-US" sz="3600" b="0" i="0" u="none" strike="noStrike" kern="1200" cap="none" spc="-50" normalizeH="0" baseline="0" noProof="0">
              <a:ln w="3175">
                <a:noFill/>
              </a:ln>
              <a:solidFill>
                <a:srgbClr val="FFFFFF"/>
              </a:solidFill>
              <a:effectLst/>
              <a:uLnTx/>
              <a:uFillTx/>
              <a:latin typeface="Segoe UI Semibold"/>
              <a:ea typeface="+mn-ea"/>
              <a:cs typeface="Segoe UI" pitchFamily="34" charset="0"/>
            </a:endParaRPr>
          </a:p>
        </p:txBody>
      </p:sp>
      <p:pic>
        <p:nvPicPr>
          <p:cNvPr id="4" name="Content Placeholder 3" descr="A diagram of a software&#10;&#10;Description automatically generated">
            <a:extLst>
              <a:ext uri="{FF2B5EF4-FFF2-40B4-BE49-F238E27FC236}">
                <a16:creationId xmlns:a16="http://schemas.microsoft.com/office/drawing/2014/main" id="{E1A8EC5E-1F0C-131C-A7DF-F9609CBFF417}"/>
              </a:ext>
            </a:extLst>
          </p:cNvPr>
          <p:cNvPicPr>
            <a:picLocks noChangeAspect="1"/>
          </p:cNvPicPr>
          <p:nvPr/>
        </p:nvPicPr>
        <p:blipFill>
          <a:blip r:embed="rId3"/>
          <a:stretch>
            <a:fillRect/>
          </a:stretch>
        </p:blipFill>
        <p:spPr>
          <a:xfrm>
            <a:off x="1322659" y="1258495"/>
            <a:ext cx="9546682" cy="5271259"/>
          </a:xfrm>
          <a:prstGeom prst="rect">
            <a:avLst/>
          </a:prstGeom>
        </p:spPr>
      </p:pic>
    </p:spTree>
    <p:extLst>
      <p:ext uri="{BB962C8B-B14F-4D97-AF65-F5344CB8AC3E}">
        <p14:creationId xmlns:p14="http://schemas.microsoft.com/office/powerpoint/2010/main" val="4191780879"/>
      </p:ext>
    </p:extLst>
  </p:cSld>
  <p:clrMapOvr>
    <a:masterClrMapping/>
  </p:clrMapOvr>
  <p:transition>
    <p:fad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D2D131-DBF0-DE22-5DD9-6D04ECE3CCC6}"/>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C144F6E-8E73-4C1E-8C96-BF07F1DEB07B}"/>
              </a:ext>
            </a:extLst>
          </p:cNvPr>
          <p:cNvSpPr>
            <a:spLocks noGrp="1"/>
          </p:cNvSpPr>
          <p:nvPr>
            <p:ph type="title"/>
          </p:nvPr>
        </p:nvSpPr>
        <p:spPr/>
        <p:txBody>
          <a:bodyPr/>
          <a:lstStyle/>
          <a:p>
            <a:r>
              <a:rPr lang="en-US">
                <a:cs typeface="Segoe UI"/>
              </a:rPr>
              <a:t>Demo – Add your own data</a:t>
            </a:r>
            <a:endParaRPr lang="en-US"/>
          </a:p>
        </p:txBody>
      </p:sp>
      <p:sp>
        <p:nvSpPr>
          <p:cNvPr id="5" name="Text Placeholder 4">
            <a:extLst>
              <a:ext uri="{FF2B5EF4-FFF2-40B4-BE49-F238E27FC236}">
                <a16:creationId xmlns:a16="http://schemas.microsoft.com/office/drawing/2014/main" id="{6B5326A1-251D-C8B4-79FA-DF6D93EAAEB4}"/>
              </a:ext>
            </a:extLst>
          </p:cNvPr>
          <p:cNvSpPr>
            <a:spLocks noGrp="1"/>
          </p:cNvSpPr>
          <p:nvPr>
            <p:ph type="body" sz="quarter" idx="12"/>
          </p:nvPr>
        </p:nvSpPr>
        <p:spPr>
          <a:xfrm>
            <a:off x="585216" y="3964066"/>
            <a:ext cx="9144000" cy="246221"/>
          </a:xfrm>
        </p:spPr>
        <p:txBody>
          <a:bodyPr/>
          <a:lstStyle/>
          <a:p>
            <a:r>
              <a:rPr lang="en-GB" dirty="0"/>
              <a:t>Luke Murray</a:t>
            </a:r>
          </a:p>
        </p:txBody>
      </p:sp>
    </p:spTree>
    <p:extLst>
      <p:ext uri="{BB962C8B-B14F-4D97-AF65-F5344CB8AC3E}">
        <p14:creationId xmlns:p14="http://schemas.microsoft.com/office/powerpoint/2010/main" val="41015818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48984" y="521145"/>
            <a:ext cx="876634" cy="876634"/>
          </a:xfrm>
          <a:prstGeom prst="rect">
            <a:avLst/>
          </a:prstGeom>
        </p:spPr>
      </p:pic>
      <p:sp>
        <p:nvSpPr>
          <p:cNvPr id="5" name="Title 1">
            <a:extLst>
              <a:ext uri="{FF2B5EF4-FFF2-40B4-BE49-F238E27FC236}">
                <a16:creationId xmlns:a16="http://schemas.microsoft.com/office/drawing/2014/main" id="{DB52C098-306F-D369-33E4-783BD55C7EC5}"/>
              </a:ext>
            </a:extLst>
          </p:cNvPr>
          <p:cNvSpPr txBox="1">
            <a:spLocks/>
          </p:cNvSpPr>
          <p:nvPr/>
        </p:nvSpPr>
        <p:spPr>
          <a:xfrm>
            <a:off x="4915677" y="684202"/>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a:t>Azure AI Studio</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 uri="{C183D7F6-B498-43B3-948B-1728B52AA6E4}">
                <adec:decorative xmlns:adec="http://schemas.microsoft.com/office/drawing/2017/decorative" val="1"/>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68" name="TextBox 67">
            <a:extLst>
              <a:ext uri="{FF2B5EF4-FFF2-40B4-BE49-F238E27FC236}">
                <a16:creationId xmlns:a16="http://schemas.microsoft.com/office/drawing/2014/main" id="{491892E6-E9F6-7E5A-9C6F-F730E65155F3}"/>
              </a:ext>
              <a:ext uri="{C183D7F6-B498-43B3-948B-1728B52AA6E4}">
                <adec:decorative xmlns:adec="http://schemas.microsoft.com/office/drawing/2017/decorative" val="1"/>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p:txBody>
      </p:sp>
      <p:sp>
        <p:nvSpPr>
          <p:cNvPr id="69" name="TextBox 68">
            <a:extLst>
              <a:ext uri="{FF2B5EF4-FFF2-40B4-BE49-F238E27FC236}">
                <a16:creationId xmlns:a16="http://schemas.microsoft.com/office/drawing/2014/main" id="{5ECA95B3-59C0-2F0F-808C-A1BBA49F639D}"/>
              </a:ext>
              <a:ext uri="{C183D7F6-B498-43B3-948B-1728B52AA6E4}">
                <adec:decorative xmlns:adec="http://schemas.microsoft.com/office/drawing/2017/decorative" val="1"/>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28D95DCF-48A3-07C4-A6F2-8BA3BDABE1B0}"/>
              </a:ext>
              <a:ext uri="{C183D7F6-B498-43B3-948B-1728B52AA6E4}">
                <adec:decorative xmlns:adec="http://schemas.microsoft.com/office/drawing/2017/decorative" val="1"/>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BF85F012-C71C-1340-21E9-1454D0B1F9F1}"/>
              </a:ext>
              <a:ext uri="{C183D7F6-B498-43B3-948B-1728B52AA6E4}">
                <adec:decorative xmlns:adec="http://schemas.microsoft.com/office/drawing/2017/decorative" val="1"/>
              </a:ext>
            </a:extLst>
          </p:cNvPr>
          <p:cNvSpPr/>
          <p:nvPr/>
        </p:nvSpPr>
        <p:spPr bwMode="auto">
          <a:xfrm>
            <a:off x="-1" y="1675486"/>
            <a:ext cx="12192000" cy="3606800"/>
          </a:xfrm>
          <a:prstGeom prst="rect">
            <a:avLst/>
          </a:prstGeom>
          <a:solidFill>
            <a:srgbClr val="091F2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6" name="TextBox 65">
            <a:extLst>
              <a:ext uri="{FF2B5EF4-FFF2-40B4-BE49-F238E27FC236}">
                <a16:creationId xmlns:a16="http://schemas.microsoft.com/office/drawing/2014/main" id="{82E1674D-330C-A037-C065-D86ED562D9A2}"/>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42358654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4" descr="Dark Pattern: Waves">
            <a:extLst>
              <a:ext uri="{FF2B5EF4-FFF2-40B4-BE49-F238E27FC236}">
                <a16:creationId xmlns:a16="http://schemas.microsoft.com/office/drawing/2014/main" id="{754D8B7A-21E5-FFA3-33F7-12F906AEE9AF}"/>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Rectangle: Top Corners Rounded 14" descr="Dark container front layer">
            <a:extLst>
              <a:ext uri="{FF2B5EF4-FFF2-40B4-BE49-F238E27FC236}">
                <a16:creationId xmlns:a16="http://schemas.microsoft.com/office/drawing/2014/main" id="{23B4C210-9EBA-4BF5-72FE-F8DD909BAA42}"/>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8" descr="Announcing&#10;">
            <a:extLst>
              <a:ext uri="{FF2B5EF4-FFF2-40B4-BE49-F238E27FC236}">
                <a16:creationId xmlns:a16="http://schemas.microsoft.com/office/drawing/2014/main" id="{A194F7A1-A7D7-764B-947A-8E3117AE2699}"/>
              </a:ext>
            </a:extLst>
          </p:cNvPr>
          <p:cNvSpPr/>
          <p:nvPr/>
        </p:nvSpPr>
        <p:spPr bwMode="auto">
          <a:xfrm>
            <a:off x="4865370" y="1135917"/>
            <a:ext cx="2461260"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dirty="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
        <p:nvSpPr>
          <p:cNvPr id="10" name="Title 9">
            <a:extLst>
              <a:ext uri="{FF2B5EF4-FFF2-40B4-BE49-F238E27FC236}">
                <a16:creationId xmlns:a16="http://schemas.microsoft.com/office/drawing/2014/main" id="{4E5E7AD7-CB5D-1974-ABF8-31C45EEBCDA2}"/>
              </a:ext>
            </a:extLst>
          </p:cNvPr>
          <p:cNvSpPr>
            <a:spLocks noGrp="1"/>
          </p:cNvSpPr>
          <p:nvPr>
            <p:ph type="title" idx="4294967295"/>
          </p:nvPr>
        </p:nvSpPr>
        <p:spPr bwMode="auto">
          <a:xfrm>
            <a:off x="1356719" y="2305356"/>
            <a:ext cx="9481610" cy="149579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fontAlgn="base">
              <a:lnSpc>
                <a:spcPct val="90000"/>
              </a:lnSpc>
              <a:spcBef>
                <a:spcPts val="1800"/>
              </a:spcBef>
              <a:spcAft>
                <a:spcPct val="0"/>
              </a:spcAft>
              <a:defRPr/>
            </a:pPr>
            <a:r>
              <a:rPr kumimoji="0" lang="en-US" sz="5400" b="0" i="0" u="none" strike="noStrike" kern="1200" cap="none" spc="-50" normalizeH="0" baseline="0" noProof="0" dirty="0">
                <a:ln w="3175">
                  <a:noFill/>
                </a:ln>
                <a:gradFill>
                  <a:gsLst>
                    <a:gs pos="12000">
                      <a:srgbClr val="FFFFFF"/>
                    </a:gs>
                    <a:gs pos="100000">
                      <a:srgbClr val="FFFFFF"/>
                    </a:gs>
                  </a:gsLst>
                  <a:lin ang="18900000" scaled="1"/>
                </a:gradFill>
                <a:effectLst/>
                <a:uLnTx/>
                <a:uFillTx/>
                <a:latin typeface="Segoe UI Semibold"/>
                <a:cs typeface="Segoe UI"/>
              </a:rPr>
              <a:t>Latest Azure</a:t>
            </a:r>
            <a:br>
              <a:rPr lang="en-US" sz="5400" b="0" i="0" u="none" strike="noStrike" kern="1200" cap="none" spc="-50" normalizeH="0" baseline="0" noProof="0" dirty="0">
                <a:ln w="3175">
                  <a:noFill/>
                </a:ln>
                <a:effectLst/>
                <a:uLnTx/>
                <a:uFillTx/>
                <a:latin typeface="Segoe UI Semibold"/>
                <a:cs typeface="Segoe UI"/>
              </a:rPr>
            </a:br>
            <a:r>
              <a:rPr kumimoji="0" lang="en-US" sz="5400" b="0" i="0" u="none" strike="noStrike" kern="1200" cap="none" spc="-50" normalizeH="0" baseline="0" noProof="0" dirty="0">
                <a:ln w="3175">
                  <a:noFill/>
                </a:ln>
                <a:gradFill>
                  <a:gsLst>
                    <a:gs pos="12000">
                      <a:srgbClr val="FFFFFF"/>
                    </a:gs>
                    <a:gs pos="100000">
                      <a:srgbClr val="FFFFFF"/>
                    </a:gs>
                  </a:gsLst>
                  <a:lin ang="18900000" scaled="1"/>
                </a:gradFill>
                <a:effectLst/>
                <a:uLnTx/>
                <a:uFillTx/>
                <a:latin typeface="Segoe UI Semibold"/>
                <a:cs typeface="Segoe UI"/>
              </a:rPr>
              <a:t>OpenAI </a:t>
            </a:r>
            <a:r>
              <a:rPr lang="en-US" sz="5400" dirty="0">
                <a:gradFill>
                  <a:gsLst>
                    <a:gs pos="12000">
                      <a:srgbClr val="FFFFFF"/>
                    </a:gs>
                    <a:gs pos="100000">
                      <a:srgbClr val="FFFFFF"/>
                    </a:gs>
                  </a:gsLst>
                  <a:lin ang="18900000" scaled="1"/>
                </a:gradFill>
                <a:latin typeface="Segoe UI Semibold"/>
                <a:cs typeface="Segoe UI"/>
              </a:rPr>
              <a:t>Service models</a:t>
            </a:r>
            <a:endParaRPr kumimoji="0" lang="en-US" sz="5400" b="0" i="0" u="none" strike="noStrike" kern="1200" cap="none" spc="-50" normalizeH="0" baseline="0" noProof="0" dirty="0">
              <a:ln w="3175">
                <a:noFill/>
              </a:ln>
              <a:gradFill>
                <a:gsLst>
                  <a:gs pos="12000">
                    <a:srgbClr val="FFFFFF"/>
                  </a:gs>
                  <a:gs pos="100000">
                    <a:srgbClr val="FFFFFF"/>
                  </a:gs>
                </a:gsLst>
                <a:lin ang="18900000" scaled="1"/>
              </a:gradFill>
              <a:effectLst/>
              <a:uLnTx/>
              <a:uFillTx/>
              <a:latin typeface="Segoe UI Semibold"/>
              <a:cs typeface="Segoe UI"/>
            </a:endParaRPr>
          </a:p>
        </p:txBody>
      </p:sp>
      <p:cxnSp>
        <p:nvCxnSpPr>
          <p:cNvPr id="9" name="Straight Connector 8">
            <a:extLst>
              <a:ext uri="{FF2B5EF4-FFF2-40B4-BE49-F238E27FC236}">
                <a16:creationId xmlns:a16="http://schemas.microsoft.com/office/drawing/2014/main" id="{4CAD6D8F-4AC0-B123-841A-27194F601725}"/>
              </a:ext>
              <a:ext uri="{C183D7F6-B498-43B3-948B-1728B52AA6E4}">
                <adec:decorative xmlns:adec="http://schemas.microsoft.com/office/drawing/2017/decorative" val="1"/>
              </a:ext>
            </a:extLst>
          </p:cNvPr>
          <p:cNvCxnSpPr>
            <a:cxnSpLocks/>
          </p:cNvCxnSpPr>
          <p:nvPr/>
        </p:nvCxnSpPr>
        <p:spPr>
          <a:xfrm>
            <a:off x="7579096" y="4445364"/>
            <a:ext cx="0" cy="755453"/>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 name="Rectangle: Rounded Corners 36">
            <a:extLst>
              <a:ext uri="{FF2B5EF4-FFF2-40B4-BE49-F238E27FC236}">
                <a16:creationId xmlns:a16="http://schemas.microsoft.com/office/drawing/2014/main" id="{9F518AFC-6B2F-63AC-1818-30A558AD544F}"/>
              </a:ext>
            </a:extLst>
          </p:cNvPr>
          <p:cNvSpPr/>
          <p:nvPr/>
        </p:nvSpPr>
        <p:spPr>
          <a:xfrm>
            <a:off x="7943536" y="4181690"/>
            <a:ext cx="1651878" cy="553658"/>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spcBef>
                <a:spcPct val="0"/>
              </a:spcBef>
              <a:spcAft>
                <a:spcPts val="600"/>
              </a:spcAft>
              <a:buClrTx/>
              <a:buSzTx/>
              <a:buFontTx/>
              <a:buNone/>
              <a:tabLst/>
              <a:defRPr/>
            </a:pPr>
            <a:r>
              <a:rPr kumimoji="0" lang="en-GB" sz="16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auto" latinLnBrk="0" hangingPunct="1">
              <a:spcBef>
                <a:spcPct val="0"/>
              </a:spcBef>
              <a:spcAft>
                <a:spcPts val="600"/>
              </a:spcAft>
              <a:buClrTx/>
              <a:buSzTx/>
              <a:buFontTx/>
              <a:buNone/>
              <a:tabLst/>
              <a:defRPr/>
            </a:pPr>
            <a:r>
              <a:rPr kumimoji="0" lang="en-GB" sz="24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Segoe UI Semibold"/>
              </a:rPr>
              <a:t>DALL·E-3</a:t>
            </a:r>
            <a:endParaRPr kumimoji="0" lang="en-GB" sz="2400" b="0" i="0" u="none" strike="noStrike" kern="1200" cap="none" spc="0" normalizeH="0" baseline="0" noProof="0">
              <a:ln>
                <a:noFill/>
              </a:ln>
              <a:solidFill>
                <a:srgbClr val="FFFFFF"/>
              </a:solidFill>
              <a:effectLst/>
              <a:uLnTx/>
              <a:uFillTx/>
              <a:latin typeface="Segoe UI"/>
              <a:ea typeface="+mn-ea"/>
              <a:cs typeface="+mn-cs"/>
            </a:endParaRPr>
          </a:p>
        </p:txBody>
      </p:sp>
      <p:sp>
        <p:nvSpPr>
          <p:cNvPr id="8" name="Rectangle: Rounded Corners 36">
            <a:extLst>
              <a:ext uri="{FF2B5EF4-FFF2-40B4-BE49-F238E27FC236}">
                <a16:creationId xmlns:a16="http://schemas.microsoft.com/office/drawing/2014/main" id="{AEE0D077-7B11-12AF-262E-6950CADF624E}"/>
              </a:ext>
            </a:extLst>
          </p:cNvPr>
          <p:cNvSpPr/>
          <p:nvPr/>
        </p:nvSpPr>
        <p:spPr>
          <a:xfrm>
            <a:off x="9344318" y="7629904"/>
            <a:ext cx="1679072"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2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GPT-4</a:t>
            </a:r>
          </a:p>
        </p:txBody>
      </p:sp>
      <p:sp>
        <p:nvSpPr>
          <p:cNvPr id="19" name="Rectangle: Rounded Corners 36">
            <a:extLst>
              <a:ext uri="{FF2B5EF4-FFF2-40B4-BE49-F238E27FC236}">
                <a16:creationId xmlns:a16="http://schemas.microsoft.com/office/drawing/2014/main" id="{2834D116-E145-C104-2A6D-54F7B356894A}"/>
              </a:ext>
              <a:ext uri="{C183D7F6-B498-43B3-948B-1728B52AA6E4}">
                <adec:decorative xmlns:adec="http://schemas.microsoft.com/office/drawing/2017/decorative" val="1"/>
              </a:ext>
            </a:extLst>
          </p:cNvPr>
          <p:cNvSpPr/>
          <p:nvPr/>
        </p:nvSpPr>
        <p:spPr>
          <a:xfrm>
            <a:off x="692358" y="7157192"/>
            <a:ext cx="10810332" cy="1743626"/>
          </a:xfrm>
          <a:prstGeom prst="roundRect">
            <a:avLst>
              <a:gd name="adj" fmla="val 7178"/>
            </a:avLst>
          </a:prstGeom>
          <a:noFill/>
          <a:ln w="19050">
            <a:gradFill flip="none" rotWithShape="1">
              <a:gsLst>
                <a:gs pos="0">
                  <a:srgbClr val="3A4953"/>
                </a:gs>
                <a:gs pos="100000">
                  <a:srgbClr val="3A4953"/>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GB" sz="2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11" name="Rectangle: Rounded Corners 36">
            <a:extLst>
              <a:ext uri="{FF2B5EF4-FFF2-40B4-BE49-F238E27FC236}">
                <a16:creationId xmlns:a16="http://schemas.microsoft.com/office/drawing/2014/main" id="{20E1E7C5-B0CA-B199-BCC2-DA325A002E9F}"/>
              </a:ext>
            </a:extLst>
          </p:cNvPr>
          <p:cNvSpPr/>
          <p:nvPr/>
        </p:nvSpPr>
        <p:spPr>
          <a:xfrm>
            <a:off x="4764249" y="4181690"/>
            <a:ext cx="2691890"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spcBef>
                <a:spcPct val="0"/>
              </a:spcBef>
              <a:spcAft>
                <a:spcPts val="600"/>
              </a:spcAft>
              <a:buClrTx/>
              <a:buSzTx/>
              <a:buFontTx/>
              <a:buNone/>
              <a:tabLst/>
              <a:defRPr/>
            </a:pPr>
            <a:r>
              <a:rPr kumimoji="0" lang="en-GB" sz="1600" b="0" i="0" u="none" strike="noStrike" kern="1200" cap="none" spc="0" normalizeH="0" baseline="0" noProof="0" dirty="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spcBef>
                <a:spcPct val="0"/>
              </a:spcBef>
              <a:spcAft>
                <a:spcPts val="600"/>
              </a:spcAft>
              <a:buClrTx/>
              <a:buSzTx/>
              <a:buFontTx/>
              <a:buNone/>
              <a:tabLst/>
              <a:defRPr/>
            </a:pPr>
            <a:r>
              <a:rPr lang="en-GB" sz="2400" dirty="0">
                <a:gradFill>
                  <a:gsLst>
                    <a:gs pos="0">
                      <a:srgbClr val="FFFFFF"/>
                    </a:gs>
                    <a:gs pos="100000">
                      <a:srgbClr val="FFFFFF"/>
                    </a:gs>
                  </a:gsLst>
                  <a:lin ang="2700000" scaled="1"/>
                </a:gradFill>
                <a:latin typeface="Segoe UI Semibold"/>
                <a:ea typeface="Open Sans"/>
                <a:cs typeface="Open Sans"/>
              </a:rPr>
              <a:t>g</a:t>
            </a:r>
            <a:r>
              <a:rPr kumimoji="0" lang="en-GB" sz="2400" b="0" i="0" u="none" strike="noStrike" kern="1200" cap="none" spc="0" normalizeH="0" baseline="0" noProof="0" dirty="0">
                <a:ln>
                  <a:noFill/>
                </a:ln>
                <a:gradFill>
                  <a:gsLst>
                    <a:gs pos="0">
                      <a:srgbClr val="FFFFFF"/>
                    </a:gs>
                    <a:gs pos="100000">
                      <a:srgbClr val="FFFFFF"/>
                    </a:gs>
                  </a:gsLst>
                  <a:lin ang="2700000" scaled="1"/>
                </a:gradFill>
                <a:effectLst/>
                <a:uLnTx/>
                <a:uFillTx/>
                <a:latin typeface="Segoe UI Semibold"/>
                <a:ea typeface="Open Sans"/>
                <a:cs typeface="Open Sans"/>
              </a:rPr>
              <a:t>pt-4o</a:t>
            </a:r>
          </a:p>
        </p:txBody>
      </p:sp>
      <p:sp>
        <p:nvSpPr>
          <p:cNvPr id="16" name="Rectangle: Rounded Corners 36">
            <a:extLst>
              <a:ext uri="{FF2B5EF4-FFF2-40B4-BE49-F238E27FC236}">
                <a16:creationId xmlns:a16="http://schemas.microsoft.com/office/drawing/2014/main" id="{2EC0A86B-A071-592C-93D6-D71FBB0340A8}"/>
              </a:ext>
            </a:extLst>
          </p:cNvPr>
          <p:cNvSpPr/>
          <p:nvPr/>
        </p:nvSpPr>
        <p:spPr>
          <a:xfrm>
            <a:off x="7456139" y="7629904"/>
            <a:ext cx="1679072"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200" b="0" i="0" u="none" strike="noStrike" kern="1200" cap="none" spc="0" normalizeH="0" baseline="0" noProof="0" dirty="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dirty="0">
                <a:ln>
                  <a:noFill/>
                </a:ln>
                <a:gradFill>
                  <a:gsLst>
                    <a:gs pos="0">
                      <a:srgbClr val="FFFFFF"/>
                    </a:gs>
                    <a:gs pos="100000">
                      <a:srgbClr val="FFFFFF"/>
                    </a:gs>
                  </a:gsLst>
                  <a:lin ang="2700000" scaled="1"/>
                </a:gradFill>
                <a:effectLst/>
                <a:uLnTx/>
                <a:uFillTx/>
                <a:latin typeface="Segoe UI Semibold"/>
                <a:ea typeface="Open Sans"/>
                <a:cs typeface="Open Sans"/>
              </a:rPr>
              <a:t>Assistants API</a:t>
            </a:r>
          </a:p>
        </p:txBody>
      </p:sp>
      <p:sp>
        <p:nvSpPr>
          <p:cNvPr id="2" name="Rectangle: Rounded Corners 36">
            <a:extLst>
              <a:ext uri="{FF2B5EF4-FFF2-40B4-BE49-F238E27FC236}">
                <a16:creationId xmlns:a16="http://schemas.microsoft.com/office/drawing/2014/main" id="{9B18F446-1A7C-F99B-5AE6-F7B67F79205E}"/>
              </a:ext>
            </a:extLst>
          </p:cNvPr>
          <p:cNvSpPr/>
          <p:nvPr/>
        </p:nvSpPr>
        <p:spPr>
          <a:xfrm>
            <a:off x="2650494" y="4252778"/>
            <a:ext cx="1962411"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fontAlgn="base">
              <a:lnSpc>
                <a:spcPct val="95000"/>
              </a:lnSpc>
              <a:spcBef>
                <a:spcPct val="0"/>
              </a:spcBef>
              <a:spcAft>
                <a:spcPts val="600"/>
              </a:spcAft>
              <a:defRPr/>
            </a:pPr>
            <a:r>
              <a:rPr lang="en-GB" sz="1600" dirty="0">
                <a:gradFill>
                  <a:gsLst>
                    <a:gs pos="0">
                      <a:srgbClr val="8DC8E8"/>
                    </a:gs>
                    <a:gs pos="100000">
                      <a:srgbClr val="8DC8E8"/>
                    </a:gs>
                  </a:gsLst>
                  <a:lin ang="2700000" scaled="1"/>
                </a:gradFill>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lang="en-GB" sz="2400" dirty="0">
                <a:gradFill>
                  <a:gsLst>
                    <a:gs pos="0">
                      <a:srgbClr val="FFFFFF"/>
                    </a:gs>
                    <a:gs pos="100000">
                      <a:srgbClr val="FFFFFF"/>
                    </a:gs>
                  </a:gsLst>
                  <a:lin ang="2700000" scaled="1"/>
                </a:gradFill>
                <a:latin typeface="Segoe UI Semibold"/>
                <a:ea typeface="Open Sans"/>
                <a:cs typeface="Open Sans"/>
              </a:rPr>
              <a:t>Assistants API</a:t>
            </a:r>
          </a:p>
        </p:txBody>
      </p:sp>
    </p:spTree>
    <p:extLst>
      <p:ext uri="{BB962C8B-B14F-4D97-AF65-F5344CB8AC3E}">
        <p14:creationId xmlns:p14="http://schemas.microsoft.com/office/powerpoint/2010/main" val="2179837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2.08333E-7 1.11111E-6 L -2.08333E-7 0.01967 " pathEditMode="relative" rAng="0" ptsTypes="AA">
                                      <p:cBhvr>
                                        <p:cTn id="9" dur="500" spd="-100000" fill="hold"/>
                                        <p:tgtEl>
                                          <p:spTgt spid="10"/>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childTnLst>
                                </p:cTn>
                              </p:par>
                              <p:par>
                                <p:cTn id="13" presetID="42" presetClass="path" presetSubtype="0" decel="100000" fill="hold" grpId="1" nodeType="withEffect">
                                  <p:stCondLst>
                                    <p:cond delay="0"/>
                                  </p:stCondLst>
                                  <p:childTnLst>
                                    <p:animMotion origin="layout" path="M 0 -2.22222E-6 L 0 0.03542 " pathEditMode="relative" rAng="0" ptsTypes="AA">
                                      <p:cBhvr>
                                        <p:cTn id="14" dur="700" spd="-100000" fill="hold"/>
                                        <p:tgtEl>
                                          <p:spTgt spid="22"/>
                                        </p:tgtEl>
                                        <p:attrNameLst>
                                          <p:attrName>ppt_x</p:attrName>
                                          <p:attrName>ppt_y</p:attrName>
                                        </p:attrNameLst>
                                      </p:cBhvr>
                                      <p:rCtr x="0" y="1759"/>
                                    </p:animMotion>
                                  </p:childTnLst>
                                </p:cTn>
                              </p:par>
                              <p:par>
                                <p:cTn id="15" presetID="10" presetClass="entr" presetSubtype="0" fill="hold" nodeType="withEffect">
                                  <p:stCondLst>
                                    <p:cond delay="40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par>
                                <p:cTn id="18" presetID="10" presetClass="entr" presetSubtype="0" fill="hold" grpId="0" nodeType="withEffect">
                                  <p:stCondLst>
                                    <p:cond delay="400"/>
                                  </p:stCondLst>
                                  <p:childTnLst>
                                    <p:set>
                                      <p:cBhvr>
                                        <p:cTn id="19" dur="1" fill="hold">
                                          <p:stCondLst>
                                            <p:cond delay="0"/>
                                          </p:stCondLst>
                                        </p:cTn>
                                        <p:tgtEl>
                                          <p:spTgt spid="11"/>
                                        </p:tgtEl>
                                        <p:attrNameLst>
                                          <p:attrName>style.visibility</p:attrName>
                                        </p:attrNameLst>
                                      </p:cBhvr>
                                      <p:to>
                                        <p:strVal val="visible"/>
                                      </p:to>
                                    </p:set>
                                    <p:animEffect transition="in" filter="fade">
                                      <p:cBhvr>
                                        <p:cTn id="20" dur="500"/>
                                        <p:tgtEl>
                                          <p:spTgt spid="11"/>
                                        </p:tgtEl>
                                      </p:cBhvr>
                                    </p:animEffect>
                                  </p:childTnLst>
                                </p:cTn>
                              </p:par>
                              <p:par>
                                <p:cTn id="21" presetID="42" presetClass="path" presetSubtype="0" decel="100000" fill="hold" grpId="1" nodeType="withEffect">
                                  <p:stCondLst>
                                    <p:cond delay="400"/>
                                  </p:stCondLst>
                                  <p:childTnLst>
                                    <p:animMotion origin="layout" path="M 0 0.04491 L 0 -1.85185E-6 " pathEditMode="relative" rAng="0" ptsTypes="AA">
                                      <p:cBhvr>
                                        <p:cTn id="22" dur="600" fill="hold"/>
                                        <p:tgtEl>
                                          <p:spTgt spid="11"/>
                                        </p:tgtEl>
                                        <p:attrNameLst>
                                          <p:attrName>ppt_x</p:attrName>
                                          <p:attrName>ppt_y</p:attrName>
                                        </p:attrNameLst>
                                      </p:cBhvr>
                                      <p:rCtr x="0" y="-2245"/>
                                    </p:animMotion>
                                  </p:childTnLst>
                                </p:cTn>
                              </p:par>
                              <p:par>
                                <p:cTn id="23" presetID="10" presetClass="entr" presetSubtype="0" fill="hold" grpId="0" nodeType="withEffect">
                                  <p:stCondLst>
                                    <p:cond delay="40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par>
                                <p:cTn id="26" presetID="42" presetClass="path" presetSubtype="0" decel="100000" fill="hold" grpId="1" nodeType="withEffect">
                                  <p:stCondLst>
                                    <p:cond delay="400"/>
                                  </p:stCondLst>
                                  <p:childTnLst>
                                    <p:animMotion origin="layout" path="M -0.03034 -2.96296E-6 L 2.91667E-6 -2.96296E-6 " pathEditMode="relative" rAng="0" ptsTypes="AA">
                                      <p:cBhvr>
                                        <p:cTn id="27" dur="600" fill="hold"/>
                                        <p:tgtEl>
                                          <p:spTgt spid="4"/>
                                        </p:tgtEl>
                                        <p:attrNameLst>
                                          <p:attrName>ppt_x</p:attrName>
                                          <p:attrName>ppt_y</p:attrName>
                                        </p:attrNameLst>
                                      </p:cBhvr>
                                      <p:rCtr x="1510" y="0"/>
                                    </p:animMotion>
                                  </p:childTnLst>
                                </p:cTn>
                              </p:par>
                              <p:par>
                                <p:cTn id="28" presetID="22" presetClass="entr" presetSubtype="1" fill="hold" grpId="0" nodeType="withEffect">
                                  <p:stCondLst>
                                    <p:cond delay="0"/>
                                  </p:stCondLst>
                                  <p:childTnLst>
                                    <p:set>
                                      <p:cBhvr>
                                        <p:cTn id="29" dur="1" fill="hold">
                                          <p:stCondLst>
                                            <p:cond delay="0"/>
                                          </p:stCondLst>
                                        </p:cTn>
                                        <p:tgtEl>
                                          <p:spTgt spid="20"/>
                                        </p:tgtEl>
                                        <p:attrNameLst>
                                          <p:attrName>style.visibility</p:attrName>
                                        </p:attrNameLst>
                                      </p:cBhvr>
                                      <p:to>
                                        <p:strVal val="visible"/>
                                      </p:to>
                                    </p:set>
                                    <p:animEffect transition="in" filter="wipe(up)">
                                      <p:cBhvr>
                                        <p:cTn id="30" dur="1000"/>
                                        <p:tgtEl>
                                          <p:spTgt spid="20"/>
                                        </p:tgtEl>
                                      </p:cBhvr>
                                    </p:animEffect>
                                  </p:childTnLst>
                                </p:cTn>
                              </p:par>
                              <p:par>
                                <p:cTn id="31" presetID="22" presetClass="entr" presetSubtype="1" fill="hold" grpId="0" nodeType="withEffect">
                                  <p:stCondLst>
                                    <p:cond delay="100"/>
                                  </p:stCondLst>
                                  <p:childTnLst>
                                    <p:set>
                                      <p:cBhvr>
                                        <p:cTn id="32" dur="1" fill="hold">
                                          <p:stCondLst>
                                            <p:cond delay="0"/>
                                          </p:stCondLst>
                                        </p:cTn>
                                        <p:tgtEl>
                                          <p:spTgt spid="21"/>
                                        </p:tgtEl>
                                        <p:attrNameLst>
                                          <p:attrName>style.visibility</p:attrName>
                                        </p:attrNameLst>
                                      </p:cBhvr>
                                      <p:to>
                                        <p:strVal val="visible"/>
                                      </p:to>
                                    </p:set>
                                    <p:animEffect transition="in" filter="wipe(up)">
                                      <p:cBhvr>
                                        <p:cTn id="33"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2" grpId="1" animBg="1"/>
      <p:bldP spid="10" grpId="0"/>
      <p:bldP spid="10" grpId="1"/>
      <p:bldP spid="4" grpId="0"/>
      <p:bldP spid="4" grpId="1"/>
      <p:bldP spid="11" grpId="0"/>
      <p:bldP spid="11" grpId="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DEBA60D3-A760-590B-EE1F-77C0102D4855}"/>
              </a:ext>
            </a:extLst>
          </p:cNvPr>
          <p:cNvSpPr txBox="1">
            <a:spLocks/>
          </p:cNvSpPr>
          <p:nvPr/>
        </p:nvSpPr>
        <p:spPr>
          <a:xfrm>
            <a:off x="1452880" y="1571185"/>
            <a:ext cx="9286240" cy="3508653"/>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5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t>Azure OpenAI Service</a:t>
            </a:r>
            <a:endParaRPr kumimoji="0" lang="en-US" sz="5400" b="1"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Semibold"/>
              <a:ea typeface="+mn-ea"/>
              <a:cs typeface="Segoe UI" pitchFamily="34" charset="0"/>
            </a:endParaRPr>
          </a:p>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4000" b="0" i="0" u="none" strike="noStrike" kern="1200" cap="none" spc="-50" normalizeH="0" baseline="0" noProof="0" dirty="0">
                <a:ln w="3175">
                  <a:noFill/>
                </a:ln>
                <a:solidFill>
                  <a:srgbClr val="8DC8E8"/>
                </a:solidFill>
                <a:effectLst/>
                <a:uLnTx/>
                <a:uFillTx/>
                <a:latin typeface="Segoe UI Semibold"/>
                <a:ea typeface="+mn-ea"/>
                <a:cs typeface="Segoe UI" pitchFamily="34" charset="0"/>
              </a:rPr>
              <a:t>GPT-4 Turbo with Vision</a:t>
            </a:r>
          </a:p>
          <a:p>
            <a:pPr marL="0" marR="0" lvl="0" indent="0" algn="ctr" defTabSz="914367" rtl="0" eaLnBrk="1" fontAlgn="base" latinLnBrk="0" hangingPunct="1">
              <a:lnSpc>
                <a:spcPct val="100000"/>
              </a:lnSpc>
              <a:spcBef>
                <a:spcPct val="0"/>
              </a:spcBef>
              <a:spcAft>
                <a:spcPct val="0"/>
              </a:spcAft>
              <a:buClrTx/>
              <a:buSzTx/>
              <a:buFontTx/>
              <a:buNone/>
              <a:tabLst/>
              <a:defRPr/>
            </a:pPr>
            <a:r>
              <a:rPr lang="en-US" sz="4000" dirty="0">
                <a:solidFill>
                  <a:srgbClr val="8DC8E8"/>
                </a:solidFill>
                <a:latin typeface="Segoe UI Semibold"/>
              </a:rPr>
              <a:t>&amp;</a:t>
            </a:r>
          </a:p>
          <a:p>
            <a:pPr lvl="0" algn="ctr" defTabSz="914367" fontAlgn="base">
              <a:spcAft>
                <a:spcPct val="0"/>
              </a:spcAft>
              <a:defRPr/>
            </a:pPr>
            <a:r>
              <a:rPr lang="en-US" sz="4000" dirty="0">
                <a:solidFill>
                  <a:srgbClr val="8DC8E8"/>
                </a:solidFill>
              </a:rPr>
              <a:t>GPT-4o</a:t>
            </a:r>
            <a:br>
              <a:rPr kumimoji="0" lang="en-US" sz="5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br>
            <a:endParaRPr kumimoji="0" lang="en-US" sz="5400" b="0" i="0" u="none" strike="noStrike" kern="1200" cap="none" spc="-50" normalizeH="0" baseline="0" noProof="0" dirty="0">
              <a:ln w="3175">
                <a:noFill/>
              </a:ln>
              <a:gradFill>
                <a:gsLst>
                  <a:gs pos="83908">
                    <a:srgbClr val="FFFFFF"/>
                  </a:gs>
                  <a:gs pos="62000">
                    <a:srgbClr val="FFFFFF"/>
                  </a:gs>
                </a:gsLst>
                <a:lin ang="5400000" scaled="1"/>
              </a:gradFill>
              <a:effectLst/>
              <a:uLnTx/>
              <a:uFillTx/>
              <a:latin typeface="Segoe UI Semibold"/>
              <a:ea typeface="+mn-ea"/>
              <a:cs typeface="Segoe UI" pitchFamily="34" charset="0"/>
            </a:endParaRPr>
          </a:p>
        </p:txBody>
      </p:sp>
      <p:sp>
        <p:nvSpPr>
          <p:cNvPr id="9" name="TextBox 8">
            <a:extLst>
              <a:ext uri="{FF2B5EF4-FFF2-40B4-BE49-F238E27FC236}">
                <a16:creationId xmlns:a16="http://schemas.microsoft.com/office/drawing/2014/main" id="{669658A2-B768-2138-74E3-25F574474585}"/>
              </a:ext>
            </a:extLst>
          </p:cNvPr>
          <p:cNvSpPr txBox="1"/>
          <p:nvPr/>
        </p:nvSpPr>
        <p:spPr>
          <a:xfrm>
            <a:off x="1715017" y="4455818"/>
            <a:ext cx="2064716" cy="747897"/>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ts val="0"/>
              </a:spcAft>
              <a:buClrTx/>
              <a:buSzTx/>
              <a:buFontTx/>
              <a:buNone/>
              <a:tabLst/>
              <a:defRPr/>
            </a:pP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a:cs typeface="Segoe UI Semibold"/>
              </a:rPr>
              <a:t>Enable</a:t>
            </a:r>
            <a:r>
              <a:rPr kumimoji="0" lang="en-US" sz="1800" b="1" i="0" u="none" strike="noStrike" kern="0" cap="none" spc="0" normalizeH="0" baseline="0" noProof="0">
                <a:ln>
                  <a:noFill/>
                </a:ln>
                <a:solidFill>
                  <a:srgbClr val="FFFFFF"/>
                </a:solidFill>
                <a:effectLst/>
                <a:uLnTx/>
                <a:uFillTx/>
                <a:latin typeface="Segoe UI Semibold"/>
                <a:cs typeface="Segoe UI Semibold"/>
              </a:rPr>
              <a:t> </a:t>
            </a: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a:cs typeface="Segoe UI Semibold"/>
              </a:rPr>
              <a:t>multimodal</a:t>
            </a:r>
            <a:r>
              <a:rPr kumimoji="0" lang="en-US" sz="1800" b="1" i="0" u="none" strike="noStrike" kern="0" cap="none" spc="0" normalizeH="0" baseline="0" noProof="0">
                <a:ln>
                  <a:noFill/>
                </a:ln>
                <a:solidFill>
                  <a:srgbClr val="FFFFFF"/>
                </a:solidFill>
                <a:effectLst/>
                <a:uLnTx/>
                <a:uFillTx/>
                <a:latin typeface="Segoe UI Semibold"/>
                <a:cs typeface="Segoe UI Semibold"/>
              </a:rPr>
              <a:t> </a:t>
            </a:r>
            <a:r>
              <a:rPr kumimoji="0" lang="en-US" sz="1800" b="1" i="0" u="none" strike="noStrike" kern="0" cap="none" spc="0" normalizeH="0" baseline="0" noProof="0" err="1">
                <a:ln>
                  <a:noFill/>
                </a:ln>
                <a:gradFill>
                  <a:gsLst>
                    <a:gs pos="12000">
                      <a:srgbClr val="FFFFFF"/>
                    </a:gs>
                    <a:gs pos="100000">
                      <a:srgbClr val="FFFFFF"/>
                    </a:gs>
                  </a:gsLst>
                  <a:lin ang="18900000" scaled="1"/>
                </a:gradFill>
                <a:effectLst/>
                <a:uLnTx/>
                <a:uFillTx/>
                <a:latin typeface="Segoe UI Semibold"/>
                <a:cs typeface="Segoe UI Semibold"/>
              </a:rPr>
              <a:t>GenAI</a:t>
            </a: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a:cs typeface="Segoe UI Semibold"/>
              </a:rPr>
              <a:t> with </a:t>
            </a:r>
            <a:r>
              <a:rPr kumimoji="0" lang="en-US" sz="1800" b="1" i="0" u="none" strike="noStrike" kern="0" cap="none" spc="0" normalizeH="0" baseline="0" noProof="0">
                <a:ln>
                  <a:noFill/>
                </a:ln>
                <a:gradFill>
                  <a:gsLst>
                    <a:gs pos="10000">
                      <a:srgbClr val="8DC8E8"/>
                    </a:gs>
                    <a:gs pos="35000">
                      <a:srgbClr val="8DC8E8"/>
                    </a:gs>
                  </a:gsLst>
                  <a:path path="circle">
                    <a:fillToRect l="100000" t="100000"/>
                  </a:path>
                </a:gradFill>
                <a:effectLst/>
                <a:uLnTx/>
                <a:uFillTx/>
                <a:latin typeface="Segoe UI Semibold"/>
                <a:cs typeface="Segoe UI Semibold"/>
              </a:rPr>
              <a:t>video, image</a:t>
            </a:r>
            <a:r>
              <a:rPr lang="en-US" sz="1800" b="1" kern="0">
                <a:gradFill>
                  <a:gsLst>
                    <a:gs pos="10000">
                      <a:srgbClr val="8DC8E8"/>
                    </a:gs>
                    <a:gs pos="35000">
                      <a:srgbClr val="8DC8E8"/>
                    </a:gs>
                  </a:gsLst>
                  <a:path path="circle">
                    <a:fillToRect l="100000" t="100000"/>
                  </a:path>
                </a:gradFill>
                <a:latin typeface="Segoe UI Semibold"/>
                <a:cs typeface="Segoe UI Semibold"/>
              </a:rPr>
              <a:t>,</a:t>
            </a:r>
            <a:r>
              <a:rPr kumimoji="0" lang="en-US" sz="1800" b="1" i="0" u="none" strike="noStrike" kern="0" cap="none" spc="0" normalizeH="0" baseline="0" noProof="0">
                <a:ln>
                  <a:noFill/>
                </a:ln>
                <a:gradFill>
                  <a:gsLst>
                    <a:gs pos="10000">
                      <a:srgbClr val="8DC8E8"/>
                    </a:gs>
                    <a:gs pos="35000">
                      <a:srgbClr val="8DC8E8"/>
                    </a:gs>
                  </a:gsLst>
                  <a:path path="circle">
                    <a:fillToRect l="100000" t="100000"/>
                  </a:path>
                </a:gradFill>
                <a:effectLst/>
                <a:uLnTx/>
                <a:uFillTx/>
                <a:latin typeface="Segoe UI Semibold"/>
                <a:cs typeface="Segoe UI Semibold"/>
              </a:rPr>
              <a:t> and text</a:t>
            </a:r>
          </a:p>
        </p:txBody>
      </p:sp>
      <p:sp>
        <p:nvSpPr>
          <p:cNvPr id="13" name="TextBox 12">
            <a:extLst>
              <a:ext uri="{FF2B5EF4-FFF2-40B4-BE49-F238E27FC236}">
                <a16:creationId xmlns:a16="http://schemas.microsoft.com/office/drawing/2014/main" id="{F5546020-8B3E-55F9-E000-1272971B83BB}"/>
              </a:ext>
            </a:extLst>
          </p:cNvPr>
          <p:cNvSpPr txBox="1"/>
          <p:nvPr/>
        </p:nvSpPr>
        <p:spPr>
          <a:xfrm>
            <a:off x="4733365" y="4455817"/>
            <a:ext cx="2725270" cy="747897"/>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ts val="0"/>
              </a:spcAft>
              <a:buClrTx/>
              <a:buSzTx/>
              <a:buFontTx/>
              <a:buNone/>
              <a:tabLst/>
              <a:defRPr/>
            </a:pP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panose="020B0502040204020203" pitchFamily="34" charset="0"/>
                <a:ea typeface="+mn-ea"/>
                <a:cs typeface="Segoe UI Semibold" panose="020B0502040204020203" pitchFamily="34" charset="0"/>
              </a:rPr>
              <a:t>Unlock new scenarios with </a:t>
            </a:r>
            <a:r>
              <a:rPr kumimoji="0" lang="en-US" sz="1800" b="1" i="0" u="none" strike="noStrike" kern="0" cap="none" spc="0" normalizeH="0" baseline="0" noProof="0">
                <a:ln>
                  <a:noFill/>
                </a:ln>
                <a:gradFill>
                  <a:gsLst>
                    <a:gs pos="35000">
                      <a:srgbClr val="8DC8E8"/>
                    </a:gs>
                    <a:gs pos="10000">
                      <a:srgbClr val="8DC8E8"/>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rPr>
              <a:t>integrated </a:t>
            </a:r>
            <a:br>
              <a:rPr kumimoji="0" lang="en-US" sz="1800" b="1" i="0" u="none" strike="noStrike" kern="0" cap="none" spc="0" normalizeH="0" baseline="0" noProof="0">
                <a:ln>
                  <a:noFill/>
                </a:ln>
                <a:gradFill>
                  <a:gsLst>
                    <a:gs pos="35000">
                      <a:srgbClr val="8DC8E8"/>
                    </a:gs>
                    <a:gs pos="10000">
                      <a:srgbClr val="8DC8E8"/>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rPr>
            </a:br>
            <a:r>
              <a:rPr kumimoji="0" lang="en-US" sz="1800" b="1" i="0" u="none" strike="noStrike" kern="0" cap="none" spc="0" normalizeH="0" baseline="0" noProof="0">
                <a:ln>
                  <a:noFill/>
                </a:ln>
                <a:gradFill>
                  <a:gsLst>
                    <a:gs pos="35000">
                      <a:srgbClr val="8DC8E8"/>
                    </a:gs>
                    <a:gs pos="10000">
                      <a:srgbClr val="8DC8E8"/>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rPr>
              <a:t>Azure AI Vision support</a:t>
            </a:r>
          </a:p>
        </p:txBody>
      </p:sp>
      <p:sp>
        <p:nvSpPr>
          <p:cNvPr id="14" name="TextBox 13">
            <a:extLst>
              <a:ext uri="{FF2B5EF4-FFF2-40B4-BE49-F238E27FC236}">
                <a16:creationId xmlns:a16="http://schemas.microsoft.com/office/drawing/2014/main" id="{B7C7BF45-ECA2-764C-A661-712ACCCBD05D}"/>
              </a:ext>
            </a:extLst>
          </p:cNvPr>
          <p:cNvSpPr txBox="1"/>
          <p:nvPr/>
        </p:nvSpPr>
        <p:spPr>
          <a:xfrm>
            <a:off x="8307044" y="4455818"/>
            <a:ext cx="2432076" cy="747897"/>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fontAlgn="base">
              <a:spcBef>
                <a:spcPts val="1200"/>
              </a:spcBef>
              <a:spcAft>
                <a:spcPct val="0"/>
              </a:spcAft>
              <a:defRPr sz="1600">
                <a:gradFill>
                  <a:gsLst>
                    <a:gs pos="83908">
                      <a:srgbClr val="FFFFFF"/>
                    </a:gs>
                    <a:gs pos="62000">
                      <a:srgbClr val="FFFFFF"/>
                    </a:gs>
                  </a:gsLst>
                  <a:lin ang="5400000" scaled="1"/>
                </a:gradFill>
                <a:latin typeface="Segoe UI Variable Text Semibold" pitchFamily="2" charset="0"/>
              </a:defRPr>
            </a:lvl1pPr>
          </a:lstStyle>
          <a:p>
            <a:pPr marL="0" marR="0" lvl="0" indent="0" algn="ctr" defTabSz="466236" rtl="0" eaLnBrk="1" fontAlgn="base" latinLnBrk="0" hangingPunct="1">
              <a:lnSpc>
                <a:spcPct val="90000"/>
              </a:lnSpc>
              <a:spcBef>
                <a:spcPts val="600"/>
              </a:spcBef>
              <a:spcAft>
                <a:spcPts val="0"/>
              </a:spcAft>
              <a:buClrTx/>
              <a:buSzTx/>
              <a:buFontTx/>
              <a:buNone/>
              <a:tabLst/>
              <a:defRPr/>
            </a:pPr>
            <a:r>
              <a:rPr kumimoji="0" lang="en-US" sz="1800" b="1" i="0" u="none" strike="noStrike" kern="0" cap="none" spc="0" normalizeH="0" baseline="0" noProof="0">
                <a:ln>
                  <a:noFill/>
                </a:ln>
                <a:gradFill>
                  <a:gsLst>
                    <a:gs pos="35000">
                      <a:srgbClr val="8DC8E8"/>
                    </a:gs>
                    <a:gs pos="10000">
                      <a:srgbClr val="8DC8E8"/>
                    </a:gs>
                  </a:gsLst>
                  <a:path path="circle">
                    <a:fillToRect l="100000" t="100000"/>
                  </a:path>
                </a:gradFill>
                <a:effectLst/>
                <a:uLnTx/>
                <a:uFillTx/>
                <a:latin typeface="Segoe UI Semibold" panose="020B0502040204020203" pitchFamily="34" charset="0"/>
                <a:ea typeface="+mn-ea"/>
                <a:cs typeface="Segoe UI Semibold" panose="020B0502040204020203" pitchFamily="34" charset="0"/>
              </a:rPr>
              <a:t>Augment RAG pattern  </a:t>
            </a: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panose="020B0502040204020203" pitchFamily="34" charset="0"/>
                <a:ea typeface="+mn-ea"/>
                <a:cs typeface="Segoe UI Semibold" panose="020B0502040204020203" pitchFamily="34" charset="0"/>
              </a:rPr>
              <a:t>with images and </a:t>
            </a:r>
            <a:b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panose="020B0502040204020203" pitchFamily="34" charset="0"/>
                <a:ea typeface="+mn-ea"/>
                <a:cs typeface="Segoe UI Semibold" panose="020B0502040204020203" pitchFamily="34" charset="0"/>
              </a:rPr>
            </a:br>
            <a:r>
              <a:rPr kumimoji="0" lang="en-US" sz="1800" b="1" i="0" u="none" strike="noStrike" kern="0" cap="none" spc="0" normalizeH="0" baseline="0" noProof="0">
                <a:ln>
                  <a:noFill/>
                </a:ln>
                <a:gradFill>
                  <a:gsLst>
                    <a:gs pos="12000">
                      <a:srgbClr val="FFFFFF"/>
                    </a:gs>
                    <a:gs pos="100000">
                      <a:srgbClr val="FFFFFF"/>
                    </a:gs>
                  </a:gsLst>
                  <a:lin ang="18900000" scaled="1"/>
                </a:gradFill>
                <a:effectLst/>
                <a:uLnTx/>
                <a:uFillTx/>
                <a:latin typeface="Segoe UI Semibold" panose="020B0502040204020203" pitchFamily="34" charset="0"/>
                <a:ea typeface="+mn-ea"/>
                <a:cs typeface="Segoe UI Semibold" panose="020B0502040204020203" pitchFamily="34" charset="0"/>
              </a:rPr>
              <a:t>Azure AI Search</a:t>
            </a:r>
            <a:endParaRPr kumimoji="0" lang="en-US" sz="1800" b="1" i="0" u="none" strike="noStrike" kern="1200" cap="none" spc="0" normalizeH="0" baseline="0" noProof="0">
              <a:ln>
                <a:noFill/>
              </a:ln>
              <a:gradFill>
                <a:gsLst>
                  <a:gs pos="12000">
                    <a:srgbClr val="FFFFFF"/>
                  </a:gs>
                  <a:gs pos="100000">
                    <a:srgbClr val="FFFFFF"/>
                  </a:gs>
                </a:gsLst>
                <a:lin ang="18900000" scaled="1"/>
              </a:gradFill>
              <a:effectLst/>
              <a:uLnTx/>
              <a:uFillTx/>
              <a:latin typeface="Segoe UI Semibold" panose="020B0502040204020203" pitchFamily="34" charset="0"/>
              <a:ea typeface="+mn-ea"/>
              <a:cs typeface="Segoe UI Semibold" panose="020B0502040204020203" pitchFamily="34" charset="0"/>
            </a:endParaRPr>
          </a:p>
        </p:txBody>
      </p:sp>
      <p:cxnSp>
        <p:nvCxnSpPr>
          <p:cNvPr id="3" name="Straight Connector 2">
            <a:extLst>
              <a:ext uri="{FF2B5EF4-FFF2-40B4-BE49-F238E27FC236}">
                <a16:creationId xmlns:a16="http://schemas.microsoft.com/office/drawing/2014/main" id="{11D49471-F312-9217-BCD0-72653491DEEF}"/>
              </a:ext>
              <a:ext uri="{C183D7F6-B498-43B3-948B-1728B52AA6E4}">
                <adec:decorative xmlns:adec="http://schemas.microsoft.com/office/drawing/2017/decorative" val="1"/>
              </a:ext>
            </a:extLst>
          </p:cNvPr>
          <p:cNvCxnSpPr>
            <a:cxnSpLocks/>
          </p:cNvCxnSpPr>
          <p:nvPr/>
        </p:nvCxnSpPr>
        <p:spPr>
          <a:xfrm>
            <a:off x="4183883" y="4455818"/>
            <a:ext cx="0" cy="830997"/>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6861DB59-0F1A-A721-E68C-A7D250B5A569}"/>
              </a:ext>
              <a:ext uri="{C183D7F6-B498-43B3-948B-1728B52AA6E4}">
                <adec:decorative xmlns:adec="http://schemas.microsoft.com/office/drawing/2017/decorative" val="1"/>
              </a:ext>
            </a:extLst>
          </p:cNvPr>
          <p:cNvCxnSpPr>
            <a:cxnSpLocks/>
          </p:cNvCxnSpPr>
          <p:nvPr/>
        </p:nvCxnSpPr>
        <p:spPr>
          <a:xfrm>
            <a:off x="7982989" y="4455818"/>
            <a:ext cx="0" cy="830997"/>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7856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3.7037E-6 L 0 0.03542 " pathEditMode="relative" rAng="0" ptsTypes="AA">
                                      <p:cBhvr>
                                        <p:cTn id="9" dur="700" spd="-100000" fill="hold"/>
                                        <p:tgtEl>
                                          <p:spTgt spid="11"/>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13"/>
                                        </p:tgtEl>
                                        <p:attrNameLst>
                                          <p:attrName>style.visibility</p:attrName>
                                        </p:attrNameLst>
                                      </p:cBhvr>
                                      <p:to>
                                        <p:strVal val="visible"/>
                                      </p:to>
                                    </p:set>
                                    <p:animEffect transition="in" filter="fade">
                                      <p:cBhvr>
                                        <p:cTn id="12" dur="500"/>
                                        <p:tgtEl>
                                          <p:spTgt spid="13"/>
                                        </p:tgtEl>
                                      </p:cBhvr>
                                    </p:animEffect>
                                  </p:childTnLst>
                                </p:cTn>
                              </p:par>
                              <p:par>
                                <p:cTn id="13" presetID="42" presetClass="path" presetSubtype="0" decel="100000" fill="hold" grpId="1" nodeType="withEffect">
                                  <p:stCondLst>
                                    <p:cond delay="400"/>
                                  </p:stCondLst>
                                  <p:childTnLst>
                                    <p:animMotion origin="layout" path="M 0 0.04491 L 0 -1.85185E-6 " pathEditMode="relative" rAng="0" ptsTypes="AA">
                                      <p:cBhvr>
                                        <p:cTn id="14" dur="600" fill="hold"/>
                                        <p:tgtEl>
                                          <p:spTgt spid="13"/>
                                        </p:tgtEl>
                                        <p:attrNameLst>
                                          <p:attrName>ppt_x</p:attrName>
                                          <p:attrName>ppt_y</p:attrName>
                                        </p:attrNameLst>
                                      </p:cBhvr>
                                      <p:rCtr x="0" y="-2245"/>
                                    </p:animMotion>
                                  </p:childTnLst>
                                </p:cTn>
                              </p:par>
                              <p:par>
                                <p:cTn id="15" presetID="10" presetClass="entr" presetSubtype="0" fill="hold" grpId="0" nodeType="withEffect">
                                  <p:stCondLst>
                                    <p:cond delay="4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childTnLst>
                                </p:cTn>
                              </p:par>
                              <p:par>
                                <p:cTn id="18" presetID="42" presetClass="path" presetSubtype="0" decel="100000" fill="hold" grpId="1" nodeType="withEffect">
                                  <p:stCondLst>
                                    <p:cond delay="400"/>
                                  </p:stCondLst>
                                  <p:childTnLst>
                                    <p:animMotion origin="layout" path="M -0.03034 -2.96296E-6 L 2.91667E-6 -2.96296E-6 " pathEditMode="relative" rAng="0" ptsTypes="AA">
                                      <p:cBhvr>
                                        <p:cTn id="19" dur="600" fill="hold"/>
                                        <p:tgtEl>
                                          <p:spTgt spid="14"/>
                                        </p:tgtEl>
                                        <p:attrNameLst>
                                          <p:attrName>ppt_x</p:attrName>
                                          <p:attrName>ppt_y</p:attrName>
                                        </p:attrNameLst>
                                      </p:cBhvr>
                                      <p:rCtr x="1510" y="0"/>
                                    </p:animMotion>
                                  </p:childTnLst>
                                </p:cTn>
                              </p:par>
                              <p:par>
                                <p:cTn id="20" presetID="10" presetClass="entr" presetSubtype="0" fill="hold" grpId="0" nodeType="withEffect">
                                  <p:stCondLst>
                                    <p:cond delay="40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par>
                                <p:cTn id="23" presetID="42" presetClass="path" presetSubtype="0" decel="100000" fill="hold" grpId="1" nodeType="withEffect">
                                  <p:stCondLst>
                                    <p:cond delay="400"/>
                                  </p:stCondLst>
                                  <p:childTnLst>
                                    <p:animMotion origin="layout" path="M 0.02553 -2.96296E-6 L -4.16667E-6 -2.96296E-6 " pathEditMode="relative" rAng="0" ptsTypes="AA">
                                      <p:cBhvr>
                                        <p:cTn id="24" dur="600" fill="hold"/>
                                        <p:tgtEl>
                                          <p:spTgt spid="9"/>
                                        </p:tgtEl>
                                        <p:attrNameLst>
                                          <p:attrName>ppt_x</p:attrName>
                                          <p:attrName>ppt_y</p:attrName>
                                        </p:attrNameLst>
                                      </p:cBhvr>
                                      <p:rCtr x="-1276" y="0"/>
                                    </p:animMotion>
                                  </p:childTnLst>
                                </p:cTn>
                              </p:par>
                              <p:par>
                                <p:cTn id="25" presetID="16" presetClass="entr" presetSubtype="42" fill="hold" nodeType="withEffect">
                                  <p:stCondLst>
                                    <p:cond delay="400"/>
                                  </p:stCondLst>
                                  <p:childTnLst>
                                    <p:set>
                                      <p:cBhvr>
                                        <p:cTn id="26" dur="1" fill="hold">
                                          <p:stCondLst>
                                            <p:cond delay="0"/>
                                          </p:stCondLst>
                                        </p:cTn>
                                        <p:tgtEl>
                                          <p:spTgt spid="3"/>
                                        </p:tgtEl>
                                        <p:attrNameLst>
                                          <p:attrName>style.visibility</p:attrName>
                                        </p:attrNameLst>
                                      </p:cBhvr>
                                      <p:to>
                                        <p:strVal val="visible"/>
                                      </p:to>
                                    </p:set>
                                    <p:animEffect transition="in" filter="barn(outHorizontal)">
                                      <p:cBhvr>
                                        <p:cTn id="27" dur="500"/>
                                        <p:tgtEl>
                                          <p:spTgt spid="3"/>
                                        </p:tgtEl>
                                      </p:cBhvr>
                                    </p:animEffect>
                                  </p:childTnLst>
                                </p:cTn>
                              </p:par>
                              <p:par>
                                <p:cTn id="28" presetID="16" presetClass="entr" presetSubtype="42" fill="hold" nodeType="withEffect">
                                  <p:stCondLst>
                                    <p:cond delay="400"/>
                                  </p:stCondLst>
                                  <p:childTnLst>
                                    <p:set>
                                      <p:cBhvr>
                                        <p:cTn id="29" dur="1" fill="hold">
                                          <p:stCondLst>
                                            <p:cond delay="0"/>
                                          </p:stCondLst>
                                        </p:cTn>
                                        <p:tgtEl>
                                          <p:spTgt spid="4"/>
                                        </p:tgtEl>
                                        <p:attrNameLst>
                                          <p:attrName>style.visibility</p:attrName>
                                        </p:attrNameLst>
                                      </p:cBhvr>
                                      <p:to>
                                        <p:strVal val="visible"/>
                                      </p:to>
                                    </p:set>
                                    <p:animEffect transition="in" filter="barn(outHorizontal)">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9" grpId="0"/>
      <p:bldP spid="9" grpId="1"/>
      <p:bldP spid="13" grpId="0"/>
      <p:bldP spid="13" grpId="1"/>
      <p:bldP spid="14" grpId="0"/>
      <p:bldP spid="14" grpId="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14">
            <a:extLst>
              <a:ext uri="{FF2B5EF4-FFF2-40B4-BE49-F238E27FC236}">
                <a16:creationId xmlns:a16="http://schemas.microsoft.com/office/drawing/2014/main" id="{D5BE723E-B9F1-D155-F6A5-CDB8DCAB3433}"/>
              </a:ext>
            </a:extLst>
          </p:cNvPr>
          <p:cNvSpPr txBox="1">
            <a:spLocks noGrp="1"/>
          </p:cNvSpPr>
          <p:nvPr>
            <p:ph type="title"/>
          </p:nvPr>
        </p:nvSpPr>
        <p:spPr>
          <a:xfrm>
            <a:off x="585216" y="2920461"/>
            <a:ext cx="9144000" cy="5539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l" defTabSz="797999" rtl="0" eaLnBrk="1" fontAlgn="base" latinLnBrk="0" hangingPunct="1">
              <a:lnSpc>
                <a:spcPct val="90000"/>
              </a:lnSpc>
              <a:spcBef>
                <a:spcPct val="0"/>
              </a:spcBef>
              <a:spcAft>
                <a:spcPct val="0"/>
              </a:spcAft>
              <a:buClrTx/>
              <a:buSzTx/>
              <a:buFontTx/>
              <a:buNone/>
              <a:tabLst>
                <a:tab pos="920876" algn="l"/>
              </a:tabLst>
              <a:defRPr/>
            </a:pPr>
            <a:r>
              <a:rPr kumimoji="0" lang="en-CA" sz="4400" b="0" i="0" u="none" strike="noStrike" kern="1200" cap="none" spc="-50" normalizeH="0" baseline="0" noProof="0">
                <a:ln w="3175">
                  <a:noFill/>
                </a:ln>
                <a:gradFill flip="none" rotWithShape="1">
                  <a:gsLst>
                    <a:gs pos="12000">
                      <a:srgbClr val="FFFFFF"/>
                    </a:gs>
                    <a:gs pos="100000">
                      <a:srgbClr val="FFFFFF"/>
                    </a:gs>
                  </a:gsLst>
                  <a:lin ang="18900000" scaled="1"/>
                  <a:tileRect/>
                </a:gradFill>
                <a:effectLst/>
                <a:uLnTx/>
                <a:uFillTx/>
                <a:latin typeface="Segoe UI Semibold"/>
                <a:ea typeface="+mn-ea"/>
                <a:cs typeface="Segoe UI" pitchFamily="34" charset="0"/>
              </a:rPr>
              <a:t>Azure AI</a:t>
            </a:r>
          </a:p>
        </p:txBody>
      </p:sp>
      <p:sp>
        <p:nvSpPr>
          <p:cNvPr id="8" name="Title 14">
            <a:extLst>
              <a:ext uri="{FF2B5EF4-FFF2-40B4-BE49-F238E27FC236}">
                <a16:creationId xmlns:a16="http://schemas.microsoft.com/office/drawing/2014/main" id="{C0A4E990-41BD-AD61-51B7-B51F91BA3F52}"/>
              </a:ext>
            </a:extLst>
          </p:cNvPr>
          <p:cNvSpPr txBox="1">
            <a:spLocks/>
          </p:cNvSpPr>
          <p:nvPr/>
        </p:nvSpPr>
        <p:spPr>
          <a:xfrm>
            <a:off x="585216" y="3569548"/>
            <a:ext cx="3898541" cy="443198"/>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defTabSz="797999" fontAlgn="base">
              <a:lnSpc>
                <a:spcPct val="90000"/>
              </a:lnSpc>
              <a:spcAft>
                <a:spcPct val="0"/>
              </a:spcAft>
              <a:tabLst>
                <a:tab pos="920876" algn="l"/>
              </a:tabLst>
              <a:defRPr/>
            </a:pPr>
            <a:r>
              <a:rPr lang="en-CA" sz="3200">
                <a:ln>
                  <a:noFill/>
                </a:ln>
                <a:solidFill>
                  <a:srgbClr val="8DC8E8"/>
                </a:solidFill>
                <a:latin typeface="Segoe UI Semibold"/>
                <a:cs typeface="Segoe UI Semibold"/>
              </a:rPr>
              <a:t>Build on </a:t>
            </a:r>
            <a:r>
              <a:rPr kumimoji="0" lang="en-CA" sz="3200" b="0" i="0" u="none" strike="noStrike" kern="1200" cap="none" spc="-50" normalizeH="0" baseline="0" noProof="0">
                <a:ln>
                  <a:noFill/>
                </a:ln>
                <a:solidFill>
                  <a:srgbClr val="8DC8E8"/>
                </a:solidFill>
                <a:effectLst/>
                <a:uLnTx/>
                <a:uFillTx/>
                <a:latin typeface="Segoe UI Semibold"/>
                <a:ea typeface="+mn-ea"/>
                <a:cs typeface="Segoe UI Semibold"/>
              </a:rPr>
              <a:t>trust</a:t>
            </a:r>
          </a:p>
        </p:txBody>
      </p:sp>
      <p:sp>
        <p:nvSpPr>
          <p:cNvPr id="5" name="TextBox 4">
            <a:extLst>
              <a:ext uri="{FF2B5EF4-FFF2-40B4-BE49-F238E27FC236}">
                <a16:creationId xmlns:a16="http://schemas.microsoft.com/office/drawing/2014/main" id="{67789ABD-3DFD-477E-B279-BA0835A15F65}"/>
              </a:ext>
            </a:extLst>
          </p:cNvPr>
          <p:cNvSpPr txBox="1"/>
          <p:nvPr/>
        </p:nvSpPr>
        <p:spPr>
          <a:xfrm>
            <a:off x="5896974" y="1668915"/>
            <a:ext cx="5057555" cy="369332"/>
          </a:xfrm>
          <a:prstGeom prst="rect">
            <a:avLst/>
          </a:prstGeom>
          <a:noFill/>
        </p:spPr>
        <p:txBody>
          <a:bodyPr wrap="square" lIns="0" tIns="0" rIns="0" bIns="0" rtlCol="0" anchor="t">
            <a:spAutoFit/>
          </a:bodyPr>
          <a:lstStyle/>
          <a:p>
            <a:pPr>
              <a:defRPr/>
            </a:pPr>
            <a:r>
              <a:rPr kumimoji="0" lang="en-CA"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a:ea typeface="+mj-lt"/>
                <a:cs typeface="Segoe UI"/>
              </a:rPr>
              <a:t>Your </a:t>
            </a:r>
            <a:r>
              <a:rPr lang="en-CA" sz="2400" spc="-50">
                <a:ln w="3175">
                  <a:noFill/>
                </a:ln>
                <a:gradFill>
                  <a:gsLst>
                    <a:gs pos="0">
                      <a:srgbClr val="FFFFFF"/>
                    </a:gs>
                    <a:gs pos="100000">
                      <a:srgbClr val="FFFFFF"/>
                    </a:gs>
                  </a:gsLst>
                  <a:lin ang="5400000" scaled="1"/>
                </a:gradFill>
                <a:latin typeface="Segoe UI"/>
                <a:ea typeface="+mj-lt"/>
                <a:cs typeface="Segoe UI"/>
              </a:rPr>
              <a:t>data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a:ea typeface="+mj-lt"/>
                <a:cs typeface="Segoe UI"/>
              </a:rPr>
              <a:t>is </a:t>
            </a:r>
            <a:r>
              <a:rPr lang="en-US" sz="2400" spc="-50">
                <a:ln w="3175">
                  <a:noFill/>
                </a:ln>
                <a:gradFill>
                  <a:gsLst>
                    <a:gs pos="0">
                      <a:srgbClr val="D59ED7"/>
                    </a:gs>
                    <a:gs pos="100000">
                      <a:srgbClr val="8DC8E8"/>
                    </a:gs>
                  </a:gsLst>
                  <a:path path="circle">
                    <a:fillToRect l="100000" t="100000"/>
                  </a:path>
                </a:gradFill>
                <a:latin typeface="+mj-lt"/>
                <a:ea typeface="+mj-lt"/>
                <a:cs typeface="Segoe UI" panose="020B0502040204020203" pitchFamily="34" charset="0"/>
              </a:rPr>
              <a:t>your</a:t>
            </a:r>
            <a:r>
              <a:rPr lang="en-US" sz="2400" spc="-50">
                <a:ln w="3175">
                  <a:noFill/>
                </a:ln>
                <a:gradFill>
                  <a:gsLst>
                    <a:gs pos="0">
                      <a:srgbClr val="FFFFFF"/>
                    </a:gs>
                    <a:gs pos="100000">
                      <a:srgbClr val="FFFFFF"/>
                    </a:gs>
                  </a:gsLst>
                  <a:lin ang="5400000" scaled="1"/>
                </a:gradFill>
                <a:latin typeface="Segoe UI"/>
                <a:ea typeface="+mj-lt"/>
                <a:cs typeface="Segoe UI"/>
              </a:rPr>
              <a:t> data</a:t>
            </a:r>
            <a:endParaRPr lang="en-US">
              <a:latin typeface="Segoe UI"/>
              <a:cs typeface="Segoe UI"/>
            </a:endParaRPr>
          </a:p>
        </p:txBody>
      </p:sp>
      <p:sp>
        <p:nvSpPr>
          <p:cNvPr id="12" name="TextBox 11">
            <a:extLst>
              <a:ext uri="{FF2B5EF4-FFF2-40B4-BE49-F238E27FC236}">
                <a16:creationId xmlns:a16="http://schemas.microsoft.com/office/drawing/2014/main" id="{D51A09FF-0681-489E-D24A-C9B5BA3413FB}"/>
              </a:ext>
            </a:extLst>
          </p:cNvPr>
          <p:cNvSpPr txBox="1"/>
          <p:nvPr/>
        </p:nvSpPr>
        <p:spPr>
          <a:xfrm>
            <a:off x="5911351" y="2535437"/>
            <a:ext cx="4399443" cy="830997"/>
          </a:xfrm>
          <a:prstGeom prst="rect">
            <a:avLst/>
          </a:prstGeom>
          <a:noFill/>
        </p:spPr>
        <p:txBody>
          <a:bodyPr wrap="square" lIns="0" tIns="45720" rIns="91440" bIns="45720" anchor="t">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t>Your data is </a:t>
            </a:r>
            <a:r>
              <a:rPr lang="en-US" sz="2400" spc="-50">
                <a:ln w="3175">
                  <a:noFill/>
                </a:ln>
                <a:gradFill>
                  <a:gsLst>
                    <a:gs pos="100000">
                      <a:srgbClr val="8DC8E8"/>
                    </a:gs>
                    <a:gs pos="0">
                      <a:srgbClr val="D59ED7"/>
                    </a:gs>
                  </a:gsLst>
                  <a:path path="circle">
                    <a:fillToRect l="100000" t="100000"/>
                  </a:path>
                </a:gradFill>
                <a:latin typeface="+mj-lt"/>
                <a:ea typeface="+mj-lt"/>
                <a:cs typeface="Segoe UI" panose="020B0502040204020203" pitchFamily="34" charset="0"/>
              </a:rPr>
              <a:t>not</a:t>
            </a:r>
            <a:r>
              <a:rPr kumimoji="0" lang="en-US" sz="2400" b="0" i="0" u="none" strike="noStrike" kern="1200" cap="none" spc="-50" normalizeH="0" baseline="0" noProof="0">
                <a:ln w="3175">
                  <a:noFill/>
                </a:ln>
                <a:solidFill>
                  <a:srgbClr val="8DC8E8"/>
                </a:solidFill>
                <a:effectLst/>
                <a:uLnTx/>
                <a:uFillTx/>
                <a:latin typeface="Segoe UI" panose="020B0502040204020203" pitchFamily="34" charset="0"/>
                <a:ea typeface="+mj-lt"/>
                <a:cs typeface="Segoe UI" panose="020B0502040204020203" pitchFamily="34" charset="0"/>
              </a:rPr>
              <a:t>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t>used to train the foundation AI models</a:t>
            </a:r>
          </a:p>
        </p:txBody>
      </p:sp>
      <p:sp>
        <p:nvSpPr>
          <p:cNvPr id="13" name="TextBox 12">
            <a:extLst>
              <a:ext uri="{FF2B5EF4-FFF2-40B4-BE49-F238E27FC236}">
                <a16:creationId xmlns:a16="http://schemas.microsoft.com/office/drawing/2014/main" id="{FC48E85E-5B87-B48D-4C80-FBF9D805B9A4}"/>
              </a:ext>
            </a:extLst>
          </p:cNvPr>
          <p:cNvSpPr txBox="1"/>
          <p:nvPr/>
        </p:nvSpPr>
        <p:spPr>
          <a:xfrm>
            <a:off x="5911351" y="3715967"/>
            <a:ext cx="5057560" cy="1200329"/>
          </a:xfrm>
          <a:prstGeom prst="rect">
            <a:avLst/>
          </a:prstGeom>
          <a:noFill/>
        </p:spPr>
        <p:txBody>
          <a:bodyPr wrap="square" lIns="0">
            <a:spAutoFit/>
          </a:bodyPr>
          <a:lstStyle/>
          <a:p>
            <a:pPr marL="0" marR="0" lvl="0" indent="0" algn="l" defTabSz="914400" rtl="0" eaLnBrk="1" fontAlgn="auto" latinLnBrk="0" hangingPunct="1">
              <a:lnSpc>
                <a:spcPct val="100000"/>
              </a:lnSpc>
              <a:spcBef>
                <a:spcPts val="0"/>
              </a:spcBef>
              <a:spcAft>
                <a:spcPts val="1800"/>
              </a:spcAft>
              <a:buClrTx/>
              <a:buSzTx/>
              <a:buFontTx/>
              <a:buNone/>
              <a:tabLst/>
              <a:defRPr/>
            </a:pP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t>Your data is </a:t>
            </a:r>
            <a:r>
              <a:rPr lang="en-US" sz="2400" spc="-50">
                <a:ln w="3175">
                  <a:noFill/>
                </a:ln>
                <a:gradFill>
                  <a:gsLst>
                    <a:gs pos="100000">
                      <a:srgbClr val="8DC8E8"/>
                    </a:gs>
                    <a:gs pos="0">
                      <a:srgbClr val="D59ED7"/>
                    </a:gs>
                  </a:gsLst>
                  <a:path path="circle">
                    <a:fillToRect l="100000" t="100000"/>
                  </a:path>
                </a:gradFill>
                <a:latin typeface="+mj-lt"/>
                <a:ea typeface="+mj-lt"/>
                <a:cs typeface="Segoe UI" panose="020B0502040204020203" pitchFamily="34" charset="0"/>
              </a:rPr>
              <a:t>protected </a:t>
            </a: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t>by </a:t>
            </a:r>
            <a:b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br>
            <a:r>
              <a:rPr kumimoji="0" lang="en-US" sz="2400" b="0" i="0" u="none" strike="noStrike" kern="1200" cap="none" spc="-50" normalizeH="0" baseline="0" noProof="0">
                <a:ln w="3175">
                  <a:noFill/>
                </a:ln>
                <a:gradFill>
                  <a:gsLst>
                    <a:gs pos="0">
                      <a:srgbClr val="FFFFFF"/>
                    </a:gs>
                    <a:gs pos="100000">
                      <a:srgbClr val="FFFFFF"/>
                    </a:gs>
                  </a:gsLst>
                  <a:lin ang="5400000" scaled="1"/>
                </a:gradFill>
                <a:effectLst/>
                <a:uLnTx/>
                <a:uFillTx/>
                <a:latin typeface="Segoe UI" panose="020B0502040204020203" pitchFamily="34" charset="0"/>
                <a:ea typeface="+mj-lt"/>
                <a:cs typeface="Segoe UI" panose="020B0502040204020203" pitchFamily="34" charset="0"/>
              </a:rPr>
              <a:t>the most comprehensive enterprise compliance and security controls</a:t>
            </a:r>
          </a:p>
        </p:txBody>
      </p:sp>
      <p:cxnSp>
        <p:nvCxnSpPr>
          <p:cNvPr id="4" name="Straight Connector 3">
            <a:extLst>
              <a:ext uri="{FF2B5EF4-FFF2-40B4-BE49-F238E27FC236}">
                <a16:creationId xmlns:a16="http://schemas.microsoft.com/office/drawing/2014/main" id="{CED20E78-BC9D-8866-AD58-076F3B4C586A}"/>
              </a:ext>
              <a:ext uri="{C183D7F6-B498-43B3-948B-1728B52AA6E4}">
                <adec:decorative xmlns:adec="http://schemas.microsoft.com/office/drawing/2017/decorative" val="1"/>
              </a:ext>
            </a:extLst>
          </p:cNvPr>
          <p:cNvCxnSpPr>
            <a:cxnSpLocks/>
          </p:cNvCxnSpPr>
          <p:nvPr/>
        </p:nvCxnSpPr>
        <p:spPr>
          <a:xfrm>
            <a:off x="5160304" y="1269000"/>
            <a:ext cx="0" cy="4320000"/>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1082603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6" presetClass="entr" presetSubtype="42"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Horizontal)">
                                      <p:cBhvr>
                                        <p:cTn id="10" dur="500"/>
                                        <p:tgtEl>
                                          <p:spTgt spid="4"/>
                                        </p:tgtEl>
                                      </p:cBhvr>
                                    </p:animEffect>
                                  </p:childTnLst>
                                </p:cTn>
                              </p:par>
                              <p:par>
                                <p:cTn id="11" presetID="42" presetClass="path" presetSubtype="0" decel="100000" fill="hold" grpId="1" nodeType="withEffect">
                                  <p:stCondLst>
                                    <p:cond delay="0"/>
                                  </p:stCondLst>
                                  <p:childTnLst>
                                    <p:animMotion origin="layout" path="M -0.03033 1.48148E-6 L -4.16667E-6 1.48148E-6 " pathEditMode="relative" rAng="0" ptsTypes="AA">
                                      <p:cBhvr>
                                        <p:cTn id="12" dur="600" fill="hold"/>
                                        <p:tgtEl>
                                          <p:spTgt spid="5"/>
                                        </p:tgtEl>
                                        <p:attrNameLst>
                                          <p:attrName>ppt_x</p:attrName>
                                          <p:attrName>ppt_y</p:attrName>
                                        </p:attrNameLst>
                                      </p:cBhvr>
                                      <p:rCtr x="1510" y="0"/>
                                    </p:animMotion>
                                  </p:childTnLst>
                                </p:cTn>
                              </p:par>
                              <p:par>
                                <p:cTn id="13" presetID="10" presetClass="entr" presetSubtype="0" fill="hold" grpId="0" nodeType="withEffect">
                                  <p:stCondLst>
                                    <p:cond delay="200"/>
                                  </p:stCondLst>
                                  <p:childTnLst>
                                    <p:set>
                                      <p:cBhvr>
                                        <p:cTn id="14" dur="1" fill="hold">
                                          <p:stCondLst>
                                            <p:cond delay="0"/>
                                          </p:stCondLst>
                                        </p:cTn>
                                        <p:tgtEl>
                                          <p:spTgt spid="12"/>
                                        </p:tgtEl>
                                        <p:attrNameLst>
                                          <p:attrName>style.visibility</p:attrName>
                                        </p:attrNameLst>
                                      </p:cBhvr>
                                      <p:to>
                                        <p:strVal val="visible"/>
                                      </p:to>
                                    </p:set>
                                    <p:animEffect transition="in" filter="fade">
                                      <p:cBhvr>
                                        <p:cTn id="15" dur="500"/>
                                        <p:tgtEl>
                                          <p:spTgt spid="12"/>
                                        </p:tgtEl>
                                      </p:cBhvr>
                                    </p:animEffect>
                                  </p:childTnLst>
                                </p:cTn>
                              </p:par>
                              <p:par>
                                <p:cTn id="16" presetID="42" presetClass="path" presetSubtype="0" decel="100000" fill="hold" grpId="1" nodeType="withEffect">
                                  <p:stCondLst>
                                    <p:cond delay="200"/>
                                  </p:stCondLst>
                                  <p:childTnLst>
                                    <p:animMotion origin="layout" path="M -0.03033 1.48148E-6 L -4.16667E-6 1.48148E-6 " pathEditMode="relative" rAng="0" ptsTypes="AA">
                                      <p:cBhvr>
                                        <p:cTn id="17" dur="600" fill="hold"/>
                                        <p:tgtEl>
                                          <p:spTgt spid="12"/>
                                        </p:tgtEl>
                                        <p:attrNameLst>
                                          <p:attrName>ppt_x</p:attrName>
                                          <p:attrName>ppt_y</p:attrName>
                                        </p:attrNameLst>
                                      </p:cBhvr>
                                      <p:rCtr x="1510" y="0"/>
                                    </p:animMotion>
                                  </p:childTnLst>
                                </p:cTn>
                              </p:par>
                              <p:par>
                                <p:cTn id="18" presetID="10" presetClass="entr" presetSubtype="0" fill="hold" grpId="0" nodeType="withEffect">
                                  <p:stCondLst>
                                    <p:cond delay="40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42" presetClass="path" presetSubtype="0" decel="100000" fill="hold" grpId="1" nodeType="withEffect">
                                  <p:stCondLst>
                                    <p:cond delay="400"/>
                                  </p:stCondLst>
                                  <p:childTnLst>
                                    <p:animMotion origin="layout" path="M -0.03033 1.48148E-6 L -4.16667E-6 1.48148E-6 " pathEditMode="relative" rAng="0" ptsTypes="AA">
                                      <p:cBhvr>
                                        <p:cTn id="22" dur="600" fill="hold"/>
                                        <p:tgtEl>
                                          <p:spTgt spid="13"/>
                                        </p:tgtEl>
                                        <p:attrNameLst>
                                          <p:attrName>ppt_x</p:attrName>
                                          <p:attrName>ppt_y</p:attrName>
                                        </p:attrNameLst>
                                      </p:cBhvr>
                                      <p:rCtr x="1510" y="0"/>
                                    </p:animMotion>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500"/>
                                        <p:tgtEl>
                                          <p:spTgt spid="8"/>
                                        </p:tgtEl>
                                      </p:cBhvr>
                                    </p:animEffect>
                                  </p:childTnLst>
                                </p:cTn>
                              </p:par>
                              <p:par>
                                <p:cTn id="26" presetID="42" presetClass="path" presetSubtype="0" decel="100000" fill="hold" grpId="1" nodeType="withEffect">
                                  <p:stCondLst>
                                    <p:cond delay="0"/>
                                  </p:stCondLst>
                                  <p:childTnLst>
                                    <p:animMotion origin="layout" path="M -0.03033 1.48148E-6 L -4.16667E-6 1.48148E-6 " pathEditMode="relative" rAng="0" ptsTypes="AA">
                                      <p:cBhvr>
                                        <p:cTn id="27" dur="600" fill="hold"/>
                                        <p:tgtEl>
                                          <p:spTgt spid="8"/>
                                        </p:tgtEl>
                                        <p:attrNameLst>
                                          <p:attrName>ppt_x</p:attrName>
                                          <p:attrName>ppt_y</p:attrName>
                                        </p:attrNameLst>
                                      </p:cBhvr>
                                      <p:rCtr x="1510" y="0"/>
                                    </p:animMotion>
                                  </p:childTnLst>
                                </p:cTn>
                              </p:par>
                              <p:par>
                                <p:cTn id="28" presetID="10" presetClass="entr" presetSubtype="0" fill="hold" grpId="0" nodeType="withEffect">
                                  <p:stCondLst>
                                    <p:cond delay="0"/>
                                  </p:stCondLst>
                                  <p:childTnLst>
                                    <p:set>
                                      <p:cBhvr>
                                        <p:cTn id="29" dur="1" fill="hold">
                                          <p:stCondLst>
                                            <p:cond delay="0"/>
                                          </p:stCondLst>
                                        </p:cTn>
                                        <p:tgtEl>
                                          <p:spTgt spid="7"/>
                                        </p:tgtEl>
                                        <p:attrNameLst>
                                          <p:attrName>style.visibility</p:attrName>
                                        </p:attrNameLst>
                                      </p:cBhvr>
                                      <p:to>
                                        <p:strVal val="visible"/>
                                      </p:to>
                                    </p:set>
                                    <p:animEffect transition="in" filter="fade">
                                      <p:cBhvr>
                                        <p:cTn id="30" dur="500"/>
                                        <p:tgtEl>
                                          <p:spTgt spid="7"/>
                                        </p:tgtEl>
                                      </p:cBhvr>
                                    </p:animEffect>
                                  </p:childTnLst>
                                </p:cTn>
                              </p:par>
                              <p:par>
                                <p:cTn id="31" presetID="42" presetClass="path" presetSubtype="0" decel="100000" fill="hold" grpId="1" nodeType="withEffect">
                                  <p:stCondLst>
                                    <p:cond delay="0"/>
                                  </p:stCondLst>
                                  <p:childTnLst>
                                    <p:animMotion origin="layout" path="M -0.03033 1.48148E-6 L -4.16667E-6 1.48148E-6 " pathEditMode="relative" rAng="0" ptsTypes="AA">
                                      <p:cBhvr>
                                        <p:cTn id="32" dur="600" fill="hold"/>
                                        <p:tgtEl>
                                          <p:spTgt spid="7"/>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8" grpId="0"/>
      <p:bldP spid="8" grpId="1"/>
      <p:bldP spid="5" grpId="0"/>
      <p:bldP spid="5" grpId="1"/>
      <p:bldP spid="12" grpId="0"/>
      <p:bldP spid="12" grpId="1"/>
      <p:bldP spid="13" grpId="0"/>
      <p:bldP spid="13" grpId="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ounded Rectangle 4" descr="Dark Pattern: Waves">
            <a:extLst>
              <a:ext uri="{FF2B5EF4-FFF2-40B4-BE49-F238E27FC236}">
                <a16:creationId xmlns:a16="http://schemas.microsoft.com/office/drawing/2014/main" id="{754D8B7A-21E5-FFA3-33F7-12F906AEE9AF}"/>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21" name="Rectangle: Top Corners Rounded 14" descr="Dark container front layer">
            <a:extLst>
              <a:ext uri="{FF2B5EF4-FFF2-40B4-BE49-F238E27FC236}">
                <a16:creationId xmlns:a16="http://schemas.microsoft.com/office/drawing/2014/main" id="{23B4C210-9EBA-4BF5-72FE-F8DD909BAA42}"/>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22" name="Rounded Rectangle 18" descr="Announcing&#10;">
            <a:extLst>
              <a:ext uri="{FF2B5EF4-FFF2-40B4-BE49-F238E27FC236}">
                <a16:creationId xmlns:a16="http://schemas.microsoft.com/office/drawing/2014/main" id="{A194F7A1-A7D7-764B-947A-8E3117AE2699}"/>
              </a:ext>
            </a:extLst>
          </p:cNvPr>
          <p:cNvSpPr/>
          <p:nvPr/>
        </p:nvSpPr>
        <p:spPr bwMode="auto">
          <a:xfrm>
            <a:off x="4865370" y="1135917"/>
            <a:ext cx="2461260"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Announcing</a:t>
            </a:r>
          </a:p>
        </p:txBody>
      </p:sp>
      <p:sp>
        <p:nvSpPr>
          <p:cNvPr id="10" name="Title 9">
            <a:extLst>
              <a:ext uri="{FF2B5EF4-FFF2-40B4-BE49-F238E27FC236}">
                <a16:creationId xmlns:a16="http://schemas.microsoft.com/office/drawing/2014/main" id="{4E5E7AD7-CB5D-1974-ABF8-31C45EEBCDA2}"/>
              </a:ext>
            </a:extLst>
          </p:cNvPr>
          <p:cNvSpPr>
            <a:spLocks noGrp="1"/>
          </p:cNvSpPr>
          <p:nvPr>
            <p:ph type="title" idx="4294967295"/>
          </p:nvPr>
        </p:nvSpPr>
        <p:spPr bwMode="auto">
          <a:xfrm>
            <a:off x="1087777" y="2651550"/>
            <a:ext cx="10019494" cy="1495794"/>
          </a:xfrm>
          <a:prstGeom prst="rect">
            <a:avLst/>
          </a:prstGeom>
          <a:noFill/>
          <a:ln w="9525" cap="flat" cmpd="sng" algn="ctr">
            <a:noFill/>
            <a:prstDash val="solid"/>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fontAlgn="base">
              <a:lnSpc>
                <a:spcPct val="90000"/>
              </a:lnSpc>
              <a:spcBef>
                <a:spcPts val="1800"/>
              </a:spcBef>
              <a:spcAft>
                <a:spcPct val="0"/>
              </a:spcAft>
            </a:pPr>
            <a:r>
              <a:rPr lang="en-US" sz="5400">
                <a:gradFill>
                  <a:gsLst>
                    <a:gs pos="12000">
                      <a:srgbClr val="FFFFFF"/>
                    </a:gs>
                    <a:gs pos="100000">
                      <a:srgbClr val="FFFFFF"/>
                    </a:gs>
                  </a:gsLst>
                  <a:lin ang="18900000" scaled="1"/>
                </a:gradFill>
                <a:latin typeface="Segoe UI Semibold"/>
                <a:cs typeface="Segoe UI"/>
              </a:rPr>
              <a:t>Fine-tune your </a:t>
            </a:r>
            <a:br>
              <a:rPr lang="en-US" sz="5400">
                <a:gradFill>
                  <a:gsLst>
                    <a:gs pos="12000">
                      <a:srgbClr val="FFFFFF"/>
                    </a:gs>
                    <a:gs pos="100000">
                      <a:srgbClr val="FFFFFF"/>
                    </a:gs>
                  </a:gsLst>
                  <a:lin ang="18900000" scaled="1"/>
                </a:gradFill>
                <a:latin typeface="Segoe UI Semibold"/>
                <a:cs typeface="Segoe UI"/>
              </a:rPr>
            </a:br>
            <a:r>
              <a:rPr lang="en-US" sz="5400">
                <a:gradFill>
                  <a:gsLst>
                    <a:gs pos="12000">
                      <a:srgbClr val="FFFFFF"/>
                    </a:gs>
                    <a:gs pos="100000">
                      <a:srgbClr val="FFFFFF"/>
                    </a:gs>
                  </a:gsLst>
                  <a:lin ang="18900000" scaled="1"/>
                </a:gradFill>
                <a:latin typeface="Segoe UI Semibold"/>
                <a:cs typeface="Segoe UI"/>
              </a:rPr>
              <a:t>Azure OpenAI models</a:t>
            </a:r>
          </a:p>
        </p:txBody>
      </p:sp>
      <p:sp>
        <p:nvSpPr>
          <p:cNvPr id="8" name="Rectangle: Rounded Corners 36">
            <a:extLst>
              <a:ext uri="{FF2B5EF4-FFF2-40B4-BE49-F238E27FC236}">
                <a16:creationId xmlns:a16="http://schemas.microsoft.com/office/drawing/2014/main" id="{AEE0D077-7B11-12AF-262E-6950CADF624E}"/>
              </a:ext>
            </a:extLst>
          </p:cNvPr>
          <p:cNvSpPr/>
          <p:nvPr/>
        </p:nvSpPr>
        <p:spPr>
          <a:xfrm>
            <a:off x="9344318" y="7629904"/>
            <a:ext cx="1679072"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2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GPT-4</a:t>
            </a:r>
          </a:p>
        </p:txBody>
      </p:sp>
      <p:sp>
        <p:nvSpPr>
          <p:cNvPr id="19" name="Rectangle: Rounded Corners 36">
            <a:extLst>
              <a:ext uri="{FF2B5EF4-FFF2-40B4-BE49-F238E27FC236}">
                <a16:creationId xmlns:a16="http://schemas.microsoft.com/office/drawing/2014/main" id="{2834D116-E145-C104-2A6D-54F7B356894A}"/>
              </a:ext>
              <a:ext uri="{C183D7F6-B498-43B3-948B-1728B52AA6E4}">
                <adec:decorative xmlns:adec="http://schemas.microsoft.com/office/drawing/2017/decorative" val="1"/>
              </a:ext>
            </a:extLst>
          </p:cNvPr>
          <p:cNvSpPr/>
          <p:nvPr/>
        </p:nvSpPr>
        <p:spPr>
          <a:xfrm>
            <a:off x="692358" y="7157192"/>
            <a:ext cx="10810332" cy="1743626"/>
          </a:xfrm>
          <a:prstGeom prst="roundRect">
            <a:avLst>
              <a:gd name="adj" fmla="val 7178"/>
            </a:avLst>
          </a:prstGeom>
          <a:noFill/>
          <a:ln w="19050">
            <a:gradFill flip="none" rotWithShape="1">
              <a:gsLst>
                <a:gs pos="0">
                  <a:srgbClr val="3A4953"/>
                </a:gs>
                <a:gs pos="100000">
                  <a:srgbClr val="3A4953"/>
                </a:gs>
              </a:gsLst>
              <a:lin ang="2700000" scaled="1"/>
              <a:tileRect/>
            </a:grad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endParaRPr kumimoji="0" lang="en-GB" sz="2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endParaRPr>
          </a:p>
        </p:txBody>
      </p:sp>
      <p:sp>
        <p:nvSpPr>
          <p:cNvPr id="16" name="Rectangle: Rounded Corners 36">
            <a:extLst>
              <a:ext uri="{FF2B5EF4-FFF2-40B4-BE49-F238E27FC236}">
                <a16:creationId xmlns:a16="http://schemas.microsoft.com/office/drawing/2014/main" id="{2EC0A86B-A071-592C-93D6-D71FBB0340A8}"/>
              </a:ext>
            </a:extLst>
          </p:cNvPr>
          <p:cNvSpPr/>
          <p:nvPr/>
        </p:nvSpPr>
        <p:spPr>
          <a:xfrm>
            <a:off x="7456139" y="7629904"/>
            <a:ext cx="1679072" cy="997196"/>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200" b="0" i="0" u="none" strike="noStrike" kern="1200" cap="none" spc="0" normalizeH="0" baseline="0" noProof="0">
                <a:ln>
                  <a:noFill/>
                </a:ln>
                <a:gradFill>
                  <a:gsLst>
                    <a:gs pos="0">
                      <a:srgbClr val="8DC8E8"/>
                    </a:gs>
                    <a:gs pos="100000">
                      <a:srgbClr val="8DC8E8"/>
                    </a:gs>
                  </a:gsLst>
                  <a:lin ang="2700000" scaled="1"/>
                </a:gradFill>
                <a:effectLst/>
                <a:uLnTx/>
                <a:uFillTx/>
                <a:latin typeface="Segoe UI Semibold"/>
                <a:ea typeface="Open Sans"/>
                <a:cs typeface="Open Sans"/>
              </a:rPr>
              <a:t>Preview</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18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Assistants API</a:t>
            </a:r>
          </a:p>
        </p:txBody>
      </p:sp>
      <p:sp>
        <p:nvSpPr>
          <p:cNvPr id="3" name="Rectangle: Rounded Corners 36">
            <a:extLst>
              <a:ext uri="{FF2B5EF4-FFF2-40B4-BE49-F238E27FC236}">
                <a16:creationId xmlns:a16="http://schemas.microsoft.com/office/drawing/2014/main" id="{82BCFF38-CECB-7CB2-27A0-F61F22866F9E}"/>
              </a:ext>
            </a:extLst>
          </p:cNvPr>
          <p:cNvSpPr/>
          <p:nvPr/>
        </p:nvSpPr>
        <p:spPr>
          <a:xfrm>
            <a:off x="3484136" y="4848527"/>
            <a:ext cx="2488576" cy="880241"/>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a:t>
            </a:r>
          </a:p>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GPT-3.5 Turbo</a:t>
            </a:r>
          </a:p>
        </p:txBody>
      </p:sp>
      <p:sp>
        <p:nvSpPr>
          <p:cNvPr id="5" name="Rectangle: Rounded Corners 36">
            <a:extLst>
              <a:ext uri="{FF2B5EF4-FFF2-40B4-BE49-F238E27FC236}">
                <a16:creationId xmlns:a16="http://schemas.microsoft.com/office/drawing/2014/main" id="{61205566-DCFF-2B72-475D-79BFF73DA885}"/>
              </a:ext>
            </a:extLst>
          </p:cNvPr>
          <p:cNvSpPr/>
          <p:nvPr/>
        </p:nvSpPr>
        <p:spPr>
          <a:xfrm>
            <a:off x="6371358" y="4848527"/>
            <a:ext cx="2169562" cy="880241"/>
          </a:xfrm>
          <a:prstGeom prst="rect">
            <a:avLst/>
          </a:prstGeom>
          <a:noFill/>
          <a:ln w="19050">
            <a:noFill/>
            <a:headEnd type="none" w="med" len="med"/>
            <a:tailEnd type="none" w="med" len="med"/>
          </a:ln>
          <a:effectLst>
            <a:outerShdw blurRad="63500" dist="127000" dir="2700000" algn="tl" rotWithShape="0">
              <a:srgbClr val="454142">
                <a:alpha val="20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3600" tIns="146304" rIns="182880" bIns="146304" numCol="1" spcCol="0" rtlCol="0" fromWordArt="0" anchor="t" anchorCtr="0" forceAA="0" compatLnSpc="1">
            <a:prstTxWarp prst="textNoShape">
              <a:avLst/>
            </a:prstTxWarp>
            <a:noAutofit/>
          </a:bodyPr>
          <a:lstStyle/>
          <a:p>
            <a:pPr marL="0" marR="0" lvl="0" indent="0" algn="ctr" defTabSz="914400" rtl="0" eaLnBrk="1" fontAlgn="base" latinLnBrk="0" hangingPunct="1">
              <a:lnSpc>
                <a:spcPct val="95000"/>
              </a:lnSpc>
              <a:spcBef>
                <a:spcPct val="0"/>
              </a:spcBef>
              <a:spcAft>
                <a:spcPct val="0"/>
              </a:spcAft>
              <a:buClrTx/>
              <a:buSzTx/>
              <a:buFontTx/>
              <a:buNone/>
              <a:tabLst/>
              <a:defRPr/>
            </a:pPr>
            <a:r>
              <a:rPr kumimoji="0" lang="en-GB" sz="2000" b="0" i="0" u="none" strike="noStrike" kern="1200" cap="none" spc="0" normalizeH="0" baseline="0" noProof="0">
                <a:ln>
                  <a:noFill/>
                </a:ln>
                <a:gradFill>
                  <a:gsLst>
                    <a:gs pos="0">
                      <a:srgbClr val="FFFFFF"/>
                    </a:gs>
                    <a:gs pos="100000">
                      <a:srgbClr val="FFFFFF"/>
                    </a:gs>
                  </a:gsLst>
                  <a:lin ang="2700000" scaled="1"/>
                </a:gradFill>
                <a:effectLst/>
                <a:uLnTx/>
                <a:uFillTx/>
                <a:latin typeface="Segoe UI Semibold"/>
                <a:ea typeface="Open Sans"/>
                <a:cs typeface="Open Sans"/>
              </a:rPr>
              <a:t>Fine-tuning for GPT-4</a:t>
            </a:r>
          </a:p>
        </p:txBody>
      </p:sp>
      <p:cxnSp>
        <p:nvCxnSpPr>
          <p:cNvPr id="6" name="Straight Connector 5">
            <a:extLst>
              <a:ext uri="{FF2B5EF4-FFF2-40B4-BE49-F238E27FC236}">
                <a16:creationId xmlns:a16="http://schemas.microsoft.com/office/drawing/2014/main" id="{A5A2C411-7F4E-4AE7-CEFC-67284D5EE3CE}"/>
              </a:ext>
              <a:ext uri="{C183D7F6-B498-43B3-948B-1728B52AA6E4}">
                <adec:decorative xmlns:adec="http://schemas.microsoft.com/office/drawing/2017/decorative" val="1"/>
              </a:ext>
            </a:extLst>
          </p:cNvPr>
          <p:cNvCxnSpPr>
            <a:cxnSpLocks/>
          </p:cNvCxnSpPr>
          <p:nvPr/>
        </p:nvCxnSpPr>
        <p:spPr>
          <a:xfrm>
            <a:off x="6096000" y="4848527"/>
            <a:ext cx="0" cy="830997"/>
          </a:xfrm>
          <a:prstGeom prst="line">
            <a:avLst/>
          </a:prstGeom>
          <a:ln>
            <a:solidFill>
              <a:srgbClr val="3A4953"/>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982399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0"/>
                                  </p:stCondLst>
                                  <p:childTnLst>
                                    <p:animMotion origin="layout" path="M -2.08333E-7 -1.85185E-6 L -2.08333E-7 0.01968 " pathEditMode="relative" rAng="0" ptsTypes="AA">
                                      <p:cBhvr>
                                        <p:cTn id="9" dur="500" spd="-100000" fill="hold"/>
                                        <p:tgtEl>
                                          <p:spTgt spid="10"/>
                                        </p:tgtEl>
                                        <p:attrNameLst>
                                          <p:attrName>ppt_x</p:attrName>
                                          <p:attrName>ppt_y</p:attrName>
                                        </p:attrNameLst>
                                      </p:cBhvr>
                                      <p:rCtr x="0" y="972"/>
                                    </p:animMotion>
                                  </p:childTnLst>
                                </p:cTn>
                              </p:par>
                              <p:par>
                                <p:cTn id="10" presetID="22" presetClass="entr" presetSubtype="1" fill="hold" grpId="0" nodeType="with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wipe(up)">
                                      <p:cBhvr>
                                        <p:cTn id="12" dur="1000"/>
                                        <p:tgtEl>
                                          <p:spTgt spid="20"/>
                                        </p:tgtEl>
                                      </p:cBhvr>
                                    </p:animEffect>
                                  </p:childTnLst>
                                </p:cTn>
                              </p:par>
                              <p:par>
                                <p:cTn id="13" presetID="22" presetClass="entr" presetSubtype="1" fill="hold" grpId="0" nodeType="withEffect">
                                  <p:stCondLst>
                                    <p:cond delay="100"/>
                                  </p:stCondLst>
                                  <p:childTnLst>
                                    <p:set>
                                      <p:cBhvr>
                                        <p:cTn id="14" dur="1" fill="hold">
                                          <p:stCondLst>
                                            <p:cond delay="0"/>
                                          </p:stCondLst>
                                        </p:cTn>
                                        <p:tgtEl>
                                          <p:spTgt spid="21"/>
                                        </p:tgtEl>
                                        <p:attrNameLst>
                                          <p:attrName>style.visibility</p:attrName>
                                        </p:attrNameLst>
                                      </p:cBhvr>
                                      <p:to>
                                        <p:strVal val="visible"/>
                                      </p:to>
                                    </p:set>
                                    <p:animEffect transition="in" filter="wipe(up)">
                                      <p:cBhvr>
                                        <p:cTn id="15" dur="750"/>
                                        <p:tgtEl>
                                          <p:spTgt spid="21"/>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fade">
                                      <p:cBhvr>
                                        <p:cTn id="18" dur="500"/>
                                        <p:tgtEl>
                                          <p:spTgt spid="22"/>
                                        </p:tgtEl>
                                      </p:cBhvr>
                                    </p:animEffect>
                                  </p:childTnLst>
                                </p:cTn>
                              </p:par>
                              <p:par>
                                <p:cTn id="19" presetID="42" presetClass="path" presetSubtype="0" decel="100000" fill="hold" grpId="1" nodeType="withEffect">
                                  <p:stCondLst>
                                    <p:cond delay="0"/>
                                  </p:stCondLst>
                                  <p:childTnLst>
                                    <p:animMotion origin="layout" path="M 0 -2.22222E-6 L 0 0.03542 " pathEditMode="relative" rAng="0" ptsTypes="AA">
                                      <p:cBhvr>
                                        <p:cTn id="20" dur="700" spd="-100000" fill="hold"/>
                                        <p:tgtEl>
                                          <p:spTgt spid="22"/>
                                        </p:tgtEl>
                                        <p:attrNameLst>
                                          <p:attrName>ppt_x</p:attrName>
                                          <p:attrName>ppt_y</p:attrName>
                                        </p:attrNameLst>
                                      </p:cBhvr>
                                      <p:rCtr x="0" y="1759"/>
                                    </p:animMotion>
                                  </p:childTnLst>
                                </p:cTn>
                              </p:par>
                              <p:par>
                                <p:cTn id="21" presetID="16" presetClass="entr" presetSubtype="42" fill="hold" nodeType="withEffect">
                                  <p:stCondLst>
                                    <p:cond delay="400"/>
                                  </p:stCondLst>
                                  <p:childTnLst>
                                    <p:set>
                                      <p:cBhvr>
                                        <p:cTn id="22" dur="1" fill="hold">
                                          <p:stCondLst>
                                            <p:cond delay="0"/>
                                          </p:stCondLst>
                                        </p:cTn>
                                        <p:tgtEl>
                                          <p:spTgt spid="6"/>
                                        </p:tgtEl>
                                        <p:attrNameLst>
                                          <p:attrName>style.visibility</p:attrName>
                                        </p:attrNameLst>
                                      </p:cBhvr>
                                      <p:to>
                                        <p:strVal val="visible"/>
                                      </p:to>
                                    </p:set>
                                    <p:animEffect transition="in" filter="barn(outHorizontal)">
                                      <p:cBhvr>
                                        <p:cTn id="23" dur="500"/>
                                        <p:tgtEl>
                                          <p:spTgt spid="6"/>
                                        </p:tgtEl>
                                      </p:cBhvr>
                                    </p:animEffect>
                                  </p:childTnLst>
                                </p:cTn>
                              </p:par>
                              <p:par>
                                <p:cTn id="24" presetID="10" presetClass="entr" presetSubtype="0" fill="hold" grpId="0" nodeType="withEffect">
                                  <p:stCondLst>
                                    <p:cond delay="40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500"/>
                                        <p:tgtEl>
                                          <p:spTgt spid="3"/>
                                        </p:tgtEl>
                                      </p:cBhvr>
                                    </p:animEffect>
                                  </p:childTnLst>
                                </p:cTn>
                              </p:par>
                              <p:par>
                                <p:cTn id="27" presetID="42" presetClass="path" presetSubtype="0" decel="100000" fill="hold" grpId="1" nodeType="withEffect">
                                  <p:stCondLst>
                                    <p:cond delay="400"/>
                                  </p:stCondLst>
                                  <p:childTnLst>
                                    <p:animMotion origin="layout" path="M 0.02553 -2.96296E-6 L -4.16667E-6 -2.96296E-6 " pathEditMode="relative" rAng="0" ptsTypes="AA">
                                      <p:cBhvr>
                                        <p:cTn id="28" dur="600" fill="hold"/>
                                        <p:tgtEl>
                                          <p:spTgt spid="3"/>
                                        </p:tgtEl>
                                        <p:attrNameLst>
                                          <p:attrName>ppt_x</p:attrName>
                                          <p:attrName>ppt_y</p:attrName>
                                        </p:attrNameLst>
                                      </p:cBhvr>
                                      <p:rCtr x="-1276" y="0"/>
                                    </p:animMotion>
                                  </p:childTnLst>
                                </p:cTn>
                              </p:par>
                              <p:par>
                                <p:cTn id="29" presetID="10" presetClass="entr" presetSubtype="0" fill="hold" grpId="0" nodeType="withEffect">
                                  <p:stCondLst>
                                    <p:cond delay="400"/>
                                  </p:stCondLst>
                                  <p:childTnLst>
                                    <p:set>
                                      <p:cBhvr>
                                        <p:cTn id="30" dur="1" fill="hold">
                                          <p:stCondLst>
                                            <p:cond delay="0"/>
                                          </p:stCondLst>
                                        </p:cTn>
                                        <p:tgtEl>
                                          <p:spTgt spid="5"/>
                                        </p:tgtEl>
                                        <p:attrNameLst>
                                          <p:attrName>style.visibility</p:attrName>
                                        </p:attrNameLst>
                                      </p:cBhvr>
                                      <p:to>
                                        <p:strVal val="visible"/>
                                      </p:to>
                                    </p:set>
                                    <p:animEffect transition="in" filter="fade">
                                      <p:cBhvr>
                                        <p:cTn id="31" dur="500"/>
                                        <p:tgtEl>
                                          <p:spTgt spid="5"/>
                                        </p:tgtEl>
                                      </p:cBhvr>
                                    </p:animEffect>
                                  </p:childTnLst>
                                </p:cTn>
                              </p:par>
                              <p:par>
                                <p:cTn id="32" presetID="42" presetClass="path" presetSubtype="0" decel="100000" fill="hold" grpId="1" nodeType="withEffect">
                                  <p:stCondLst>
                                    <p:cond delay="400"/>
                                  </p:stCondLst>
                                  <p:childTnLst>
                                    <p:animMotion origin="layout" path="M -0.03034 -2.96296E-6 L 2.91667E-6 -2.96296E-6 " pathEditMode="relative" rAng="0" ptsTypes="AA">
                                      <p:cBhvr>
                                        <p:cTn id="33" dur="600" fill="hold"/>
                                        <p:tgtEl>
                                          <p:spTgt spid="5"/>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2" grpId="1" animBg="1"/>
      <p:bldP spid="10" grpId="0"/>
      <p:bldP spid="10" grpId="1"/>
      <p:bldP spid="3" grpId="0"/>
      <p:bldP spid="3" grpId="1"/>
      <p:bldP spid="5" grpId="0"/>
      <p:bldP spid="5" grpId="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t>RAG vs Fine-tuning</a:t>
            </a: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5"/>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a:defRPr/>
            </a:pPr>
            <a:r>
              <a:rPr lang="en-CA">
                <a:gradFill flip="none" rotWithShape="1">
                  <a:gsLst>
                    <a:gs pos="100000">
                      <a:srgbClr val="D59ED7"/>
                    </a:gs>
                    <a:gs pos="1786">
                      <a:srgbClr val="8DC8E8"/>
                    </a:gs>
                    <a:gs pos="46000">
                      <a:srgbClr val="8DC8E8"/>
                    </a:gs>
                  </a:gsLst>
                  <a:lin ang="18900000" scaled="1"/>
                  <a:tileRect/>
                </a:gradFill>
              </a:rPr>
              <a:t>Adding knowledge, modifying tone and format </a:t>
            </a:r>
            <a:endPar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20BE6D2B-F567-202F-0DDA-D61C9EB10F3D}"/>
              </a:ext>
              <a:ext uri="{C183D7F6-B498-43B3-948B-1728B52AA6E4}">
                <adec:decorative xmlns:adec="http://schemas.microsoft.com/office/drawing/2017/decorative" val="1"/>
              </a:ext>
            </a:extLst>
          </p:cNvPr>
          <p:cNvGrpSpPr/>
          <p:nvPr/>
        </p:nvGrpSpPr>
        <p:grpSpPr>
          <a:xfrm>
            <a:off x="741521" y="1891458"/>
            <a:ext cx="4729770" cy="3760042"/>
            <a:chOff x="588263" y="1408858"/>
            <a:chExt cx="5603238" cy="4725242"/>
          </a:xfrm>
        </p:grpSpPr>
        <p:sp>
          <p:nvSpPr>
            <p:cNvPr id="5" name="Rectangle: Rounded Corners 4" descr="Dark: small container">
              <a:extLst>
                <a:ext uri="{FF2B5EF4-FFF2-40B4-BE49-F238E27FC236}">
                  <a16:creationId xmlns:a16="http://schemas.microsoft.com/office/drawing/2014/main" id="{C6104F3F-A9C4-677F-2239-5F507B6F4F3B}"/>
                </a:ext>
              </a:extLst>
            </p:cNvPr>
            <p:cNvSpPr/>
            <p:nvPr/>
          </p:nvSpPr>
          <p:spPr bwMode="auto">
            <a:xfrm>
              <a:off x="588263" y="1408858"/>
              <a:ext cx="5603238" cy="4725242"/>
            </a:xfrm>
            <a:prstGeom prst="roundRect">
              <a:avLst>
                <a:gd name="adj" fmla="val 9119"/>
              </a:avLst>
            </a:prstGeom>
            <a:solidFill>
              <a:schemeClr val="bg1">
                <a:lumMod val="90000"/>
                <a:lumOff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6" name="Picture 52" descr="Dark pattern: Plus dots">
              <a:extLst>
                <a:ext uri="{FF2B5EF4-FFF2-40B4-BE49-F238E27FC236}">
                  <a16:creationId xmlns:a16="http://schemas.microsoft.com/office/drawing/2014/main" id="{E6B97790-2AAC-7DD0-EA68-8C5318A3BD10}"/>
                </a:ext>
              </a:extLst>
            </p:cNvPr>
            <p:cNvPicPr>
              <a:picLocks/>
            </p:cNvPicPr>
            <p:nvPr/>
          </p:nvPicPr>
          <p:blipFill>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12" r="12"/>
            <a:stretch/>
          </p:blipFill>
          <p:spPr>
            <a:xfrm>
              <a:off x="1636786" y="1408858"/>
              <a:ext cx="4554715" cy="4725242"/>
            </a:xfrm>
            <a:prstGeom prst="roundRect">
              <a:avLst>
                <a:gd name="adj" fmla="val 9694"/>
              </a:avLst>
            </a:prstGeom>
            <a:noFill/>
            <a:ln w="12700" cap="flat">
              <a:noFill/>
              <a:prstDash val="solid"/>
              <a:miter/>
            </a:ln>
          </p:spPr>
        </p:pic>
        <p:sp>
          <p:nvSpPr>
            <p:cNvPr id="7" name="Rectangle: Rounded Corners 4" descr="Dark - small container">
              <a:extLst>
                <a:ext uri="{FF2B5EF4-FFF2-40B4-BE49-F238E27FC236}">
                  <a16:creationId xmlns:a16="http://schemas.microsoft.com/office/drawing/2014/main" id="{44962C71-A7A1-3303-15B0-8389FAE53D70}"/>
                </a:ext>
              </a:extLst>
            </p:cNvPr>
            <p:cNvSpPr>
              <a:spLocks/>
            </p:cNvSpPr>
            <p:nvPr/>
          </p:nvSpPr>
          <p:spPr bwMode="auto">
            <a:xfrm>
              <a:off x="588265" y="1408858"/>
              <a:ext cx="5603236" cy="4725242"/>
            </a:xfrm>
            <a:prstGeom prst="roundRect">
              <a:avLst>
                <a:gd name="adj" fmla="val 7527"/>
              </a:avLst>
            </a:prstGeom>
            <a:gradFill>
              <a:gsLst>
                <a:gs pos="70000">
                  <a:schemeClr val="bg1">
                    <a:lumMod val="90000"/>
                    <a:lumOff val="10000"/>
                  </a:schemeClr>
                </a:gs>
                <a:gs pos="95000">
                  <a:schemeClr val="bg1">
                    <a:lumMod val="90000"/>
                    <a:lumOff val="10000"/>
                    <a:alpha val="77000"/>
                  </a:schemeClr>
                </a:gs>
                <a:gs pos="44000">
                  <a:schemeClr val="bg1">
                    <a:lumMod val="90000"/>
                    <a:lumOff val="10000"/>
                  </a:schemeClr>
                </a:gs>
                <a:gs pos="12000">
                  <a:schemeClr val="bg1">
                    <a:lumMod val="90000"/>
                    <a:lumOff val="10000"/>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12" name="Title 11">
            <a:extLst>
              <a:ext uri="{FF2B5EF4-FFF2-40B4-BE49-F238E27FC236}">
                <a16:creationId xmlns:a16="http://schemas.microsoft.com/office/drawing/2014/main" id="{F927A7C3-F752-DCD6-8A00-5A6D00C1A2AA}"/>
              </a:ext>
            </a:extLst>
          </p:cNvPr>
          <p:cNvSpPr>
            <a:spLocks noGrp="1"/>
          </p:cNvSpPr>
          <p:nvPr>
            <p:ph type="title"/>
          </p:nvPr>
        </p:nvSpPr>
        <p:spPr/>
        <p:txBody>
          <a:bodyPr/>
          <a:lstStyle/>
          <a:p>
            <a:r>
              <a:rPr lang="en-US"/>
              <a:t>Model catalog: quality </a:t>
            </a:r>
            <a:r>
              <a:rPr lang="en-US" i="1"/>
              <a:t>and</a:t>
            </a:r>
            <a:r>
              <a:rPr lang="en-US"/>
              <a:t> quantity</a:t>
            </a:r>
          </a:p>
        </p:txBody>
      </p:sp>
      <p:sp>
        <p:nvSpPr>
          <p:cNvPr id="14" name="Text Placeholder 13">
            <a:extLst>
              <a:ext uri="{FF2B5EF4-FFF2-40B4-BE49-F238E27FC236}">
                <a16:creationId xmlns:a16="http://schemas.microsoft.com/office/drawing/2014/main" id="{2C059604-47EA-2B75-28F8-201748249F53}"/>
              </a:ext>
            </a:extLst>
          </p:cNvPr>
          <p:cNvSpPr>
            <a:spLocks noGrp="1"/>
          </p:cNvSpPr>
          <p:nvPr>
            <p:ph type="body" sz="quarter" idx="12"/>
          </p:nvPr>
        </p:nvSpPr>
        <p:spPr>
          <a:xfrm>
            <a:off x="6644046" y="2324929"/>
            <a:ext cx="5359268" cy="2354491"/>
          </a:xfrm>
        </p:spPr>
        <p:txBody>
          <a:bodyPr vert="horz" wrap="square" lIns="0" tIns="0" rIns="0" bIns="0" rtlCol="0" anchor="t">
            <a:spAutoFit/>
          </a:bodyPr>
          <a:lstStyle/>
          <a:p>
            <a:pPr>
              <a:spcBef>
                <a:spcPts val="0"/>
              </a:spcBef>
              <a:spcAft>
                <a:spcPts val="3000"/>
              </a:spcAft>
            </a:pPr>
            <a:r>
              <a:rPr lang="en-US" spc="-50">
                <a:gradFill>
                  <a:gsLst>
                    <a:gs pos="0">
                      <a:srgbClr val="D59ED7"/>
                    </a:gs>
                    <a:gs pos="56000">
                      <a:srgbClr val="8DC8E8"/>
                    </a:gs>
                  </a:gsLst>
                  <a:path path="circle">
                    <a:fillToRect l="100000" t="100000"/>
                  </a:path>
                </a:gradFill>
                <a:latin typeface="Segoe UI Semibold"/>
                <a:cs typeface="Segoe UI Semibold"/>
              </a:rPr>
              <a:t>Azure OpenAI</a:t>
            </a:r>
            <a:br>
              <a:rPr lang="en-US" spc="-50">
                <a:latin typeface="Segoe UI Semibold"/>
                <a:cs typeface="Segoe UI Semibold" panose="020B0702040204020203" pitchFamily="34" charset="0"/>
              </a:rPr>
            </a:br>
            <a:r>
              <a:rPr lang="en-US" sz="1800">
                <a:latin typeface="Segoe UI"/>
                <a:cs typeface="Segoe UI"/>
              </a:rPr>
              <a:t>GPT-4, GPT-4 Turbo, GPT 3.5, ChatGPT, DALL-E</a:t>
            </a:r>
          </a:p>
          <a:p>
            <a:pPr>
              <a:spcBef>
                <a:spcPts val="0"/>
              </a:spcBef>
              <a:spcAft>
                <a:spcPts val="3000"/>
              </a:spcAft>
            </a:pPr>
            <a:r>
              <a:rPr lang="en-US" spc="-50">
                <a:gradFill>
                  <a:gsLst>
                    <a:gs pos="0">
                      <a:srgbClr val="D59ED7"/>
                    </a:gs>
                    <a:gs pos="56000">
                      <a:srgbClr val="8DC8E8"/>
                    </a:gs>
                  </a:gsLst>
                  <a:path path="circle">
                    <a:fillToRect l="100000" t="100000"/>
                  </a:path>
                </a:gradFill>
                <a:latin typeface="Segoe UI Semibold"/>
                <a:cs typeface="Segoe UI Semibold"/>
              </a:rPr>
              <a:t>Deploy &amp; fine tune on your infra</a:t>
            </a:r>
            <a:br>
              <a:rPr lang="en-US" sz="1800" spc="-50">
                <a:latin typeface="Segoe UI Semibold"/>
                <a:cs typeface="Segoe UI Semibold" panose="020B0702040204020203" pitchFamily="34" charset="0"/>
              </a:rPr>
            </a:br>
            <a:r>
              <a:rPr lang="en-US" sz="1800">
                <a:latin typeface="Segoe UI"/>
                <a:cs typeface="Segoe UI"/>
              </a:rPr>
              <a:t>Curated by Azure AI: Phi-2, Falcon, Databricks Dolly-v2, Stable Diffusion, and more</a:t>
            </a:r>
            <a:br>
              <a:rPr lang="en-US" sz="1800">
                <a:latin typeface="Segoe UI"/>
                <a:cs typeface="Segoe UI"/>
              </a:rPr>
            </a:br>
            <a:r>
              <a:rPr lang="en-US" sz="1800">
                <a:latin typeface="Segoe UI"/>
                <a:cs typeface="Segoe UI"/>
              </a:rPr>
              <a:t>Hugging Face: 1000s of OSS models</a:t>
            </a:r>
          </a:p>
        </p:txBody>
      </p:sp>
      <p:cxnSp>
        <p:nvCxnSpPr>
          <p:cNvPr id="2" name="Straight Connector 1">
            <a:extLst>
              <a:ext uri="{FF2B5EF4-FFF2-40B4-BE49-F238E27FC236}">
                <a16:creationId xmlns:a16="http://schemas.microsoft.com/office/drawing/2014/main" id="{C3BAE434-11D0-A9E5-F784-464FB96334BB}"/>
              </a:ext>
              <a:ext uri="{C183D7F6-B498-43B3-948B-1728B52AA6E4}">
                <adec:decorative xmlns:adec="http://schemas.microsoft.com/office/drawing/2017/decorative" val="1"/>
              </a:ext>
            </a:extLst>
          </p:cNvPr>
          <p:cNvCxnSpPr>
            <a:cxnSpLocks/>
          </p:cNvCxnSpPr>
          <p:nvPr/>
        </p:nvCxnSpPr>
        <p:spPr>
          <a:xfrm>
            <a:off x="6258079" y="2214602"/>
            <a:ext cx="0" cy="3113754"/>
          </a:xfrm>
          <a:prstGeom prst="line">
            <a:avLst/>
          </a:prstGeom>
          <a:noFill/>
          <a:ln w="12700" cap="rnd" cmpd="sng" algn="ctr">
            <a:solidFill>
              <a:srgbClr val="3A4953"/>
            </a:solidFill>
            <a:prstDash val="solid"/>
            <a:headEnd type="none" w="lg" len="med"/>
            <a:tailEnd type="none" w="lg" len="med"/>
          </a:ln>
          <a:effectLst/>
        </p:spPr>
      </p:cxnSp>
      <p:pic>
        <p:nvPicPr>
          <p:cNvPr id="1026" name="Picture 2" descr="Screenshot">
            <a:extLst>
              <a:ext uri="{FF2B5EF4-FFF2-40B4-BE49-F238E27FC236}">
                <a16:creationId xmlns:a16="http://schemas.microsoft.com/office/drawing/2014/main" id="{1B96C7B2-96A2-A427-E767-D393C4720131}"/>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478971" y="2337629"/>
            <a:ext cx="5259325" cy="2698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18646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42" presetClass="path" presetSubtype="0" decel="100000" fill="hold" nodeType="withEffect">
                                  <p:stCondLst>
                                    <p:cond delay="0"/>
                                  </p:stCondLst>
                                  <p:childTnLst>
                                    <p:animMotion origin="layout" path="M 1.45833E-6 1.48148E-6 L 1.45833E-6 0.01967 " pathEditMode="relative" rAng="0" ptsTypes="AA">
                                      <p:cBhvr>
                                        <p:cTn id="9" dur="500" spd="-100000" fill="hold"/>
                                        <p:tgtEl>
                                          <p:spTgt spid="9"/>
                                        </p:tgtEl>
                                        <p:attrNameLst>
                                          <p:attrName>ppt_x</p:attrName>
                                          <p:attrName>ppt_y</p:attrName>
                                        </p:attrNameLst>
                                      </p:cBhvr>
                                      <p:rCtr x="0" y="972"/>
                                    </p:animMotion>
                                  </p:childTnLst>
                                </p:cTn>
                              </p:par>
                              <p:par>
                                <p:cTn id="10" presetID="10" presetClass="entr" presetSubtype="0" fill="hold" grpId="0" nodeType="withEffect">
                                  <p:stCondLst>
                                    <p:cond delay="0"/>
                                  </p:stCondLst>
                                  <p:childTnLst>
                                    <p:set>
                                      <p:cBhvr>
                                        <p:cTn id="11" dur="1" fill="hold">
                                          <p:stCondLst>
                                            <p:cond delay="0"/>
                                          </p:stCondLst>
                                        </p:cTn>
                                        <p:tgtEl>
                                          <p:spTgt spid="14">
                                            <p:txEl>
                                              <p:pRg st="0" end="0"/>
                                            </p:txEl>
                                          </p:spTgt>
                                        </p:tgtEl>
                                        <p:attrNameLst>
                                          <p:attrName>style.visibility</p:attrName>
                                        </p:attrNameLst>
                                      </p:cBhvr>
                                      <p:to>
                                        <p:strVal val="visible"/>
                                      </p:to>
                                    </p:set>
                                    <p:animEffect transition="in" filter="fade">
                                      <p:cBhvr>
                                        <p:cTn id="12" dur="500"/>
                                        <p:tgtEl>
                                          <p:spTgt spid="14">
                                            <p:txEl>
                                              <p:pRg st="0" end="0"/>
                                            </p:txEl>
                                          </p:spTgt>
                                        </p:tgtEl>
                                      </p:cBhvr>
                                    </p:animEffect>
                                  </p:childTnLst>
                                </p:cTn>
                              </p:par>
                              <p:par>
                                <p:cTn id="13" presetID="42" presetClass="path" presetSubtype="0" decel="100000" fill="hold" grpId="1" nodeType="withEffect">
                                  <p:stCondLst>
                                    <p:cond delay="0"/>
                                  </p:stCondLst>
                                  <p:childTnLst>
                                    <p:animMotion origin="layout" path="M -0.03033 1.48148E-6 L -4.16667E-6 1.48148E-6 " pathEditMode="relative" rAng="0" ptsTypes="AA">
                                      <p:cBhvr>
                                        <p:cTn id="14" dur="600" fill="hold"/>
                                        <p:tgtEl>
                                          <p:spTgt spid="14">
                                            <p:txEl>
                                              <p:pRg st="0" end="0"/>
                                            </p:txEl>
                                          </p:spTgt>
                                        </p:tgtEl>
                                        <p:attrNameLst>
                                          <p:attrName>ppt_x</p:attrName>
                                          <p:attrName>ppt_y</p:attrName>
                                        </p:attrNameLst>
                                      </p:cBhvr>
                                      <p:rCtr x="1510" y="0"/>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400"/>
                                  </p:stCondLst>
                                  <p:childTnLst>
                                    <p:set>
                                      <p:cBhvr>
                                        <p:cTn id="18" dur="1" fill="hold">
                                          <p:stCondLst>
                                            <p:cond delay="0"/>
                                          </p:stCondLst>
                                        </p:cTn>
                                        <p:tgtEl>
                                          <p:spTgt spid="14">
                                            <p:txEl>
                                              <p:pRg st="1" end="1"/>
                                            </p:txEl>
                                          </p:spTgt>
                                        </p:tgtEl>
                                        <p:attrNameLst>
                                          <p:attrName>style.visibility</p:attrName>
                                        </p:attrNameLst>
                                      </p:cBhvr>
                                      <p:to>
                                        <p:strVal val="visible"/>
                                      </p:to>
                                    </p:set>
                                    <p:animEffect transition="in" filter="fade">
                                      <p:cBhvr>
                                        <p:cTn id="19" dur="500"/>
                                        <p:tgtEl>
                                          <p:spTgt spid="14">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uiExpand="1" build="p"/>
      <p:bldP spid="14" grpId="1"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3_1">
            <a:extLst>
              <a:ext uri="{FF2B5EF4-FFF2-40B4-BE49-F238E27FC236}">
                <a16:creationId xmlns:a16="http://schemas.microsoft.com/office/drawing/2014/main" id="{FAC598A4-030F-55B9-30D6-DC47F7169A0D}"/>
              </a:ext>
            </a:extLst>
          </p:cNvPr>
          <p:cNvSpPr/>
          <p:nvPr/>
        </p:nvSpPr>
        <p:spPr>
          <a:xfrm>
            <a:off x="478631" y="1761475"/>
            <a:ext cx="5969000" cy="3032449"/>
          </a:xfrm>
          <a:prstGeom prst="roundRect">
            <a:avLst>
              <a:gd name="adj" fmla="val 3632"/>
            </a:avLst>
          </a:prstGeom>
          <a:solidFill>
            <a:schemeClr val="bg1"/>
          </a:solidFill>
          <a:ln>
            <a:noFill/>
          </a:ln>
          <a:effectLst>
            <a:outerShdw blurRad="127000" dist="38100" dir="8100000" sx="101000" sy="101000" algn="tr" rotWithShape="0">
              <a:srgbClr val="CAC5B8">
                <a:alpha val="64000"/>
              </a:srgbClr>
            </a:outerShdw>
          </a:effectLst>
        </p:spPr>
        <p:style>
          <a:lnRef idx="2">
            <a:schemeClr val="accent1">
              <a:shade val="50000"/>
            </a:schemeClr>
          </a:lnRef>
          <a:fillRef idx="1">
            <a:schemeClr val="accent1"/>
          </a:fillRef>
          <a:effectRef idx="0">
            <a:schemeClr val="accent1"/>
          </a:effectRef>
          <a:fontRef idx="minor">
            <a:schemeClr val="lt1"/>
          </a:fontRef>
        </p:style>
        <p:txBody>
          <a:bodyPr lIns="274320" rtlCol="0" anchor="ctr"/>
          <a:lstStyle/>
          <a:p>
            <a:pPr marL="0" marR="0" lvl="0" indent="0" defTabSz="932742"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dirty="0">
                <a:ln>
                  <a:noFill/>
                </a:ln>
                <a:solidFill>
                  <a:srgbClr val="000000"/>
                </a:solidFill>
                <a:effectLst/>
                <a:uLnTx/>
                <a:uFillTx/>
                <a:latin typeface="+mj-lt"/>
                <a:ea typeface="+mn-ea"/>
                <a:cs typeface="+mn-cs"/>
              </a:rPr>
              <a:t>Speaker: </a:t>
            </a:r>
            <a:r>
              <a:rPr kumimoji="0" lang="en-US" sz="2000" b="1" i="0" u="none" strike="noStrike" kern="0" cap="none" spc="0" normalizeH="0" baseline="0" noProof="0" dirty="0">
                <a:ln>
                  <a:noFill/>
                </a:ln>
                <a:solidFill>
                  <a:srgbClr val="000000"/>
                </a:solidFill>
                <a:effectLst/>
                <a:uLnTx/>
                <a:uFillTx/>
                <a:ea typeface="+mn-ea"/>
                <a:cs typeface="+mn-cs"/>
                <a:hlinkClick r:id="rId2"/>
              </a:rPr>
              <a:t>Luke Murray</a:t>
            </a:r>
            <a:endParaRPr kumimoji="0" lang="en-US" sz="2000" b="1" i="0" u="none" strike="noStrike" kern="0" cap="none" spc="0" normalizeH="0" baseline="0" noProof="0" dirty="0">
              <a:ln>
                <a:noFill/>
              </a:ln>
              <a:solidFill>
                <a:srgbClr val="000000"/>
              </a:solidFill>
              <a:effectLst/>
              <a:uLnTx/>
              <a:uFillTx/>
              <a:ea typeface="+mn-ea"/>
              <a:cs typeface="+mn-cs"/>
            </a:endParaRPr>
          </a:p>
          <a:p>
            <a:pPr marL="0" marR="0" lvl="0" indent="0" defTabSz="932742"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mn-cs"/>
              </a:rPr>
              <a:t>Senior Consultant,                                   , ,  New Zealand</a:t>
            </a:r>
          </a:p>
          <a:p>
            <a:pPr marL="0" marR="0" lvl="0" indent="0" defTabSz="932742" eaLnBrk="1" fontAlgn="auto" latinLnBrk="0" hangingPunct="1">
              <a:lnSpc>
                <a:spcPct val="100000"/>
              </a:lnSpc>
              <a:spcBef>
                <a:spcPts val="1200"/>
              </a:spcBef>
              <a:spcAft>
                <a:spcPts val="0"/>
              </a:spcAft>
              <a:buClrTx/>
              <a:buSzTx/>
              <a:buFontTx/>
              <a:buNone/>
              <a:tabLst/>
              <a:defRPr/>
            </a:pPr>
            <a:r>
              <a:rPr kumimoji="0" lang="en-US" sz="1400" b="0" i="0" u="none" strike="noStrike" kern="0" cap="none" spc="0" normalizeH="0" baseline="0" noProof="0" dirty="0">
                <a:ln>
                  <a:noFill/>
                </a:ln>
                <a:solidFill>
                  <a:srgbClr val="000000"/>
                </a:solidFill>
                <a:effectLst/>
                <a:uLnTx/>
                <a:uFillTx/>
                <a:ea typeface="+mn-ea"/>
                <a:cs typeface="+mn-cs"/>
              </a:rPr>
              <a:t>Microsoft Azure MVP from Hamilton, New Zealand</a:t>
            </a:r>
          </a:p>
        </p:txBody>
      </p:sp>
      <p:sp>
        <p:nvSpPr>
          <p:cNvPr id="19" name="Text Placeholder 7">
            <a:extLst>
              <a:ext uri="{FF2B5EF4-FFF2-40B4-BE49-F238E27FC236}">
                <a16:creationId xmlns:a16="http://schemas.microsoft.com/office/drawing/2014/main" id="{4A9D3AEE-E385-D293-9285-6D01C33AAD8A}"/>
              </a:ext>
            </a:extLst>
          </p:cNvPr>
          <p:cNvSpPr txBox="1">
            <a:spLocks/>
          </p:cNvSpPr>
          <p:nvPr/>
        </p:nvSpPr>
        <p:spPr>
          <a:xfrm>
            <a:off x="478632" y="5161772"/>
            <a:ext cx="5968999"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buNone/>
              <a:defRPr/>
            </a:pPr>
            <a:r>
              <a:rPr lang="en-US" sz="2000" dirty="0">
                <a:solidFill>
                  <a:schemeClr val="bg1"/>
                </a:solidFill>
                <a:latin typeface="Segoe UI"/>
                <a:hlinkClick r:id="rId3"/>
              </a:rPr>
              <a:t>https://x.com/lukemurraynz</a:t>
            </a:r>
            <a:endParaRPr lang="en-US" sz="2000" dirty="0">
              <a:solidFill>
                <a:schemeClr val="bg1"/>
              </a:solidFill>
              <a:latin typeface="Segoe UI"/>
            </a:endParaRPr>
          </a:p>
          <a:p>
            <a:pPr marL="0" indent="0">
              <a:buNone/>
              <a:defRPr/>
            </a:pPr>
            <a:r>
              <a:rPr lang="en-US" sz="2000" dirty="0">
                <a:solidFill>
                  <a:schemeClr val="bg1"/>
                </a:solidFill>
                <a:latin typeface="Segoe UI"/>
                <a:hlinkClick r:id="rId2"/>
              </a:rPr>
              <a:t>https://www.linkedin.com/in/ljmurray/</a:t>
            </a:r>
            <a:endParaRPr lang="en-US" sz="2000" dirty="0">
              <a:solidFill>
                <a:schemeClr val="bg1"/>
              </a:solidFill>
              <a:latin typeface="Segoe UI"/>
            </a:endParaRPr>
          </a:p>
          <a:p>
            <a:pPr marL="0" indent="0">
              <a:buNone/>
              <a:defRPr/>
            </a:pPr>
            <a:r>
              <a:rPr lang="en-US" sz="2000" dirty="0">
                <a:solidFill>
                  <a:schemeClr val="bg1"/>
                </a:solidFill>
                <a:latin typeface="Segoe UI"/>
                <a:hlinkClick r:id="rId4"/>
              </a:rPr>
              <a:t>https://luke.geek.nz/</a:t>
            </a:r>
            <a:endParaRPr lang="en-US" sz="2000" dirty="0">
              <a:solidFill>
                <a:schemeClr val="bg1"/>
              </a:solidFill>
              <a:latin typeface="Segoe UI"/>
            </a:endParaRPr>
          </a:p>
        </p:txBody>
      </p:sp>
      <p:pic>
        <p:nvPicPr>
          <p:cNvPr id="21" name="Picture 20">
            <a:extLst>
              <a:ext uri="{FF2B5EF4-FFF2-40B4-BE49-F238E27FC236}">
                <a16:creationId xmlns:a16="http://schemas.microsoft.com/office/drawing/2014/main" id="{A3DAC5FD-9F64-E4F7-8696-1C197EB2F1C7}"/>
              </a:ext>
            </a:extLst>
          </p:cNvPr>
          <p:cNvPicPr>
            <a:picLocks noChangeAspect="1"/>
          </p:cNvPicPr>
          <p:nvPr/>
        </p:nvPicPr>
        <p:blipFill>
          <a:blip r:embed="rId5"/>
          <a:stretch>
            <a:fillRect/>
          </a:stretch>
        </p:blipFill>
        <p:spPr>
          <a:xfrm>
            <a:off x="185051" y="288865"/>
            <a:ext cx="5828571" cy="1104762"/>
          </a:xfrm>
          <a:prstGeom prst="rect">
            <a:avLst/>
          </a:prstGeom>
        </p:spPr>
      </p:pic>
      <p:sp>
        <p:nvSpPr>
          <p:cNvPr id="15" name="Title 5">
            <a:extLst>
              <a:ext uri="{FF2B5EF4-FFF2-40B4-BE49-F238E27FC236}">
                <a16:creationId xmlns:a16="http://schemas.microsoft.com/office/drawing/2014/main" id="{B28A4C1E-3BAF-14EE-4451-0F40A59960B4}"/>
              </a:ext>
            </a:extLst>
          </p:cNvPr>
          <p:cNvSpPr>
            <a:spLocks noGrp="1"/>
          </p:cNvSpPr>
          <p:nvPr>
            <p:ph type="title"/>
          </p:nvPr>
        </p:nvSpPr>
        <p:spPr>
          <a:xfrm>
            <a:off x="430043" y="532594"/>
            <a:ext cx="5748337" cy="369332"/>
          </a:xfrm>
        </p:spPr>
        <p:txBody>
          <a:bodyPr/>
          <a:lstStyle/>
          <a:p>
            <a:r>
              <a:rPr lang="en-US" sz="2400" dirty="0"/>
              <a:t>Hello!</a:t>
            </a:r>
          </a:p>
        </p:txBody>
      </p:sp>
      <p:sp>
        <p:nvSpPr>
          <p:cNvPr id="17" name="Text Placeholder 2">
            <a:extLst>
              <a:ext uri="{FF2B5EF4-FFF2-40B4-BE49-F238E27FC236}">
                <a16:creationId xmlns:a16="http://schemas.microsoft.com/office/drawing/2014/main" id="{6590454F-6C51-A516-22CF-81A58A2D53D5}"/>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dirty="0">
                <a:ln>
                  <a:noFill/>
                </a:ln>
                <a:solidFill>
                  <a:schemeClr val="bg1"/>
                </a:solidFill>
                <a:effectLst/>
                <a:uLnTx/>
                <a:uFillTx/>
                <a:latin typeface="Segoe UI"/>
                <a:ea typeface="+mn-ea"/>
                <a:cs typeface="Segoe UI" panose="020B0502040204020203" pitchFamily="34" charset="0"/>
              </a:rPr>
              <a:t>Thank you for joining us today</a:t>
            </a:r>
          </a:p>
        </p:txBody>
      </p:sp>
      <p:pic>
        <p:nvPicPr>
          <p:cNvPr id="25" name="Picture 24">
            <a:extLst>
              <a:ext uri="{FF2B5EF4-FFF2-40B4-BE49-F238E27FC236}">
                <a16:creationId xmlns:a16="http://schemas.microsoft.com/office/drawing/2014/main" id="{2630D1ED-9736-8123-F32A-BEA0DFD7EF0D}"/>
              </a:ext>
            </a:extLst>
          </p:cNvPr>
          <p:cNvPicPr>
            <a:picLocks noChangeAspect="1"/>
          </p:cNvPicPr>
          <p:nvPr/>
        </p:nvPicPr>
        <p:blipFill>
          <a:blip r:embed="rId6"/>
          <a:stretch>
            <a:fillRect/>
          </a:stretch>
        </p:blipFill>
        <p:spPr>
          <a:xfrm>
            <a:off x="7282247" y="1158363"/>
            <a:ext cx="4431121" cy="4541273"/>
          </a:xfrm>
          <a:prstGeom prst="ellipse">
            <a:avLst/>
          </a:prstGeom>
          <a:ln w="63500" cap="rnd">
            <a:solidFill>
              <a:schemeClr val="bg1"/>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026" name="Picture 2" descr="Organisation banner logo">
            <a:extLst>
              <a:ext uri="{FF2B5EF4-FFF2-40B4-BE49-F238E27FC236}">
                <a16:creationId xmlns:a16="http://schemas.microsoft.com/office/drawing/2014/main" id="{078DE921-48AB-E51D-B020-0FB9A3943AE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4742" y="3187613"/>
            <a:ext cx="1286488" cy="275676"/>
          </a:xfrm>
          <a:prstGeom prst="rect">
            <a:avLst/>
          </a:prstGeom>
          <a:noFill/>
          <a:extLst>
            <a:ext uri="{909E8E84-426E-40DD-AFC4-6F175D3DCCD1}">
              <a14:hiddenFill xmlns:a14="http://schemas.microsoft.com/office/drawing/2010/main">
                <a:solidFill>
                  <a:srgbClr val="FFFFFF"/>
                </a:solidFill>
              </a14:hiddenFill>
            </a:ext>
          </a:extLst>
        </p:spPr>
      </p:pic>
      <p:pic>
        <p:nvPicPr>
          <p:cNvPr id="2050" name="Picture 2" descr="2024 Microsoft Most Valuable Professional (MVP) badge image. Issued by Microsoft MVP and Student Ambassadors Communities">
            <a:extLst>
              <a:ext uri="{FF2B5EF4-FFF2-40B4-BE49-F238E27FC236}">
                <a16:creationId xmlns:a16="http://schemas.microsoft.com/office/drawing/2014/main" id="{FEAAA47C-1DC1-F796-3114-588BF3435AD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284771" y="3724955"/>
            <a:ext cx="972775" cy="9727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045877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2">
            <a:extLst>
              <a:ext uri="{FF2B5EF4-FFF2-40B4-BE49-F238E27FC236}">
                <a16:creationId xmlns:a16="http://schemas.microsoft.com/office/drawing/2014/main" id="{1B686B63-9A85-F150-7AEB-7FC5C1524F14}"/>
              </a:ext>
            </a:extLst>
          </p:cNvPr>
          <p:cNvSpPr>
            <a:spLocks noGrp="1"/>
          </p:cNvSpPr>
          <p:nvPr>
            <p:ph type="title"/>
          </p:nvPr>
        </p:nvSpPr>
        <p:spPr>
          <a:xfrm>
            <a:off x="585216" y="3222412"/>
            <a:ext cx="3669284" cy="1231106"/>
          </a:xfrm>
        </p:spPr>
        <p:txBody>
          <a:bodyPr/>
          <a:lstStyle/>
          <a:p>
            <a:pPr marL="0" marR="0" lvl="0" indent="0" fontAlgn="base">
              <a:spcAft>
                <a:spcPct val="0"/>
              </a:spcAft>
              <a:buClrTx/>
              <a:buSzTx/>
              <a:tabLst/>
              <a:defRPr/>
            </a:pPr>
            <a:r>
              <a:rPr lang="en-US" sz="4000" spc="0">
                <a:ln>
                  <a:noFill/>
                </a:ln>
                <a:solidFill>
                  <a:srgbClr val="8DC8E8"/>
                </a:solidFill>
                <a:latin typeface="Segoe UI Semibold"/>
                <a:cs typeface="Segoe UI"/>
              </a:rPr>
              <a:t>Models as</a:t>
            </a:r>
            <a:br>
              <a:rPr lang="en-US" sz="4000" spc="0">
                <a:ln>
                  <a:noFill/>
                </a:ln>
                <a:solidFill>
                  <a:srgbClr val="8DC8E8"/>
                </a:solidFill>
                <a:latin typeface="Segoe UI Semibold"/>
                <a:cs typeface="Segoe UI"/>
              </a:rPr>
            </a:br>
            <a:r>
              <a:rPr lang="en-US" sz="4000" spc="0">
                <a:ln>
                  <a:noFill/>
                </a:ln>
                <a:solidFill>
                  <a:srgbClr val="8DC8E8"/>
                </a:solidFill>
                <a:latin typeface="Segoe UI Semibold"/>
                <a:cs typeface="Segoe UI"/>
              </a:rPr>
              <a:t>a Service</a:t>
            </a:r>
          </a:p>
        </p:txBody>
      </p:sp>
      <p:sp>
        <p:nvSpPr>
          <p:cNvPr id="2" name="Rounded Rectangle 18" descr="Public preview&#10;">
            <a:extLst>
              <a:ext uri="{FF2B5EF4-FFF2-40B4-BE49-F238E27FC236}">
                <a16:creationId xmlns:a16="http://schemas.microsoft.com/office/drawing/2014/main" id="{C05DA9CC-ADF0-B65D-CEE3-9C8D6F5712AC}"/>
              </a:ext>
            </a:extLst>
          </p:cNvPr>
          <p:cNvSpPr/>
          <p:nvPr/>
        </p:nvSpPr>
        <p:spPr bwMode="auto">
          <a:xfrm>
            <a:off x="585216" y="2402622"/>
            <a:ext cx="2153659" cy="52200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r>
              <a:rPr kumimoji="0" lang="en-CA" sz="20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a:rPr>
              <a:t>Announcing</a:t>
            </a:r>
            <a:endParaRPr kumimoji="0" lang="en-US" sz="1800" b="0" i="0" u="none" strike="noStrike" kern="1200" cap="none" spc="0" normalizeH="0" baseline="0" noProof="0">
              <a:ln>
                <a:noFill/>
              </a:ln>
              <a:solidFill>
                <a:srgbClr val="FFFFFF"/>
              </a:solidFill>
              <a:effectLst/>
              <a:uLnTx/>
              <a:uFillTx/>
              <a:latin typeface="Segoe UI"/>
              <a:ea typeface="+mn-ea"/>
              <a:cs typeface="+mn-cs"/>
            </a:endParaRPr>
          </a:p>
        </p:txBody>
      </p:sp>
      <p:sp>
        <p:nvSpPr>
          <p:cNvPr id="10" name="TextBox 9">
            <a:extLst>
              <a:ext uri="{FF2B5EF4-FFF2-40B4-BE49-F238E27FC236}">
                <a16:creationId xmlns:a16="http://schemas.microsoft.com/office/drawing/2014/main" id="{1D01FB9E-0E6B-A935-582F-CD17A9B38144}"/>
              </a:ext>
            </a:extLst>
          </p:cNvPr>
          <p:cNvSpPr txBox="1"/>
          <p:nvPr/>
        </p:nvSpPr>
        <p:spPr>
          <a:xfrm>
            <a:off x="5623133" y="1350917"/>
            <a:ext cx="5579461" cy="4570482"/>
          </a:xfrm>
          <a:prstGeom prst="rect">
            <a:avLst/>
          </a:prstGeom>
          <a:noFill/>
        </p:spPr>
        <p:txBody>
          <a:bodyPr wrap="square" lIns="91440" tIns="45720" rIns="91440" bIns="45720" anchor="t">
            <a:spAutoFit/>
          </a:bodyPr>
          <a:lstStyle/>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0" cap="none" spc="0" normalizeH="0" baseline="0" noProof="0">
                <a:ln>
                  <a:noFill/>
                </a:ln>
                <a:solidFill>
                  <a:srgbClr val="FFFFFF"/>
                </a:solidFill>
                <a:effectLst/>
                <a:uLnTx/>
                <a:uFillTx/>
                <a:latin typeface="Segoe UI"/>
                <a:ea typeface="+mn-ea"/>
                <a:cs typeface="Segoe UI Semibold"/>
              </a:rPr>
              <a:t>Launching soon with </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Meta’s Llama 2</a:t>
            </a:r>
            <a:r>
              <a:rPr lang="en-US" sz="2400" kern="0">
                <a:solidFill>
                  <a:srgbClr val="FFFFFF"/>
                </a:solidFill>
                <a:latin typeface="Segoe UI"/>
                <a:cs typeface="Segoe UI Semibold"/>
              </a:rPr>
              <a:t>,</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 Mistral’s premium models</a:t>
            </a:r>
            <a:r>
              <a:rPr lang="en-US" sz="2400" kern="0">
                <a:solidFill>
                  <a:srgbClr val="FFFFFF"/>
                </a:solidFill>
                <a:latin typeface="Segoe UI"/>
                <a:cs typeface="Segoe UI Semibold"/>
              </a:rPr>
              <a:t>,</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 </a:t>
            </a:r>
            <a:r>
              <a:rPr lang="en-US" sz="2400" spc="-50">
                <a:ln w="3175">
                  <a:noFill/>
                </a:ln>
                <a:gradFill>
                  <a:gsLst>
                    <a:gs pos="0">
                      <a:srgbClr val="D59ED7"/>
                    </a:gs>
                    <a:gs pos="100000">
                      <a:srgbClr val="8DC8E8"/>
                    </a:gs>
                  </a:gsLst>
                  <a:path path="circle">
                    <a:fillToRect l="100000" t="100000"/>
                  </a:path>
                </a:gradFill>
                <a:latin typeface="Segoe UI Semibold"/>
                <a:ea typeface="+mj-lt"/>
                <a:cs typeface="Segoe UI"/>
              </a:rPr>
              <a:t>G</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42’s Jais, Cohere’s Command</a:t>
            </a:r>
          </a:p>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Ready-to-use API </a:t>
            </a:r>
            <a:r>
              <a:rPr kumimoji="0" lang="en-US" sz="2400" b="0" i="0" u="none" strike="noStrike" kern="0" cap="none" spc="0" normalizeH="0" baseline="0" noProof="0">
                <a:ln>
                  <a:noFill/>
                </a:ln>
                <a:solidFill>
                  <a:srgbClr val="FFFFFF"/>
                </a:solidFill>
                <a:effectLst/>
                <a:uLnTx/>
                <a:uFillTx/>
                <a:latin typeface="Segoe UI"/>
                <a:ea typeface="+mn-ea"/>
                <a:cs typeface="Segoe UI Semibold"/>
              </a:rPr>
              <a:t>with </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pay-as-you go </a:t>
            </a:r>
            <a:r>
              <a:rPr kumimoji="0" lang="en-US" sz="2400" b="0" i="0" u="none" strike="noStrike" kern="0" cap="none" spc="0" normalizeH="0" baseline="0" noProof="0">
                <a:ln>
                  <a:noFill/>
                </a:ln>
                <a:solidFill>
                  <a:srgbClr val="FFFFFF"/>
                </a:solidFill>
                <a:effectLst/>
                <a:uLnTx/>
                <a:uFillTx/>
                <a:latin typeface="Segoe UI"/>
                <a:ea typeface="+mn-ea"/>
                <a:cs typeface="Segoe UI Semibold"/>
              </a:rPr>
              <a:t>billing based on tokens for LLMs</a:t>
            </a:r>
            <a:endParaRPr lang="en-US" sz="2400" b="0" i="0" u="none" strike="noStrike" kern="0" cap="none" spc="0" normalizeH="0" baseline="0" noProof="0">
              <a:ln>
                <a:noFill/>
              </a:ln>
              <a:solidFill>
                <a:srgbClr val="FFFFFF"/>
              </a:solidFill>
              <a:effectLst/>
              <a:uLnTx/>
              <a:uFillTx/>
              <a:latin typeface="Segoe UI"/>
              <a:cs typeface="Segoe UI Semibold"/>
            </a:endParaRPr>
          </a:p>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Integrate with your favorite LLM</a:t>
            </a:r>
            <a:br>
              <a:rPr lang="en-US" sz="2400" b="0" i="0" u="none" strike="noStrike" kern="1200" cap="none" spc="-50" normalizeH="0" baseline="0" noProof="0">
                <a:ln w="3175">
                  <a:noFill/>
                </a:ln>
                <a:effectLst/>
                <a:uLnTx/>
                <a:uFillTx/>
                <a:latin typeface="Segoe UI Semibold"/>
                <a:ea typeface="+mj-lt"/>
                <a:cs typeface="Segoe UI" panose="020B0502040204020203" pitchFamily="34" charset="0"/>
              </a:rPr>
            </a:b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tools </a:t>
            </a:r>
            <a:r>
              <a:rPr kumimoji="0" lang="en-US" sz="2400" b="0" i="0" u="none" strike="noStrike" kern="0" cap="none" spc="0" normalizeH="0" baseline="0" noProof="0">
                <a:ln>
                  <a:noFill/>
                </a:ln>
                <a:solidFill>
                  <a:srgbClr val="FFFFFF"/>
                </a:solidFill>
                <a:effectLst/>
                <a:uLnTx/>
                <a:uFillTx/>
                <a:latin typeface="Segoe UI"/>
                <a:ea typeface="+mn-ea"/>
                <a:cs typeface="Segoe UI Semibold"/>
              </a:rPr>
              <a:t>like prompt flow, Semantic Kernel, </a:t>
            </a:r>
            <a:r>
              <a:rPr lang="en-US" sz="2400" kern="0">
                <a:solidFill>
                  <a:srgbClr val="FFFFFF"/>
                </a:solidFill>
                <a:latin typeface="Segoe UI"/>
                <a:cs typeface="Segoe UI Semibold"/>
              </a:rPr>
              <a:t>and</a:t>
            </a:r>
            <a:r>
              <a:rPr kumimoji="0" lang="en-US" sz="2400" b="0" i="0" u="none" strike="noStrike" kern="0" cap="none" spc="0" normalizeH="0" baseline="0" noProof="0">
                <a:ln>
                  <a:noFill/>
                </a:ln>
                <a:solidFill>
                  <a:srgbClr val="FFFFFF"/>
                </a:solidFill>
                <a:effectLst/>
                <a:uLnTx/>
                <a:uFillTx/>
                <a:latin typeface="Segoe UI"/>
                <a:ea typeface="+mn-ea"/>
                <a:cs typeface="Segoe UI Semibold"/>
              </a:rPr>
              <a:t> </a:t>
            </a:r>
            <a:r>
              <a:rPr kumimoji="0" lang="en-US" sz="2400" b="0" i="0" u="none" strike="noStrike" kern="0" cap="none" spc="0" normalizeH="0" baseline="0" noProof="0" err="1">
                <a:ln>
                  <a:noFill/>
                </a:ln>
                <a:solidFill>
                  <a:srgbClr val="FFFFFF"/>
                </a:solidFill>
                <a:effectLst/>
                <a:uLnTx/>
                <a:uFillTx/>
                <a:latin typeface="Segoe UI"/>
                <a:ea typeface="+mn-ea"/>
                <a:cs typeface="Segoe UI Semibold"/>
              </a:rPr>
              <a:t>LangChain</a:t>
            </a:r>
            <a:endParaRPr kumimoji="0" lang="en-US" sz="2400" b="0" i="0" u="none" strike="noStrike" kern="0" cap="none" spc="0" normalizeH="0" baseline="0" noProof="0">
              <a:ln>
                <a:noFill/>
              </a:ln>
              <a:solidFill>
                <a:srgbClr val="FFFFFF"/>
              </a:solidFill>
              <a:effectLst/>
              <a:uLnTx/>
              <a:uFillTx/>
              <a:latin typeface="Segoe UI"/>
              <a:ea typeface="+mn-ea"/>
              <a:cs typeface="Segoe UI Semibold"/>
            </a:endParaRPr>
          </a:p>
          <a:p>
            <a:pPr marL="0" marR="0" lvl="0" indent="0" algn="l" defTabSz="466236" rtl="0" eaLnBrk="1" fontAlgn="base" latinLnBrk="0" hangingPunct="1">
              <a:lnSpc>
                <a:spcPct val="90000"/>
              </a:lnSpc>
              <a:spcBef>
                <a:spcPts val="600"/>
              </a:spcBef>
              <a:spcAft>
                <a:spcPts val="2400"/>
              </a:spcAft>
              <a:buClrTx/>
              <a:buSzTx/>
              <a:buFontTx/>
              <a:buNone/>
              <a:tabLst/>
              <a:defRPr/>
            </a:pP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Hosted </a:t>
            </a:r>
            <a:r>
              <a:rPr lang="en-US" sz="2400" spc="-50">
                <a:ln w="3175">
                  <a:noFill/>
                </a:ln>
                <a:gradFill>
                  <a:gsLst>
                    <a:gs pos="0">
                      <a:srgbClr val="D59ED7"/>
                    </a:gs>
                    <a:gs pos="100000">
                      <a:srgbClr val="8DC8E8"/>
                    </a:gs>
                  </a:gsLst>
                  <a:path path="circle">
                    <a:fillToRect l="100000" t="100000"/>
                  </a:path>
                </a:gradFill>
                <a:latin typeface="Segoe UI Semibold"/>
                <a:ea typeface="+mj-lt"/>
                <a:cs typeface="Segoe UI"/>
              </a:rPr>
              <a:t>fine-tuning</a:t>
            </a:r>
            <a:r>
              <a:rPr kumimoji="0" lang="en-US" sz="2400" b="0" i="0" u="none" strike="noStrike" kern="1200" cap="none" spc="-50" normalizeH="0" baseline="0" noProof="0">
                <a:ln w="3175">
                  <a:noFill/>
                </a:ln>
                <a:gradFill>
                  <a:gsLst>
                    <a:gs pos="0">
                      <a:srgbClr val="D59ED7"/>
                    </a:gs>
                    <a:gs pos="100000">
                      <a:srgbClr val="8DC8E8"/>
                    </a:gs>
                  </a:gsLst>
                  <a:path path="circle">
                    <a:fillToRect l="100000" t="100000"/>
                  </a:path>
                </a:gradFill>
                <a:effectLst/>
                <a:uLnTx/>
                <a:uFillTx/>
                <a:latin typeface="Segoe UI Semibold"/>
                <a:ea typeface="+mj-lt"/>
                <a:cs typeface="Segoe UI"/>
              </a:rPr>
              <a:t> </a:t>
            </a:r>
            <a:r>
              <a:rPr kumimoji="0" lang="en-US" sz="2400" b="0" i="0" u="none" strike="noStrike" kern="1200" cap="none" spc="0" normalizeH="0" baseline="0" noProof="0">
                <a:ln>
                  <a:noFill/>
                </a:ln>
                <a:solidFill>
                  <a:srgbClr val="FFFFFF"/>
                </a:solidFill>
                <a:effectLst/>
                <a:uLnTx/>
                <a:uFillTx/>
                <a:latin typeface="Segoe UI"/>
                <a:ea typeface="+mn-ea"/>
                <a:cs typeface="Segoe UI Semibold"/>
              </a:rPr>
              <a:t>without provisioning GPUs</a:t>
            </a:r>
            <a:endParaRPr lang="en-US" sz="2400" b="0" i="0" u="none" strike="noStrike" kern="1200" cap="none" spc="0" normalizeH="0" baseline="0" noProof="0">
              <a:ln>
                <a:noFill/>
              </a:ln>
              <a:solidFill>
                <a:srgbClr val="FFFFFF"/>
              </a:solidFill>
              <a:effectLst/>
              <a:uLnTx/>
              <a:uFillTx/>
              <a:latin typeface="Segoe UI"/>
              <a:cs typeface="Segoe UI Semibold"/>
            </a:endParaRPr>
          </a:p>
        </p:txBody>
      </p:sp>
      <p:cxnSp>
        <p:nvCxnSpPr>
          <p:cNvPr id="6" name="Straight Connector 5">
            <a:extLst>
              <a:ext uri="{FF2B5EF4-FFF2-40B4-BE49-F238E27FC236}">
                <a16:creationId xmlns:a16="http://schemas.microsoft.com/office/drawing/2014/main" id="{60BD94AC-2691-0CB6-CF56-7BBCDD39A50E}"/>
              </a:ext>
              <a:ext uri="{C183D7F6-B498-43B3-948B-1728B52AA6E4}">
                <adec:decorative xmlns:adec="http://schemas.microsoft.com/office/drawing/2017/decorative" val="1"/>
              </a:ext>
            </a:extLst>
          </p:cNvPr>
          <p:cNvCxnSpPr>
            <a:cxnSpLocks/>
          </p:cNvCxnSpPr>
          <p:nvPr/>
        </p:nvCxnSpPr>
        <p:spPr>
          <a:xfrm>
            <a:off x="5160304" y="1269000"/>
            <a:ext cx="0" cy="4320000"/>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2044427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875E-6 -4.44444E-6 L 1.875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10">
                                            <p:txEl>
                                              <p:pRg st="0" end="0"/>
                                            </p:txEl>
                                          </p:spTgt>
                                        </p:tgtEl>
                                        <p:attrNameLst>
                                          <p:attrName>style.visibility</p:attrName>
                                        </p:attrNameLst>
                                      </p:cBhvr>
                                      <p:to>
                                        <p:strVal val="visible"/>
                                      </p:to>
                                    </p:set>
                                    <p:animEffect transition="in" filter="fade">
                                      <p:cBhvr>
                                        <p:cTn id="12" dur="500"/>
                                        <p:tgtEl>
                                          <p:spTgt spid="10">
                                            <p:txEl>
                                              <p:pRg st="0" end="0"/>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xEl>
                                              <p:pRg st="1" end="1"/>
                                            </p:txEl>
                                          </p:spTgt>
                                        </p:tgtEl>
                                        <p:attrNameLst>
                                          <p:attrName>style.visibility</p:attrName>
                                        </p:attrNameLst>
                                      </p:cBhvr>
                                      <p:to>
                                        <p:strVal val="visible"/>
                                      </p:to>
                                    </p:set>
                                    <p:animEffect transition="in" filter="fade">
                                      <p:cBhvr>
                                        <p:cTn id="15" dur="500"/>
                                        <p:tgtEl>
                                          <p:spTgt spid="10">
                                            <p:txEl>
                                              <p:pRg st="1" end="1"/>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0">
                                            <p:txEl>
                                              <p:pRg st="2" end="2"/>
                                            </p:txEl>
                                          </p:spTgt>
                                        </p:tgtEl>
                                        <p:attrNameLst>
                                          <p:attrName>style.visibility</p:attrName>
                                        </p:attrNameLst>
                                      </p:cBhvr>
                                      <p:to>
                                        <p:strVal val="visible"/>
                                      </p:to>
                                    </p:set>
                                    <p:animEffect transition="in" filter="fade">
                                      <p:cBhvr>
                                        <p:cTn id="18" dur="500"/>
                                        <p:tgtEl>
                                          <p:spTgt spid="10">
                                            <p:txEl>
                                              <p:pRg st="2" end="2"/>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xEl>
                                              <p:pRg st="3" end="3"/>
                                            </p:txEl>
                                          </p:spTgt>
                                        </p:tgtEl>
                                        <p:attrNameLst>
                                          <p:attrName>style.visibility</p:attrName>
                                        </p:attrNameLst>
                                      </p:cBhvr>
                                      <p:to>
                                        <p:strVal val="visible"/>
                                      </p:to>
                                    </p:set>
                                    <p:animEffect transition="in" filter="fade">
                                      <p:cBhvr>
                                        <p:cTn id="21" dur="500"/>
                                        <p:tgtEl>
                                          <p:spTgt spid="10">
                                            <p:txEl>
                                              <p:pRg st="3" end="3"/>
                                            </p:txEl>
                                          </p:spTgt>
                                        </p:tgtEl>
                                      </p:cBhvr>
                                    </p:animEffect>
                                  </p:childTnLst>
                                </p:cTn>
                              </p:par>
                              <p:par>
                                <p:cTn id="22" presetID="42" presetClass="path" presetSubtype="0" decel="100000" fill="hold" grpId="1" nodeType="withEffect">
                                  <p:stCondLst>
                                    <p:cond delay="0"/>
                                  </p:stCondLst>
                                  <p:childTnLst>
                                    <p:animMotion origin="layout" path="M -0.03033 1.48148E-6 L -4.16667E-6 1.48148E-6 " pathEditMode="relative" rAng="0" ptsTypes="AA">
                                      <p:cBhvr>
                                        <p:cTn id="23" dur="600" fill="hold"/>
                                        <p:tgtEl>
                                          <p:spTgt spid="10">
                                            <p:txEl>
                                              <p:pRg st="0" end="0"/>
                                            </p:txEl>
                                          </p:spTgt>
                                        </p:tgtEl>
                                        <p:attrNameLst>
                                          <p:attrName>ppt_x</p:attrName>
                                          <p:attrName>ppt_y</p:attrName>
                                        </p:attrNameLst>
                                      </p:cBhvr>
                                      <p:rCtr x="1510" y="0"/>
                                    </p:animMotion>
                                  </p:childTnLst>
                                </p:cTn>
                              </p:par>
                              <p:par>
                                <p:cTn id="24" presetID="42" presetClass="path" presetSubtype="0" decel="100000" fill="hold" grpId="1" nodeType="withEffect">
                                  <p:stCondLst>
                                    <p:cond delay="0"/>
                                  </p:stCondLst>
                                  <p:childTnLst>
                                    <p:animMotion origin="layout" path="M -0.03033 1.48148E-6 L -4.16667E-6 1.48148E-6 " pathEditMode="relative" rAng="0" ptsTypes="AA">
                                      <p:cBhvr>
                                        <p:cTn id="25" dur="600" fill="hold"/>
                                        <p:tgtEl>
                                          <p:spTgt spid="10">
                                            <p:txEl>
                                              <p:pRg st="1" end="1"/>
                                            </p:txEl>
                                          </p:spTgt>
                                        </p:tgtEl>
                                        <p:attrNameLst>
                                          <p:attrName>ppt_x</p:attrName>
                                          <p:attrName>ppt_y</p:attrName>
                                        </p:attrNameLst>
                                      </p:cBhvr>
                                      <p:rCtr x="1510" y="0"/>
                                    </p:animMotion>
                                  </p:childTnLst>
                                </p:cTn>
                              </p:par>
                              <p:par>
                                <p:cTn id="26" presetID="42" presetClass="path" presetSubtype="0" decel="100000" fill="hold" grpId="1" nodeType="withEffect">
                                  <p:stCondLst>
                                    <p:cond delay="0"/>
                                  </p:stCondLst>
                                  <p:childTnLst>
                                    <p:animMotion origin="layout" path="M -0.03033 1.48148E-6 L -4.16667E-6 1.48148E-6 " pathEditMode="relative" rAng="0" ptsTypes="AA">
                                      <p:cBhvr>
                                        <p:cTn id="27" dur="600" fill="hold"/>
                                        <p:tgtEl>
                                          <p:spTgt spid="10">
                                            <p:txEl>
                                              <p:pRg st="2" end="2"/>
                                            </p:txEl>
                                          </p:spTgt>
                                        </p:tgtEl>
                                        <p:attrNameLst>
                                          <p:attrName>ppt_x</p:attrName>
                                          <p:attrName>ppt_y</p:attrName>
                                        </p:attrNameLst>
                                      </p:cBhvr>
                                      <p:rCtr x="1510" y="0"/>
                                    </p:animMotion>
                                  </p:childTnLst>
                                </p:cTn>
                              </p:par>
                              <p:par>
                                <p:cTn id="28" presetID="42" presetClass="path" presetSubtype="0" decel="100000" fill="hold" grpId="1" nodeType="withEffect">
                                  <p:stCondLst>
                                    <p:cond delay="0"/>
                                  </p:stCondLst>
                                  <p:childTnLst>
                                    <p:animMotion origin="layout" path="M -0.03033 1.48148E-6 L -4.16667E-6 1.48148E-6 " pathEditMode="relative" rAng="0" ptsTypes="AA">
                                      <p:cBhvr>
                                        <p:cTn id="29" dur="600" fill="hold"/>
                                        <p:tgtEl>
                                          <p:spTgt spid="10">
                                            <p:txEl>
                                              <p:pRg st="3" end="3"/>
                                            </p:txEl>
                                          </p:spTgt>
                                        </p:tgtEl>
                                        <p:attrNameLst>
                                          <p:attrName>ppt_x</p:attrName>
                                          <p:attrName>ppt_y</p:attrName>
                                        </p:attrNameLst>
                                      </p:cBhvr>
                                      <p:rCtr x="1510" y="0"/>
                                    </p:animMotion>
                                  </p:childTnLst>
                                </p:cTn>
                              </p:par>
                              <p:par>
                                <p:cTn id="30" presetID="10" presetClass="entr" presetSubtype="0" fill="hold" grpId="0" nodeType="with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500"/>
                                        <p:tgtEl>
                                          <p:spTgt spid="5"/>
                                        </p:tgtEl>
                                      </p:cBhvr>
                                    </p:animEffect>
                                  </p:childTnLst>
                                </p:cTn>
                              </p:par>
                              <p:par>
                                <p:cTn id="33" presetID="42" presetClass="path" presetSubtype="0" decel="100000" fill="hold" grpId="1" nodeType="withEffect">
                                  <p:stCondLst>
                                    <p:cond delay="0"/>
                                  </p:stCondLst>
                                  <p:childTnLst>
                                    <p:animMotion origin="layout" path="M -0.03033 1.48148E-6 L -4.16667E-6 1.48148E-6 " pathEditMode="relative" rAng="0" ptsTypes="AA">
                                      <p:cBhvr>
                                        <p:cTn id="34" dur="600" fill="hold"/>
                                        <p:tgtEl>
                                          <p:spTgt spid="5"/>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P spid="2" grpId="0" animBg="1"/>
      <p:bldP spid="2" grpId="1" animBg="1"/>
      <p:bldP spid="10" grpId="0" uiExpand="1" build="p"/>
      <p:bldP spid="10" grpId="1"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Group 17">
            <a:extLst>
              <a:ext uri="{FF2B5EF4-FFF2-40B4-BE49-F238E27FC236}">
                <a16:creationId xmlns:a16="http://schemas.microsoft.com/office/drawing/2014/main" id="{2C9DED9D-5CFF-1729-E3C5-7E4C7B456EE7}"/>
              </a:ext>
              <a:ext uri="{C183D7F6-B498-43B3-948B-1728B52AA6E4}">
                <adec:decorative xmlns:adec="http://schemas.microsoft.com/office/drawing/2017/decorative" val="1"/>
              </a:ext>
            </a:extLst>
          </p:cNvPr>
          <p:cNvGrpSpPr/>
          <p:nvPr/>
        </p:nvGrpSpPr>
        <p:grpSpPr>
          <a:xfrm flipV="1">
            <a:off x="5779231" y="1634083"/>
            <a:ext cx="5151646" cy="3550724"/>
            <a:chOff x="5590043" y="671079"/>
            <a:chExt cx="5603238" cy="4725242"/>
          </a:xfrm>
        </p:grpSpPr>
        <p:sp>
          <p:nvSpPr>
            <p:cNvPr id="14" name="Rectangle: Rounded Corners 4" descr="Dark: small container">
              <a:extLst>
                <a:ext uri="{FF2B5EF4-FFF2-40B4-BE49-F238E27FC236}">
                  <a16:creationId xmlns:a16="http://schemas.microsoft.com/office/drawing/2014/main" id="{2D1276B6-63AD-5C8A-3660-538BEBA19373}"/>
                </a:ext>
              </a:extLst>
            </p:cNvPr>
            <p:cNvSpPr/>
            <p:nvPr/>
          </p:nvSpPr>
          <p:spPr bwMode="auto">
            <a:xfrm>
              <a:off x="5590043" y="671079"/>
              <a:ext cx="5603238" cy="4725242"/>
            </a:xfrm>
            <a:prstGeom prst="roundRect">
              <a:avLst>
                <a:gd name="adj" fmla="val 2114"/>
              </a:avLst>
            </a:prstGeom>
            <a:solidFill>
              <a:srgbClr val="3A4953"/>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15" name="Picture 52" descr="Dark pattern: Plus dots">
              <a:extLst>
                <a:ext uri="{FF2B5EF4-FFF2-40B4-BE49-F238E27FC236}">
                  <a16:creationId xmlns:a16="http://schemas.microsoft.com/office/drawing/2014/main" id="{E1240FEE-5F6D-A65E-1F2C-5FE6E31412D8}"/>
                </a:ext>
              </a:extLst>
            </p:cNvPr>
            <p:cNvPicPr>
              <a:picLocks/>
            </p:cNvPicPr>
            <p:nvPr/>
          </p:nvPicPr>
          <p:blipFill>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12" r="12"/>
            <a:stretch/>
          </p:blipFill>
          <p:spPr>
            <a:xfrm>
              <a:off x="6638566" y="671079"/>
              <a:ext cx="4554715" cy="4725242"/>
            </a:xfrm>
            <a:prstGeom prst="roundRect">
              <a:avLst>
                <a:gd name="adj" fmla="val 1766"/>
              </a:avLst>
            </a:prstGeom>
            <a:noFill/>
            <a:ln w="12700" cap="flat">
              <a:noFill/>
              <a:prstDash val="solid"/>
              <a:miter/>
            </a:ln>
          </p:spPr>
        </p:pic>
        <p:sp>
          <p:nvSpPr>
            <p:cNvPr id="16" name="Rectangle: Rounded Corners 4" descr="Dark - small container">
              <a:extLst>
                <a:ext uri="{FF2B5EF4-FFF2-40B4-BE49-F238E27FC236}">
                  <a16:creationId xmlns:a16="http://schemas.microsoft.com/office/drawing/2014/main" id="{5A3431DE-D17D-B428-84E5-89F6BA39D010}"/>
                </a:ext>
              </a:extLst>
            </p:cNvPr>
            <p:cNvSpPr>
              <a:spLocks/>
            </p:cNvSpPr>
            <p:nvPr/>
          </p:nvSpPr>
          <p:spPr bwMode="auto">
            <a:xfrm>
              <a:off x="5590043" y="671079"/>
              <a:ext cx="5603238" cy="4725242"/>
            </a:xfrm>
            <a:prstGeom prst="roundRect">
              <a:avLst>
                <a:gd name="adj" fmla="val 2114"/>
              </a:avLst>
            </a:prstGeom>
            <a:gradFill>
              <a:gsLst>
                <a:gs pos="70000">
                  <a:srgbClr val="3A4953"/>
                </a:gs>
                <a:gs pos="95000">
                  <a:srgbClr val="3A4953">
                    <a:alpha val="69000"/>
                  </a:srgbClr>
                </a:gs>
                <a:gs pos="44000">
                  <a:srgbClr val="3A4953"/>
                </a:gs>
                <a:gs pos="12000">
                  <a:srgbClr val="3A4953">
                    <a:alpha val="44000"/>
                  </a:srgb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grpSp>
      <p:sp>
        <p:nvSpPr>
          <p:cNvPr id="6" name="Title 5">
            <a:extLst>
              <a:ext uri="{FF2B5EF4-FFF2-40B4-BE49-F238E27FC236}">
                <a16:creationId xmlns:a16="http://schemas.microsoft.com/office/drawing/2014/main" id="{E612B2EB-C7A7-DB9A-9CD6-2B9F63868D4D}"/>
              </a:ext>
            </a:extLst>
          </p:cNvPr>
          <p:cNvSpPr>
            <a:spLocks noGrp="1"/>
          </p:cNvSpPr>
          <p:nvPr>
            <p:ph type="title"/>
          </p:nvPr>
        </p:nvSpPr>
        <p:spPr>
          <a:xfrm>
            <a:off x="588263" y="1711502"/>
            <a:ext cx="3374461" cy="1846659"/>
          </a:xfrm>
        </p:spPr>
        <p:txBody>
          <a:bodyPr/>
          <a:lstStyle/>
          <a:p>
            <a:pPr fontAlgn="base">
              <a:spcAft>
                <a:spcPct val="0"/>
              </a:spcAft>
              <a:defRPr/>
            </a:pPr>
            <a:r>
              <a:rPr lang="en-US" sz="4000" spc="0">
                <a:ln>
                  <a:noFill/>
                </a:ln>
                <a:solidFill>
                  <a:srgbClr val="8DC8E8"/>
                </a:solidFill>
                <a:latin typeface="Segoe UI Semibold"/>
                <a:cs typeface="Segoe UI"/>
              </a:rPr>
              <a:t>Model</a:t>
            </a:r>
            <a:br>
              <a:rPr lang="en-US" sz="4000" spc="0">
                <a:ln>
                  <a:noFill/>
                </a:ln>
                <a:solidFill>
                  <a:srgbClr val="8DC8E8"/>
                </a:solidFill>
                <a:latin typeface="Segoe UI Semibold"/>
                <a:cs typeface="Segoe UI"/>
              </a:rPr>
            </a:br>
            <a:r>
              <a:rPr lang="en-US" sz="4000" spc="0">
                <a:ln>
                  <a:noFill/>
                </a:ln>
                <a:solidFill>
                  <a:srgbClr val="8DC8E8"/>
                </a:solidFill>
                <a:latin typeface="Segoe UI Semibold"/>
                <a:cs typeface="Segoe UI"/>
              </a:rPr>
              <a:t>benchmarking </a:t>
            </a:r>
            <a:br>
              <a:rPr lang="en-US" sz="4000" spc="0">
                <a:ln>
                  <a:noFill/>
                </a:ln>
                <a:solidFill>
                  <a:srgbClr val="8DC8E8"/>
                </a:solidFill>
                <a:latin typeface="Segoe UI Semibold"/>
                <a:cs typeface="Segoe UI"/>
              </a:rPr>
            </a:br>
            <a:endParaRPr lang="en-US" sz="4000" spc="0">
              <a:ln>
                <a:noFill/>
              </a:ln>
              <a:solidFill>
                <a:srgbClr val="8DC8E8"/>
              </a:solidFill>
              <a:latin typeface="Segoe UI Semibold"/>
              <a:cs typeface="Segoe UI"/>
            </a:endParaRPr>
          </a:p>
        </p:txBody>
      </p:sp>
      <p:sp>
        <p:nvSpPr>
          <p:cNvPr id="2" name="Rounded Rectangle 18" descr="Public preview&#10;">
            <a:extLst>
              <a:ext uri="{FF2B5EF4-FFF2-40B4-BE49-F238E27FC236}">
                <a16:creationId xmlns:a16="http://schemas.microsoft.com/office/drawing/2014/main" id="{C05DA9CC-ADF0-B65D-CEE3-9C8D6F5712AC}"/>
              </a:ext>
            </a:extLst>
          </p:cNvPr>
          <p:cNvSpPr/>
          <p:nvPr/>
        </p:nvSpPr>
        <p:spPr bwMode="auto">
          <a:xfrm>
            <a:off x="588263" y="924145"/>
            <a:ext cx="2153354" cy="515189"/>
          </a:xfrm>
          <a:prstGeom prst="roundRect">
            <a:avLst>
              <a:gd name="adj" fmla="val 50000"/>
            </a:avLst>
          </a:prstGeom>
          <a:gradFill flip="none" rotWithShape="1">
            <a:gsLst>
              <a:gs pos="100000">
                <a:srgbClr val="8DC8E8"/>
              </a:gs>
              <a:gs pos="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5" rIns="0" bIns="45713" anchor="ctr" anchorCtr="0">
            <a:spAutoFit/>
          </a:bodyPr>
          <a:lstStyle/>
          <a:p>
            <a:pPr algn="ctr" defTabSz="914225" fontAlgn="base">
              <a:spcBef>
                <a:spcPct val="0"/>
              </a:spcBef>
              <a:spcAft>
                <a:spcPct val="0"/>
              </a:spcAft>
              <a:defRPr/>
            </a:pPr>
            <a:r>
              <a:rPr lang="en-CA" sz="1961">
                <a:ln w="3175">
                  <a:noFill/>
                </a:ln>
                <a:solidFill>
                  <a:schemeClr val="bg1"/>
                </a:solidFill>
                <a:latin typeface="Segoe UI Semibold"/>
                <a:cs typeface="Segoe UI"/>
              </a:rPr>
              <a:t>Announcing</a:t>
            </a:r>
            <a:endParaRPr lang="en-US" sz="1961">
              <a:ln w="3175">
                <a:noFill/>
              </a:ln>
              <a:solidFill>
                <a:schemeClr val="bg1"/>
              </a:solidFill>
              <a:latin typeface="Segoe UI Semibold"/>
              <a:cs typeface="Segoe UI"/>
            </a:endParaRPr>
          </a:p>
        </p:txBody>
      </p:sp>
      <p:sp>
        <p:nvSpPr>
          <p:cNvPr id="10" name="TextBox 9">
            <a:extLst>
              <a:ext uri="{FF2B5EF4-FFF2-40B4-BE49-F238E27FC236}">
                <a16:creationId xmlns:a16="http://schemas.microsoft.com/office/drawing/2014/main" id="{1D01FB9E-0E6B-A935-582F-CD17A9B38144}"/>
              </a:ext>
            </a:extLst>
          </p:cNvPr>
          <p:cNvSpPr txBox="1"/>
          <p:nvPr/>
        </p:nvSpPr>
        <p:spPr>
          <a:xfrm>
            <a:off x="588264" y="3195287"/>
            <a:ext cx="4022648" cy="3211250"/>
          </a:xfrm>
          <a:prstGeom prst="rect">
            <a:avLst/>
          </a:prstGeom>
          <a:noFill/>
        </p:spPr>
        <p:txBody>
          <a:bodyPr wrap="square" lIns="0" tIns="45713" rIns="91427" bIns="45713" anchor="t">
            <a:spAutoFit/>
          </a:bodyPr>
          <a:lstStyle/>
          <a:p>
            <a:pPr defTabSz="466146">
              <a:defRPr/>
            </a:pPr>
            <a:r>
              <a:rPr lang="en-US" sz="1750" kern="0">
                <a:latin typeface="Segoe UI"/>
                <a:ea typeface="+mn-lt"/>
                <a:cs typeface="+mn-lt"/>
              </a:rPr>
              <a:t>Model benchmarks will offer users a comprehensive comparison view for benchmarking metrics of foundation models in the model catalog</a:t>
            </a:r>
            <a:br>
              <a:rPr lang="en-US" sz="1750" kern="0">
                <a:latin typeface="Segoe UI"/>
                <a:ea typeface="+mn-lt"/>
                <a:cs typeface="+mn-lt"/>
              </a:rPr>
            </a:br>
            <a:endParaRPr lang="en-US" sz="1765">
              <a:latin typeface="Segoe UI"/>
              <a:cs typeface="Segoe UI"/>
            </a:endParaRPr>
          </a:p>
          <a:p>
            <a:pPr defTabSz="466146">
              <a:defRPr/>
            </a:pPr>
            <a:r>
              <a:rPr lang="en-US" sz="1750" kern="0">
                <a:latin typeface="Segoe UI"/>
                <a:ea typeface="+mn-lt"/>
                <a:cs typeface="+mn-lt"/>
              </a:rPr>
              <a:t>This will allow users the opportunity to self-educate and make informed decisions about the sustainability</a:t>
            </a:r>
            <a:br>
              <a:rPr lang="en-US" sz="1750" kern="0">
                <a:latin typeface="Segoe UI"/>
                <a:ea typeface="+mn-lt"/>
                <a:cs typeface="+mn-lt"/>
              </a:rPr>
            </a:br>
            <a:r>
              <a:rPr lang="en-US" sz="1750" kern="0">
                <a:latin typeface="Segoe UI"/>
                <a:ea typeface="+mn-lt"/>
                <a:cs typeface="+mn-lt"/>
              </a:rPr>
              <a:t>of models and datasets prior to</a:t>
            </a:r>
            <a:br>
              <a:rPr lang="en-US" sz="1750" kern="0">
                <a:latin typeface="Segoe UI"/>
                <a:ea typeface="+mn-lt"/>
                <a:cs typeface="+mn-lt"/>
              </a:rPr>
            </a:br>
            <a:r>
              <a:rPr lang="en-US" sz="1750" kern="0">
                <a:latin typeface="Segoe UI"/>
                <a:ea typeface="+mn-lt"/>
                <a:cs typeface="+mn-lt"/>
              </a:rPr>
              <a:t>initiating any job</a:t>
            </a:r>
            <a:endParaRPr lang="en-US" sz="1750">
              <a:latin typeface="Segoe UI"/>
            </a:endParaRPr>
          </a:p>
          <a:p>
            <a:pPr defTabSz="466146">
              <a:lnSpc>
                <a:spcPct val="90000"/>
              </a:lnSpc>
              <a:spcBef>
                <a:spcPts val="600"/>
              </a:spcBef>
              <a:defRPr/>
            </a:pPr>
            <a:endParaRPr lang="en-US" sz="2353" b="1" kern="0">
              <a:latin typeface="Segoe UI Semibold"/>
              <a:cs typeface="Segoe UI Semibold"/>
            </a:endParaRPr>
          </a:p>
        </p:txBody>
      </p:sp>
      <p:pic>
        <p:nvPicPr>
          <p:cNvPr id="9" name="Picture 8" descr="UI of Model Benchmarks in Azure AI Studio">
            <a:extLst>
              <a:ext uri="{FF2B5EF4-FFF2-40B4-BE49-F238E27FC236}">
                <a16:creationId xmlns:a16="http://schemas.microsoft.com/office/drawing/2014/main" id="{19A50B3E-3D72-330A-5698-A8A5A6F3890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4937351" y="1093169"/>
            <a:ext cx="5018899" cy="2522661"/>
          </a:xfrm>
          <a:prstGeom prst="roundRect">
            <a:avLst>
              <a:gd name="adj" fmla="val 3313"/>
            </a:avLst>
          </a:prstGeom>
          <a:ln>
            <a:noFill/>
          </a:ln>
          <a:effectLst>
            <a:outerShdw blurRad="292100" dist="139700" dir="2700000" algn="tl" rotWithShape="0">
              <a:srgbClr val="333333">
                <a:alpha val="65000"/>
              </a:srgbClr>
            </a:outerShdw>
          </a:effectLst>
        </p:spPr>
      </p:pic>
      <p:pic>
        <p:nvPicPr>
          <p:cNvPr id="8" name="Picture 7" descr="UI of benchmark charts in Azure AI Studio">
            <a:extLst>
              <a:ext uri="{FF2B5EF4-FFF2-40B4-BE49-F238E27FC236}">
                <a16:creationId xmlns:a16="http://schemas.microsoft.com/office/drawing/2014/main" id="{52540D75-BF8F-A4ED-BDD5-2CA1181C315E}"/>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638566" y="3033700"/>
            <a:ext cx="5039066" cy="2629983"/>
          </a:xfrm>
          <a:prstGeom prst="roundRect">
            <a:avLst>
              <a:gd name="adj" fmla="val 3858"/>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88149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42" presetClass="path" presetSubtype="0" decel="100000" fill="hold" grpId="1" nodeType="withEffect">
                                  <p:stCondLst>
                                    <p:cond delay="0"/>
                                  </p:stCondLst>
                                  <p:childTnLst>
                                    <p:animMotion origin="layout" path="M 1.45833E-6 -2.22222E-6 L 1.45833E-6 0.03542 " pathEditMode="relative" rAng="0" ptsTypes="AA">
                                      <p:cBhvr>
                                        <p:cTn id="9" dur="700" spd="-100000" fill="hold"/>
                                        <p:tgtEl>
                                          <p:spTgt spid="2"/>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03033 1.48148E-6 L -4.16667E-6 1.48148E-6 " pathEditMode="relative" rAng="0" ptsTypes="AA">
                                      <p:cBhvr>
                                        <p:cTn id="14" dur="600" fill="hold"/>
                                        <p:tgtEl>
                                          <p:spTgt spid="6"/>
                                        </p:tgtEl>
                                        <p:attrNameLst>
                                          <p:attrName>ppt_x</p:attrName>
                                          <p:attrName>ppt_y</p:attrName>
                                        </p:attrNameLst>
                                      </p:cBhvr>
                                      <p:rCtr x="1510" y="0"/>
                                    </p:animMotion>
                                  </p:childTnLst>
                                </p:cTn>
                              </p:par>
                              <p:par>
                                <p:cTn id="15" presetID="10" presetClass="entr" presetSubtype="0" fill="hold" grpId="0" nodeType="withEffect">
                                  <p:stCondLst>
                                    <p:cond delay="20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par>
                                <p:cTn id="18" presetID="42" presetClass="path" presetSubtype="0" decel="100000" fill="hold" grpId="1" nodeType="withEffect">
                                  <p:stCondLst>
                                    <p:cond delay="200"/>
                                  </p:stCondLst>
                                  <p:childTnLst>
                                    <p:animMotion origin="layout" path="M -0.03033 1.48148E-6 L -4.16667E-6 1.48148E-6 " pathEditMode="relative" rAng="0" ptsTypes="AA">
                                      <p:cBhvr>
                                        <p:cTn id="19" dur="600" fill="hold"/>
                                        <p:tgtEl>
                                          <p:spTgt spid="10"/>
                                        </p:tgtEl>
                                        <p:attrNameLst>
                                          <p:attrName>ppt_x</p:attrName>
                                          <p:attrName>ppt_y</p:attrName>
                                        </p:attrNameLst>
                                      </p:cBhvr>
                                      <p:rCtr x="1510" y="0"/>
                                    </p:animMotion>
                                  </p:childTnLst>
                                </p:cTn>
                              </p:par>
                            </p:childTnLst>
                          </p:cTn>
                        </p:par>
                        <p:par>
                          <p:cTn id="20" fill="hold">
                            <p:stCondLst>
                              <p:cond delay="800"/>
                            </p:stCondLst>
                            <p:childTnLst>
                              <p:par>
                                <p:cTn id="21" presetID="10" presetClass="entr" presetSubtype="0" fill="hold" nodeType="after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500"/>
                                        <p:tgtEl>
                                          <p:spTgt spid="18"/>
                                        </p:tgtEl>
                                      </p:cBhvr>
                                    </p:animEffect>
                                  </p:childTnLst>
                                </p:cTn>
                              </p:par>
                              <p:par>
                                <p:cTn id="24" presetID="42" presetClass="path" presetSubtype="0" decel="100000" fill="hold" nodeType="withEffect">
                                  <p:stCondLst>
                                    <p:cond delay="0"/>
                                  </p:stCondLst>
                                  <p:childTnLst>
                                    <p:animMotion origin="layout" path="M 0.02552 1.48148E-6 L -1.25E-6 1.48148E-6 " pathEditMode="relative" rAng="0" ptsTypes="AA">
                                      <p:cBhvr>
                                        <p:cTn id="25" dur="600" fill="hold"/>
                                        <p:tgtEl>
                                          <p:spTgt spid="18"/>
                                        </p:tgtEl>
                                        <p:attrNameLst>
                                          <p:attrName>ppt_x</p:attrName>
                                          <p:attrName>ppt_y</p:attrName>
                                        </p:attrNameLst>
                                      </p:cBhvr>
                                      <p:rCtr x="-1276" y="0"/>
                                    </p:animMotion>
                                  </p:childTnLst>
                                </p:cTn>
                              </p:par>
                              <p:par>
                                <p:cTn id="26" presetID="10" presetClass="entr" presetSubtype="0" fill="hold" nodeType="with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fade">
                                      <p:cBhvr>
                                        <p:cTn id="28" dur="500"/>
                                        <p:tgtEl>
                                          <p:spTgt spid="8"/>
                                        </p:tgtEl>
                                      </p:cBhvr>
                                    </p:animEffect>
                                  </p:childTnLst>
                                </p:cTn>
                              </p:par>
                              <p:par>
                                <p:cTn id="29" presetID="42" presetClass="path" presetSubtype="0" decel="100000" fill="hold" nodeType="withEffect">
                                  <p:stCondLst>
                                    <p:cond delay="0"/>
                                  </p:stCondLst>
                                  <p:childTnLst>
                                    <p:animMotion origin="layout" path="M 1.45833E-6 -2.22222E-6 L 1.45833E-6 0.03542 " pathEditMode="relative" rAng="0" ptsTypes="AA">
                                      <p:cBhvr>
                                        <p:cTn id="30" dur="700" spd="-100000" fill="hold"/>
                                        <p:tgtEl>
                                          <p:spTgt spid="8"/>
                                        </p:tgtEl>
                                        <p:attrNameLst>
                                          <p:attrName>ppt_x</p:attrName>
                                          <p:attrName>ppt_y</p:attrName>
                                        </p:attrNameLst>
                                      </p:cBhvr>
                                      <p:rCtr x="0" y="1759"/>
                                    </p:animMotion>
                                  </p:childTnLst>
                                </p:cTn>
                              </p:par>
                              <p:par>
                                <p:cTn id="31" presetID="10" presetClass="entr" presetSubtype="0" fill="hold" nodeType="withEffect">
                                  <p:stCondLst>
                                    <p:cond delay="0"/>
                                  </p:stCondLst>
                                  <p:childTnLst>
                                    <p:set>
                                      <p:cBhvr>
                                        <p:cTn id="32" dur="1" fill="hold">
                                          <p:stCondLst>
                                            <p:cond delay="0"/>
                                          </p:stCondLst>
                                        </p:cTn>
                                        <p:tgtEl>
                                          <p:spTgt spid="9"/>
                                        </p:tgtEl>
                                        <p:attrNameLst>
                                          <p:attrName>style.visibility</p:attrName>
                                        </p:attrNameLst>
                                      </p:cBhvr>
                                      <p:to>
                                        <p:strVal val="visible"/>
                                      </p:to>
                                    </p:set>
                                    <p:animEffect transition="in" filter="fade">
                                      <p:cBhvr>
                                        <p:cTn id="33" dur="500"/>
                                        <p:tgtEl>
                                          <p:spTgt spid="9"/>
                                        </p:tgtEl>
                                      </p:cBhvr>
                                    </p:animEffect>
                                  </p:childTnLst>
                                </p:cTn>
                              </p:par>
                              <p:par>
                                <p:cTn id="34" presetID="42" presetClass="path" presetSubtype="0" decel="100000" fill="hold" nodeType="withEffect">
                                  <p:stCondLst>
                                    <p:cond delay="0"/>
                                  </p:stCondLst>
                                  <p:childTnLst>
                                    <p:animMotion origin="layout" path="M 3.95833E-6 -0.04491 L 3.95833E-6 7.40741E-7 " pathEditMode="relative" rAng="0" ptsTypes="AA">
                                      <p:cBhvr>
                                        <p:cTn id="35" dur="600" fill="hold"/>
                                        <p:tgtEl>
                                          <p:spTgt spid="9"/>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2" grpId="0" animBg="1"/>
      <p:bldP spid="2" grpId="1" animBg="1"/>
      <p:bldP spid="10" grpId="0"/>
      <p:bldP spid="10" grpId="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8968DD99-CA38-070D-4651-8FC1B89BBFD4}"/>
              </a:ext>
            </a:extLst>
          </p:cNvPr>
          <p:cNvSpPr txBox="1">
            <a:spLocks/>
          </p:cNvSpPr>
          <p:nvPr/>
        </p:nvSpPr>
        <p:spPr>
          <a:xfrm>
            <a:off x="811000" y="561771"/>
            <a:ext cx="8193024" cy="307777"/>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r>
              <a:rPr lang="en-NZ"/>
              <a:t>Assistants Stack</a:t>
            </a:r>
            <a:endParaRPr lang="en-NZ" dirty="0"/>
          </a:p>
        </p:txBody>
      </p:sp>
      <p:sp>
        <p:nvSpPr>
          <p:cNvPr id="4" name="Rounded Rectangle 16">
            <a:extLst>
              <a:ext uri="{FF2B5EF4-FFF2-40B4-BE49-F238E27FC236}">
                <a16:creationId xmlns:a16="http://schemas.microsoft.com/office/drawing/2014/main" id="{9BCDA43D-4364-7745-2A2D-D4CDA94A89A1}"/>
              </a:ext>
              <a:ext uri="{C183D7F6-B498-43B3-948B-1728B52AA6E4}">
                <adec:decorative xmlns:adec="http://schemas.microsoft.com/office/drawing/2017/decorative" val="1"/>
              </a:ext>
            </a:extLst>
          </p:cNvPr>
          <p:cNvSpPr/>
          <p:nvPr/>
        </p:nvSpPr>
        <p:spPr bwMode="auto">
          <a:xfrm>
            <a:off x="775469" y="5307242"/>
            <a:ext cx="7104378" cy="963140"/>
          </a:xfrm>
          <a:prstGeom prst="roundRect">
            <a:avLst>
              <a:gd name="adj" fmla="val 25134"/>
            </a:avLst>
          </a:prstGeom>
          <a:solidFill>
            <a:schemeClr val="bg1"/>
          </a:solidFill>
          <a:ln>
            <a:noFill/>
            <a:headEnd type="none" w="med" len="med"/>
            <a:tailEnd type="none" w="med" len="med"/>
          </a:ln>
          <a:effectLst>
            <a:outerShdw blurRad="190500" dist="63500" dir="2700000" algn="tl" rotWithShape="0">
              <a:schemeClr val="bg1">
                <a:lumMod val="50000"/>
                <a:alpha val="20000"/>
              </a:scheme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60" rtl="0" eaLnBrk="1" fontAlgn="auto" latinLnBrk="0" hangingPunct="1">
              <a:lnSpc>
                <a:spcPct val="100000"/>
              </a:lnSpc>
              <a:spcBef>
                <a:spcPts val="0"/>
              </a:spcBef>
              <a:spcAft>
                <a:spcPts val="0"/>
              </a:spcAft>
              <a:buClrTx/>
              <a:buSzTx/>
              <a:buFontTx/>
              <a:buNone/>
              <a:tabLst/>
              <a:defRPr/>
            </a:pPr>
            <a:endParaRPr kumimoji="0" lang="en-US" sz="4400" b="0" i="0" u="none" strike="noStrike" kern="1200" cap="none" spc="0" normalizeH="0" baseline="0" noProof="0">
              <a:ln>
                <a:noFill/>
              </a:ln>
              <a:solidFill>
                <a:srgbClr val="FFFFFF"/>
              </a:solidFill>
              <a:effectLst/>
              <a:uLnTx/>
              <a:uFillTx/>
              <a:latin typeface="Segoe UI Semibold" panose="020B0702040204020203" pitchFamily="34" charset="0"/>
              <a:ea typeface="+mn-ea"/>
              <a:cs typeface="Segoe UI Semibold" panose="020B0702040204020203" pitchFamily="34" charset="0"/>
            </a:endParaRPr>
          </a:p>
        </p:txBody>
      </p:sp>
      <p:sp>
        <p:nvSpPr>
          <p:cNvPr id="5" name="Rectangle: Rounded Corners 36">
            <a:extLst>
              <a:ext uri="{FF2B5EF4-FFF2-40B4-BE49-F238E27FC236}">
                <a16:creationId xmlns:a16="http://schemas.microsoft.com/office/drawing/2014/main" id="{31A516CB-83B5-A578-2E18-6F894F7840A6}"/>
              </a:ext>
              <a:ext uri="{C183D7F6-B498-43B3-948B-1728B52AA6E4}">
                <adec:decorative xmlns:adec="http://schemas.microsoft.com/office/drawing/2017/decorative" val="1"/>
              </a:ext>
            </a:extLst>
          </p:cNvPr>
          <p:cNvSpPr/>
          <p:nvPr/>
        </p:nvSpPr>
        <p:spPr>
          <a:xfrm>
            <a:off x="870923" y="3616236"/>
            <a:ext cx="6896816"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95000"/>
              </a:lnSpc>
              <a:spcBef>
                <a:spcPct val="0"/>
              </a:spcBef>
              <a:spcAft>
                <a:spcPct val="0"/>
              </a:spcAft>
              <a:buClrTx/>
              <a:buSzTx/>
              <a:buFontTx/>
              <a:buNone/>
              <a:tabLst/>
              <a:defRPr/>
            </a:pPr>
            <a:endParaRPr lang="en-GB" sz="1400">
              <a:solidFill>
                <a:srgbClr val="000000"/>
              </a:solidFill>
              <a:latin typeface="Segoe UI Semibold"/>
              <a:ea typeface="Open Sans" panose="020B0606030504020204" pitchFamily="34" charset="0"/>
              <a:cs typeface="Open Sans" panose="020B0606030504020204" pitchFamily="34" charset="0"/>
            </a:endParaRPr>
          </a:p>
        </p:txBody>
      </p:sp>
      <p:sp>
        <p:nvSpPr>
          <p:cNvPr id="6" name="Rectangle: Rounded Corners 36">
            <a:extLst>
              <a:ext uri="{FF2B5EF4-FFF2-40B4-BE49-F238E27FC236}">
                <a16:creationId xmlns:a16="http://schemas.microsoft.com/office/drawing/2014/main" id="{0660947B-171B-9224-AFA0-18E34CFB440F}"/>
              </a:ext>
              <a:ext uri="{C183D7F6-B498-43B3-948B-1728B52AA6E4}">
                <adec:decorative xmlns:adec="http://schemas.microsoft.com/office/drawing/2017/decorative" val="1"/>
              </a:ext>
            </a:extLst>
          </p:cNvPr>
          <p:cNvSpPr/>
          <p:nvPr/>
        </p:nvSpPr>
        <p:spPr>
          <a:xfrm>
            <a:off x="870923" y="4016407"/>
            <a:ext cx="6896816"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5000"/>
              </a:lnSpc>
              <a:spcBef>
                <a:spcPct val="0"/>
              </a:spcBef>
              <a:spcAft>
                <a:spcPct val="0"/>
              </a:spcAft>
              <a:defRPr/>
            </a:pPr>
            <a:endParaRPr lang="en-GB" sz="1400">
              <a:solidFill>
                <a:srgbClr val="000000"/>
              </a:solidFill>
              <a:latin typeface="Segoe UI Semibold"/>
              <a:ea typeface="Open Sans" panose="020B0606030504020204" pitchFamily="34" charset="0"/>
              <a:cs typeface="Open Sans" panose="020B0606030504020204" pitchFamily="34" charset="0"/>
            </a:endParaRPr>
          </a:p>
        </p:txBody>
      </p:sp>
      <p:sp>
        <p:nvSpPr>
          <p:cNvPr id="7" name="Rectangle: Rounded Corners 36">
            <a:extLst>
              <a:ext uri="{FF2B5EF4-FFF2-40B4-BE49-F238E27FC236}">
                <a16:creationId xmlns:a16="http://schemas.microsoft.com/office/drawing/2014/main" id="{C4A4BB41-1E77-8663-A7F5-C27A58515754}"/>
              </a:ext>
            </a:extLst>
          </p:cNvPr>
          <p:cNvSpPr/>
          <p:nvPr/>
        </p:nvSpPr>
        <p:spPr>
          <a:xfrm>
            <a:off x="879250" y="1345488"/>
            <a:ext cx="6896816"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Microsoft Copilot Extensibility</a:t>
            </a:r>
          </a:p>
        </p:txBody>
      </p:sp>
      <p:sp>
        <p:nvSpPr>
          <p:cNvPr id="8" name="Rectangle: Rounded Corners 36">
            <a:extLst>
              <a:ext uri="{FF2B5EF4-FFF2-40B4-BE49-F238E27FC236}">
                <a16:creationId xmlns:a16="http://schemas.microsoft.com/office/drawing/2014/main" id="{055D1BF4-2FD7-BCBB-C200-B7EF092BD97D}"/>
              </a:ext>
            </a:extLst>
          </p:cNvPr>
          <p:cNvSpPr/>
          <p:nvPr/>
        </p:nvSpPr>
        <p:spPr>
          <a:xfrm>
            <a:off x="879250" y="1776974"/>
            <a:ext cx="6896816"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Copilots</a:t>
            </a:r>
          </a:p>
        </p:txBody>
      </p:sp>
      <p:grpSp>
        <p:nvGrpSpPr>
          <p:cNvPr id="9" name="Group 8" descr="A bi directional arrow">
            <a:extLst>
              <a:ext uri="{FF2B5EF4-FFF2-40B4-BE49-F238E27FC236}">
                <a16:creationId xmlns:a16="http://schemas.microsoft.com/office/drawing/2014/main" id="{9D1CBAC7-BFBA-79A5-E009-738AE7A3CE6E}"/>
              </a:ext>
            </a:extLst>
          </p:cNvPr>
          <p:cNvGrpSpPr/>
          <p:nvPr/>
        </p:nvGrpSpPr>
        <p:grpSpPr>
          <a:xfrm>
            <a:off x="4222304" y="2274567"/>
            <a:ext cx="210709" cy="283432"/>
            <a:chOff x="4032059" y="2547938"/>
            <a:chExt cx="210709" cy="283432"/>
          </a:xfrm>
        </p:grpSpPr>
        <p:cxnSp>
          <p:nvCxnSpPr>
            <p:cNvPr id="10" name="Straight Arrow Connector 9">
              <a:extLst>
                <a:ext uri="{FF2B5EF4-FFF2-40B4-BE49-F238E27FC236}">
                  <a16:creationId xmlns:a16="http://schemas.microsoft.com/office/drawing/2014/main" id="{EC3EF5FD-E98A-0C88-9575-9564D0E3FEB9}"/>
                </a:ext>
              </a:extLst>
            </p:cNvPr>
            <p:cNvCxnSpPr>
              <a:cxnSpLocks/>
            </p:cNvCxnSpPr>
            <p:nvPr/>
          </p:nvCxnSpPr>
          <p:spPr>
            <a:xfrm flipH="1" flipV="1">
              <a:off x="4242768" y="254793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8EB32A1-9C5B-B501-CEA4-79864000BFE9}"/>
                </a:ext>
              </a:extLst>
            </p:cNvPr>
            <p:cNvCxnSpPr>
              <a:cxnSpLocks/>
            </p:cNvCxnSpPr>
            <p:nvPr/>
          </p:nvCxnSpPr>
          <p:spPr>
            <a:xfrm flipH="1">
              <a:off x="4032059" y="254793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sp>
        <p:nvSpPr>
          <p:cNvPr id="12" name="Rectangle: Rounded Corners 36">
            <a:extLst>
              <a:ext uri="{FF2B5EF4-FFF2-40B4-BE49-F238E27FC236}">
                <a16:creationId xmlns:a16="http://schemas.microsoft.com/office/drawing/2014/main" id="{93FFD5AD-3CAB-46A0-2E20-C3E81924F31F}"/>
              </a:ext>
            </a:extLst>
          </p:cNvPr>
          <p:cNvSpPr/>
          <p:nvPr/>
        </p:nvSpPr>
        <p:spPr>
          <a:xfrm>
            <a:off x="870923" y="2885901"/>
            <a:ext cx="6896816"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5000"/>
              </a:lnSpc>
              <a:spcBef>
                <a:spcPct val="0"/>
              </a:spcBef>
              <a:spcAft>
                <a:spcPct val="0"/>
              </a:spcAft>
              <a:defRPr/>
            </a:pPr>
            <a:r>
              <a:rPr lang="en-GB" sz="1400" dirty="0">
                <a:solidFill>
                  <a:srgbClr val="000000"/>
                </a:solidFill>
                <a:latin typeface="Segoe UI Semibold"/>
                <a:ea typeface="Open Sans" panose="020B0606030504020204" pitchFamily="34" charset="0"/>
                <a:cs typeface="Open Sans" panose="020B0606030504020204" pitchFamily="34" charset="0"/>
              </a:rPr>
              <a:t>Instructions (Meta Prompt)</a:t>
            </a:r>
          </a:p>
        </p:txBody>
      </p:sp>
      <p:grpSp>
        <p:nvGrpSpPr>
          <p:cNvPr id="13" name="Group 12" descr="A bi directional arrow">
            <a:extLst>
              <a:ext uri="{FF2B5EF4-FFF2-40B4-BE49-F238E27FC236}">
                <a16:creationId xmlns:a16="http://schemas.microsoft.com/office/drawing/2014/main" id="{48120ACA-995E-F29D-7929-5C328CDFB407}"/>
              </a:ext>
            </a:extLst>
          </p:cNvPr>
          <p:cNvGrpSpPr/>
          <p:nvPr/>
        </p:nvGrpSpPr>
        <p:grpSpPr>
          <a:xfrm>
            <a:off x="4213977" y="3298685"/>
            <a:ext cx="210709" cy="283432"/>
            <a:chOff x="4032059" y="3818428"/>
            <a:chExt cx="210709" cy="283432"/>
          </a:xfrm>
        </p:grpSpPr>
        <p:cxnSp>
          <p:nvCxnSpPr>
            <p:cNvPr id="14" name="Straight Arrow Connector 13">
              <a:extLst>
                <a:ext uri="{FF2B5EF4-FFF2-40B4-BE49-F238E27FC236}">
                  <a16:creationId xmlns:a16="http://schemas.microsoft.com/office/drawing/2014/main" id="{D0FC8DF7-470C-EA75-C028-F495B2DEF5F1}"/>
                </a:ext>
              </a:extLst>
            </p:cNvPr>
            <p:cNvCxnSpPr>
              <a:cxnSpLocks/>
            </p:cNvCxnSpPr>
            <p:nvPr/>
          </p:nvCxnSpPr>
          <p:spPr>
            <a:xfrm flipH="1" flipV="1">
              <a:off x="4242768" y="381842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FE87C4ED-647D-5D1A-15D4-81A1B716E7FB}"/>
                </a:ext>
              </a:extLst>
            </p:cNvPr>
            <p:cNvCxnSpPr>
              <a:cxnSpLocks/>
            </p:cNvCxnSpPr>
            <p:nvPr/>
          </p:nvCxnSpPr>
          <p:spPr>
            <a:xfrm flipH="1">
              <a:off x="4032059" y="381842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sp>
        <p:nvSpPr>
          <p:cNvPr id="16" name="Rectangle: Rounded Corners 36">
            <a:extLst>
              <a:ext uri="{FF2B5EF4-FFF2-40B4-BE49-F238E27FC236}">
                <a16:creationId xmlns:a16="http://schemas.microsoft.com/office/drawing/2014/main" id="{77BD4A1E-3B1B-0049-BFD7-41A752743003}"/>
              </a:ext>
            </a:extLst>
          </p:cNvPr>
          <p:cNvSpPr/>
          <p:nvPr/>
        </p:nvSpPr>
        <p:spPr>
          <a:xfrm>
            <a:off x="2610793" y="3616236"/>
            <a:ext cx="3417076" cy="3405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lang="en-GB" sz="1400">
                <a:solidFill>
                  <a:srgbClr val="000000"/>
                </a:solidFill>
                <a:latin typeface="Segoe UI Semibold"/>
                <a:ea typeface="Open Sans" panose="020B0606030504020204" pitchFamily="34" charset="0"/>
                <a:cs typeface="Open Sans" panose="020B0606030504020204" pitchFamily="34" charset="0"/>
              </a:rPr>
              <a:t>Function Calling</a:t>
            </a:r>
          </a:p>
        </p:txBody>
      </p:sp>
      <p:sp>
        <p:nvSpPr>
          <p:cNvPr id="17" name="Rectangle: Rounded Corners 36">
            <a:extLst>
              <a:ext uri="{FF2B5EF4-FFF2-40B4-BE49-F238E27FC236}">
                <a16:creationId xmlns:a16="http://schemas.microsoft.com/office/drawing/2014/main" id="{96B26F25-CEF4-D22F-B4A0-22C3F2EB0AFF}"/>
              </a:ext>
            </a:extLst>
          </p:cNvPr>
          <p:cNvSpPr/>
          <p:nvPr/>
        </p:nvSpPr>
        <p:spPr>
          <a:xfrm>
            <a:off x="2425744" y="4016407"/>
            <a:ext cx="3852171" cy="3405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defTabSz="932449" fontAlgn="base">
              <a:spcBef>
                <a:spcPct val="0"/>
              </a:spcBef>
              <a:spcAft>
                <a:spcPct val="0"/>
              </a:spcAft>
              <a:defRPr/>
            </a:pPr>
            <a:r>
              <a:rPr lang="en-GB" sz="1400">
                <a:solidFill>
                  <a:srgbClr val="000000"/>
                </a:solidFill>
                <a:latin typeface="Segoe UI Semibold"/>
                <a:ea typeface="Open Sans" panose="020B0606030504020204" pitchFamily="34" charset="0"/>
                <a:cs typeface="Open Sans" panose="020B0606030504020204" pitchFamily="34" charset="0"/>
              </a:rPr>
              <a:t>Code Interpreter</a:t>
            </a:r>
          </a:p>
        </p:txBody>
      </p:sp>
      <p:grpSp>
        <p:nvGrpSpPr>
          <p:cNvPr id="18" name="Group 17" descr="A bi directional arrow">
            <a:extLst>
              <a:ext uri="{FF2B5EF4-FFF2-40B4-BE49-F238E27FC236}">
                <a16:creationId xmlns:a16="http://schemas.microsoft.com/office/drawing/2014/main" id="{CABF0C87-C026-EF18-E08D-59DC980793F7}"/>
              </a:ext>
            </a:extLst>
          </p:cNvPr>
          <p:cNvGrpSpPr/>
          <p:nvPr/>
        </p:nvGrpSpPr>
        <p:grpSpPr>
          <a:xfrm>
            <a:off x="4222304" y="5017185"/>
            <a:ext cx="210709" cy="283432"/>
            <a:chOff x="4032059" y="2547938"/>
            <a:chExt cx="210709" cy="283432"/>
          </a:xfrm>
        </p:grpSpPr>
        <p:cxnSp>
          <p:nvCxnSpPr>
            <p:cNvPr id="19" name="Straight Arrow Connector 18">
              <a:extLst>
                <a:ext uri="{FF2B5EF4-FFF2-40B4-BE49-F238E27FC236}">
                  <a16:creationId xmlns:a16="http://schemas.microsoft.com/office/drawing/2014/main" id="{341883CB-1E98-0FA8-541F-0F47BFB60666}"/>
                </a:ext>
              </a:extLst>
            </p:cNvPr>
            <p:cNvCxnSpPr>
              <a:cxnSpLocks/>
            </p:cNvCxnSpPr>
            <p:nvPr/>
          </p:nvCxnSpPr>
          <p:spPr>
            <a:xfrm flipH="1" flipV="1">
              <a:off x="4242768" y="254793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10EE43EC-401A-891E-3416-1E669A0FD0B8}"/>
                </a:ext>
              </a:extLst>
            </p:cNvPr>
            <p:cNvCxnSpPr>
              <a:cxnSpLocks/>
            </p:cNvCxnSpPr>
            <p:nvPr/>
          </p:nvCxnSpPr>
          <p:spPr>
            <a:xfrm flipH="1">
              <a:off x="4032059" y="2547938"/>
              <a:ext cx="0" cy="283432"/>
            </a:xfrm>
            <a:prstGeom prst="straightConnector1">
              <a:avLst/>
            </a:prstGeom>
            <a:ln w="19050" cap="rnd">
              <a:gradFill flip="none" rotWithShape="1">
                <a:gsLst>
                  <a:gs pos="0">
                    <a:srgbClr val="D59ED7"/>
                  </a:gs>
                  <a:gs pos="70000">
                    <a:srgbClr val="8DC8E8"/>
                  </a:gs>
                </a:gsLst>
                <a:lin ang="16200000" scaled="1"/>
                <a:tileRect/>
              </a:gradFill>
              <a:headEnd type="arrow" w="lg" len="sm"/>
              <a:tailEnd type="none" w="lg" len="med"/>
            </a:ln>
          </p:spPr>
          <p:style>
            <a:lnRef idx="1">
              <a:schemeClr val="accent1"/>
            </a:lnRef>
            <a:fillRef idx="0">
              <a:schemeClr val="accent1"/>
            </a:fillRef>
            <a:effectRef idx="0">
              <a:schemeClr val="accent1"/>
            </a:effectRef>
            <a:fontRef idx="minor">
              <a:schemeClr val="tx1"/>
            </a:fontRef>
          </p:style>
        </p:cxnSp>
      </p:grpSp>
      <p:sp>
        <p:nvSpPr>
          <p:cNvPr id="21" name="Rectangle: Rounded Corners 36">
            <a:extLst>
              <a:ext uri="{FF2B5EF4-FFF2-40B4-BE49-F238E27FC236}">
                <a16:creationId xmlns:a16="http://schemas.microsoft.com/office/drawing/2014/main" id="{68904377-817E-3288-5692-2781E4D38819}"/>
              </a:ext>
            </a:extLst>
          </p:cNvPr>
          <p:cNvSpPr/>
          <p:nvPr/>
        </p:nvSpPr>
        <p:spPr>
          <a:xfrm>
            <a:off x="879250" y="5498793"/>
            <a:ext cx="6896816"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95000"/>
              </a:lnSpc>
              <a:spcBef>
                <a:spcPct val="0"/>
              </a:spcBef>
              <a:spcAft>
                <a:spcPct val="0"/>
              </a:spcAft>
              <a:buClrTx/>
              <a:buSzTx/>
              <a:buFontTx/>
              <a:buNone/>
              <a:tabLst/>
              <a:defRPr/>
            </a:pPr>
            <a:r>
              <a:rPr lang="en-GB" sz="1400">
                <a:solidFill>
                  <a:srgbClr val="FFFFFF"/>
                </a:solidFill>
                <a:latin typeface="Segoe UI Semibold"/>
                <a:ea typeface="Open Sans"/>
                <a:cs typeface="Open Sans"/>
              </a:rPr>
              <a:t>Foundation models</a:t>
            </a:r>
          </a:p>
        </p:txBody>
      </p:sp>
      <p:sp>
        <p:nvSpPr>
          <p:cNvPr id="22" name="Rectangle: Rounded Corners 36">
            <a:extLst>
              <a:ext uri="{FF2B5EF4-FFF2-40B4-BE49-F238E27FC236}">
                <a16:creationId xmlns:a16="http://schemas.microsoft.com/office/drawing/2014/main" id="{E56C8194-3DBE-1491-219D-15E2BDA33C24}"/>
              </a:ext>
            </a:extLst>
          </p:cNvPr>
          <p:cNvSpPr/>
          <p:nvPr/>
        </p:nvSpPr>
        <p:spPr>
          <a:xfrm>
            <a:off x="879250" y="5898964"/>
            <a:ext cx="6896816" cy="340564"/>
          </a:xfrm>
          <a:prstGeom prst="roundRect">
            <a:avLst>
              <a:gd name="adj" fmla="val 50000"/>
            </a:avLst>
          </a:prstGeom>
          <a:solidFill>
            <a:srgbClr val="3A4953"/>
          </a:soli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fontAlgn="base">
              <a:lnSpc>
                <a:spcPct val="95000"/>
              </a:lnSpc>
              <a:spcBef>
                <a:spcPct val="0"/>
              </a:spcBef>
              <a:spcAft>
                <a:spcPct val="0"/>
              </a:spcAft>
              <a:defRPr/>
            </a:pPr>
            <a:r>
              <a:rPr lang="en-GB" sz="1400">
                <a:solidFill>
                  <a:srgbClr val="FFFFFF"/>
                </a:solidFill>
                <a:latin typeface="Segoe UI Semibold"/>
                <a:ea typeface="Open Sans" panose="020B0606030504020204" pitchFamily="34" charset="0"/>
                <a:cs typeface="Open Sans" panose="020B0606030504020204" pitchFamily="34" charset="0"/>
              </a:rPr>
              <a:t>AI infrastructure</a:t>
            </a:r>
          </a:p>
        </p:txBody>
      </p:sp>
      <p:sp>
        <p:nvSpPr>
          <p:cNvPr id="23" name="Rectangle: Rounded Corners 36">
            <a:extLst>
              <a:ext uri="{FF2B5EF4-FFF2-40B4-BE49-F238E27FC236}">
                <a16:creationId xmlns:a16="http://schemas.microsoft.com/office/drawing/2014/main" id="{AF8395AD-1579-6285-3FE6-A1DF1D3EA0FA}"/>
              </a:ext>
              <a:ext uri="{C183D7F6-B498-43B3-948B-1728B52AA6E4}">
                <adec:decorative xmlns:adec="http://schemas.microsoft.com/office/drawing/2017/decorative" val="1"/>
              </a:ext>
            </a:extLst>
          </p:cNvPr>
          <p:cNvSpPr/>
          <p:nvPr/>
        </p:nvSpPr>
        <p:spPr>
          <a:xfrm>
            <a:off x="870922" y="4418880"/>
            <a:ext cx="6896816" cy="340564"/>
          </a:xfrm>
          <a:prstGeom prst="roundRect">
            <a:avLst>
              <a:gd name="adj" fmla="val 50000"/>
            </a:avLst>
          </a:prstGeom>
          <a:gradFill>
            <a:gsLst>
              <a:gs pos="10000">
                <a:srgbClr val="C5B4E3"/>
              </a:gs>
              <a:gs pos="40000">
                <a:srgbClr val="8DC8E8"/>
              </a:gs>
            </a:gsLst>
            <a:path path="circle">
              <a:fillToRect l="100000" t="100000"/>
            </a:path>
          </a:gradFill>
          <a:ln>
            <a:no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R="0" lvl="0" indent="0" algn="ctr" fontAlgn="base">
              <a:lnSpc>
                <a:spcPct val="95000"/>
              </a:lnSpc>
              <a:spcBef>
                <a:spcPct val="0"/>
              </a:spcBef>
              <a:spcAft>
                <a:spcPct val="0"/>
              </a:spcAft>
              <a:buClrTx/>
              <a:buSzTx/>
              <a:buFontTx/>
              <a:buNone/>
              <a:tabLst/>
              <a:defRPr/>
            </a:pPr>
            <a:endParaRPr lang="en-GB" sz="1400">
              <a:solidFill>
                <a:srgbClr val="000000"/>
              </a:solidFill>
              <a:latin typeface="Segoe UI Semibold"/>
              <a:ea typeface="Open Sans" panose="020B0606030504020204" pitchFamily="34" charset="0"/>
              <a:cs typeface="Open Sans" panose="020B0606030504020204" pitchFamily="34" charset="0"/>
            </a:endParaRPr>
          </a:p>
        </p:txBody>
      </p:sp>
      <p:sp>
        <p:nvSpPr>
          <p:cNvPr id="24" name="Rectangle: Rounded Corners 36">
            <a:extLst>
              <a:ext uri="{FF2B5EF4-FFF2-40B4-BE49-F238E27FC236}">
                <a16:creationId xmlns:a16="http://schemas.microsoft.com/office/drawing/2014/main" id="{8441FE54-BBE0-5776-8ACD-D5A032DD54F3}"/>
              </a:ext>
            </a:extLst>
          </p:cNvPr>
          <p:cNvSpPr/>
          <p:nvPr/>
        </p:nvSpPr>
        <p:spPr>
          <a:xfrm>
            <a:off x="2425743" y="4408320"/>
            <a:ext cx="3852171" cy="340564"/>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R="0" lvl="0" indent="0" algn="ctr" defTabSz="932449" fontAlgn="base">
              <a:lnSpc>
                <a:spcPct val="100000"/>
              </a:lnSpc>
              <a:spcBef>
                <a:spcPct val="0"/>
              </a:spcBef>
              <a:spcAft>
                <a:spcPct val="0"/>
              </a:spcAft>
              <a:buClrTx/>
              <a:buSzTx/>
              <a:buFontTx/>
              <a:buNone/>
              <a:tabLst/>
              <a:defRPr/>
            </a:pPr>
            <a:r>
              <a:rPr lang="en-GB" sz="1400">
                <a:solidFill>
                  <a:srgbClr val="000000"/>
                </a:solidFill>
                <a:latin typeface="Segoe UI Semibold"/>
                <a:ea typeface="Open Sans" panose="020B0606030504020204" pitchFamily="34" charset="0"/>
                <a:cs typeface="Open Sans" panose="020B0606030504020204" pitchFamily="34" charset="0"/>
              </a:rPr>
              <a:t>Knowledge Retrieval</a:t>
            </a:r>
          </a:p>
        </p:txBody>
      </p:sp>
      <p:cxnSp>
        <p:nvCxnSpPr>
          <p:cNvPr id="25" name="Straight Arrow Connector 24" descr="An arrow pointing upwards">
            <a:extLst>
              <a:ext uri="{FF2B5EF4-FFF2-40B4-BE49-F238E27FC236}">
                <a16:creationId xmlns:a16="http://schemas.microsoft.com/office/drawing/2014/main" id="{2DE38C25-6970-E297-0800-B2E8E5336D54}"/>
              </a:ext>
            </a:extLst>
          </p:cNvPr>
          <p:cNvCxnSpPr>
            <a:cxnSpLocks/>
          </p:cNvCxnSpPr>
          <p:nvPr/>
        </p:nvCxnSpPr>
        <p:spPr>
          <a:xfrm flipH="1">
            <a:off x="1147943" y="3724597"/>
            <a:ext cx="0" cy="914400"/>
          </a:xfrm>
          <a:prstGeom prst="straightConnector1">
            <a:avLst/>
          </a:prstGeom>
          <a:ln w="19050" cap="rnd">
            <a:solidFill>
              <a:srgbClr val="091F2C"/>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cxnSp>
        <p:nvCxnSpPr>
          <p:cNvPr id="26" name="Straight Arrow Connector 25" descr="An arrow pointing downwards">
            <a:extLst>
              <a:ext uri="{FF2B5EF4-FFF2-40B4-BE49-F238E27FC236}">
                <a16:creationId xmlns:a16="http://schemas.microsoft.com/office/drawing/2014/main" id="{43F069EE-5909-4C3C-678E-A1C088521803}"/>
              </a:ext>
            </a:extLst>
          </p:cNvPr>
          <p:cNvCxnSpPr>
            <a:cxnSpLocks/>
          </p:cNvCxnSpPr>
          <p:nvPr/>
        </p:nvCxnSpPr>
        <p:spPr>
          <a:xfrm flipH="1" flipV="1">
            <a:off x="7478846" y="3724597"/>
            <a:ext cx="0" cy="914400"/>
          </a:xfrm>
          <a:prstGeom prst="straightConnector1">
            <a:avLst/>
          </a:prstGeom>
          <a:ln w="19050" cap="rnd">
            <a:solidFill>
              <a:srgbClr val="091F2C"/>
            </a:solidFill>
            <a:headEnd type="arrow" w="lg" len="sm"/>
            <a:tailEnd type="none" w="lg" len="med"/>
          </a:ln>
        </p:spPr>
        <p:style>
          <a:lnRef idx="1">
            <a:schemeClr val="accent1"/>
          </a:lnRef>
          <a:fillRef idx="0">
            <a:schemeClr val="accent1"/>
          </a:fillRef>
          <a:effectRef idx="0">
            <a:schemeClr val="accent1"/>
          </a:effectRef>
          <a:fontRef idx="minor">
            <a:schemeClr val="tx1"/>
          </a:fontRef>
        </p:style>
      </p:cxnSp>
      <p:sp>
        <p:nvSpPr>
          <p:cNvPr id="27" name="Rounded Rectangle 2">
            <a:extLst>
              <a:ext uri="{FF2B5EF4-FFF2-40B4-BE49-F238E27FC236}">
                <a16:creationId xmlns:a16="http://schemas.microsoft.com/office/drawing/2014/main" id="{DD1C9182-3316-3BC8-6370-AE93BC217C3B}"/>
              </a:ext>
              <a:ext uri="{C183D7F6-B498-43B3-948B-1728B52AA6E4}">
                <adec:decorative xmlns:adec="http://schemas.microsoft.com/office/drawing/2017/decorative" val="1"/>
              </a:ext>
            </a:extLst>
          </p:cNvPr>
          <p:cNvSpPr/>
          <p:nvPr/>
        </p:nvSpPr>
        <p:spPr bwMode="auto">
          <a:xfrm>
            <a:off x="811001" y="1178728"/>
            <a:ext cx="7104378" cy="1039559"/>
          </a:xfrm>
          <a:prstGeom prst="roundRect">
            <a:avLst>
              <a:gd name="adj" fmla="val 25134"/>
            </a:avLst>
          </a:prstGeom>
          <a:noFill/>
          <a:ln w="19050">
            <a:solidFill>
              <a:srgbClr val="15608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28" name="TextBox 27">
            <a:extLst>
              <a:ext uri="{FF2B5EF4-FFF2-40B4-BE49-F238E27FC236}">
                <a16:creationId xmlns:a16="http://schemas.microsoft.com/office/drawing/2014/main" id="{6E97182A-ABC3-451A-B836-BC10B9F30182}"/>
              </a:ext>
              <a:ext uri="{C183D7F6-B498-43B3-948B-1728B52AA6E4}">
                <adec:decorative xmlns:adec="http://schemas.microsoft.com/office/drawing/2017/decorative" val="1"/>
              </a:ext>
            </a:extLst>
          </p:cNvPr>
          <p:cNvSpPr txBox="1"/>
          <p:nvPr/>
        </p:nvSpPr>
        <p:spPr>
          <a:xfrm>
            <a:off x="4026809" y="1036274"/>
            <a:ext cx="630304" cy="246221"/>
          </a:xfrm>
          <a:prstGeom prst="rect">
            <a:avLst/>
          </a:prstGeom>
          <a:solidFill>
            <a:srgbClr val="0A111B"/>
          </a:solidFill>
          <a:ln w="25400" cap="rnd">
            <a:no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defPPr>
              <a:defRPr lang="en-US"/>
            </a:defPPr>
            <a:lvl1pPr marR="0" lvl="0" indent="0" algn="ctr" defTabSz="725254" fontAlgn="base">
              <a:lnSpc>
                <a:spcPct val="100000"/>
              </a:lnSpc>
              <a:spcBef>
                <a:spcPct val="0"/>
              </a:spcBef>
              <a:spcAft>
                <a:spcPct val="0"/>
              </a:spcAft>
              <a:buClrTx/>
              <a:buSzTx/>
              <a:buFontTx/>
              <a:buNone/>
              <a:tabLst/>
              <a:defRPr kumimoji="0" sz="1400" b="0" i="0" u="none" strike="noStrike" cap="none" spc="0" normalizeH="0" baseline="0">
                <a:ln>
                  <a:noFill/>
                </a:ln>
                <a:gradFill>
                  <a:gsLst>
                    <a:gs pos="74138">
                      <a:srgbClr val="FFFFFF"/>
                    </a:gs>
                    <a:gs pos="55000">
                      <a:srgbClr val="FFFFFF"/>
                    </a:gs>
                  </a:gsLst>
                  <a:path path="circle">
                    <a:fillToRect l="100000" t="100000"/>
                  </a:path>
                </a:gradFill>
                <a:effectLst/>
                <a:uLnTx/>
                <a:uFillTx/>
                <a:latin typeface="Segoe UI Semibold"/>
                <a:cs typeface="Segoe UI"/>
              </a:defRPr>
            </a:lvl1pPr>
          </a:lstStyle>
          <a:p>
            <a:pPr marL="0" marR="0" lvl="0" indent="0" algn="ctr" defTabSz="72525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Apps</a:t>
            </a:r>
          </a:p>
        </p:txBody>
      </p:sp>
      <p:sp>
        <p:nvSpPr>
          <p:cNvPr id="29" name="Rounded Rectangle 2">
            <a:extLst>
              <a:ext uri="{FF2B5EF4-FFF2-40B4-BE49-F238E27FC236}">
                <a16:creationId xmlns:a16="http://schemas.microsoft.com/office/drawing/2014/main" id="{8D71B440-5444-58EE-A986-66901A9B64CD}"/>
              </a:ext>
              <a:ext uri="{C183D7F6-B498-43B3-948B-1728B52AA6E4}">
                <adec:decorative xmlns:adec="http://schemas.microsoft.com/office/drawing/2017/decorative" val="1"/>
              </a:ext>
            </a:extLst>
          </p:cNvPr>
          <p:cNvSpPr/>
          <p:nvPr/>
        </p:nvSpPr>
        <p:spPr bwMode="auto">
          <a:xfrm>
            <a:off x="685545" y="2720340"/>
            <a:ext cx="7268783" cy="2227685"/>
          </a:xfrm>
          <a:prstGeom prst="roundRect">
            <a:avLst>
              <a:gd name="adj" fmla="val 25134"/>
            </a:avLst>
          </a:prstGeom>
          <a:noFill/>
          <a:ln w="19050">
            <a:solidFill>
              <a:srgbClr val="15608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30" name="TextBox 29">
            <a:extLst>
              <a:ext uri="{FF2B5EF4-FFF2-40B4-BE49-F238E27FC236}">
                <a16:creationId xmlns:a16="http://schemas.microsoft.com/office/drawing/2014/main" id="{A7F1C42C-A31F-8436-8DCA-AAD459A92773}"/>
              </a:ext>
              <a:ext uri="{C183D7F6-B498-43B3-948B-1728B52AA6E4}">
                <adec:decorative xmlns:adec="http://schemas.microsoft.com/office/drawing/2017/decorative" val="1"/>
              </a:ext>
            </a:extLst>
          </p:cNvPr>
          <p:cNvSpPr txBox="1"/>
          <p:nvPr/>
        </p:nvSpPr>
        <p:spPr>
          <a:xfrm>
            <a:off x="3345151" y="2584520"/>
            <a:ext cx="2036077" cy="246221"/>
          </a:xfrm>
          <a:prstGeom prst="rect">
            <a:avLst/>
          </a:prstGeom>
          <a:solidFill>
            <a:srgbClr val="0A111B"/>
          </a:solidFill>
          <a:ln w="25400" cap="rnd">
            <a:noFill/>
            <a:headEnd type="none" w="lg" len="sm"/>
            <a:tailEnd type="arrow" w="lg" len="sm"/>
          </a:ln>
        </p:spPr>
        <p:style>
          <a:lnRef idx="1">
            <a:schemeClr val="accent1"/>
          </a:lnRef>
          <a:fillRef idx="0">
            <a:schemeClr val="accent1"/>
          </a:fillRef>
          <a:effectRef idx="0">
            <a:schemeClr val="accent1"/>
          </a:effectRef>
          <a:fontRef idx="minor">
            <a:schemeClr val="tx1"/>
          </a:fontRef>
        </p:style>
        <p:txBody>
          <a:bodyPr wrap="square" lIns="0" tIns="0" rIns="0" bIns="0" rtlCol="0" anchor="t">
            <a:spAutoFit/>
          </a:bodyPr>
          <a:lstStyle>
            <a:defPPr>
              <a:defRPr lang="en-US"/>
            </a:defPPr>
            <a:lvl1pPr marR="0" lvl="0" indent="0" algn="ctr" defTabSz="725254" fontAlgn="base">
              <a:lnSpc>
                <a:spcPct val="100000"/>
              </a:lnSpc>
              <a:spcBef>
                <a:spcPct val="0"/>
              </a:spcBef>
              <a:spcAft>
                <a:spcPct val="0"/>
              </a:spcAft>
              <a:buClrTx/>
              <a:buSzTx/>
              <a:buFontTx/>
              <a:buNone/>
              <a:tabLst/>
              <a:defRPr kumimoji="0" sz="1400" b="0" i="0" u="none" strike="noStrike" cap="none" spc="0" normalizeH="0" baseline="0">
                <a:ln>
                  <a:noFill/>
                </a:ln>
                <a:gradFill>
                  <a:gsLst>
                    <a:gs pos="74138">
                      <a:srgbClr val="FFFFFF"/>
                    </a:gs>
                    <a:gs pos="55000">
                      <a:srgbClr val="FFFFFF"/>
                    </a:gs>
                  </a:gsLst>
                  <a:path path="circle">
                    <a:fillToRect l="100000" t="100000"/>
                  </a:path>
                </a:gradFill>
                <a:effectLst/>
                <a:uLnTx/>
                <a:uFillTx/>
                <a:latin typeface="Segoe UI Semibold"/>
                <a:cs typeface="Segoe UI"/>
              </a:defRPr>
            </a:lvl1pPr>
          </a:lstStyle>
          <a:p>
            <a:pPr marL="0" marR="0" lvl="0" indent="0" algn="ctr" defTabSz="725254" rtl="0" eaLnBrk="1" fontAlgn="base" latinLnBrk="0" hangingPunct="1">
              <a:lnSpc>
                <a:spcPct val="100000"/>
              </a:lnSpc>
              <a:spcBef>
                <a:spcPct val="0"/>
              </a:spcBef>
              <a:spcAft>
                <a:spcPct val="0"/>
              </a:spcAft>
              <a:buClrTx/>
              <a:buSzTx/>
              <a:buFontTx/>
              <a:buNone/>
              <a:tabLst/>
              <a:defRPr/>
            </a:pPr>
            <a:r>
              <a:rPr kumimoji="0" lang="en-US" sz="1600" b="0" i="0" u="none" strike="noStrike" kern="1200" cap="none" spc="0" normalizeH="0" baseline="0" noProof="0">
                <a:ln>
                  <a:noFill/>
                </a:ln>
                <a:solidFill>
                  <a:srgbClr val="8DC8E8"/>
                </a:solidFill>
                <a:effectLst/>
                <a:uLnTx/>
                <a:uFillTx/>
                <a:latin typeface="Segoe UI Semibold"/>
                <a:ea typeface="Open Sans" panose="020B0606030504020204" pitchFamily="34" charset="0"/>
                <a:cs typeface="Open Sans" panose="020B0606030504020204" pitchFamily="34" charset="0"/>
              </a:rPr>
              <a:t>AI orchestration</a:t>
            </a:r>
          </a:p>
        </p:txBody>
      </p:sp>
      <p:sp>
        <p:nvSpPr>
          <p:cNvPr id="31" name="Rounded Rectangle 2">
            <a:extLst>
              <a:ext uri="{FF2B5EF4-FFF2-40B4-BE49-F238E27FC236}">
                <a16:creationId xmlns:a16="http://schemas.microsoft.com/office/drawing/2014/main" id="{FA885A94-8649-FEE8-A195-BAACA02E14FF}"/>
              </a:ext>
              <a:ext uri="{C183D7F6-B498-43B3-948B-1728B52AA6E4}">
                <adec:decorative xmlns:adec="http://schemas.microsoft.com/office/drawing/2017/decorative" val="1"/>
              </a:ext>
            </a:extLst>
          </p:cNvPr>
          <p:cNvSpPr/>
          <p:nvPr/>
        </p:nvSpPr>
        <p:spPr bwMode="auto">
          <a:xfrm>
            <a:off x="789772" y="5337796"/>
            <a:ext cx="7104378" cy="1039559"/>
          </a:xfrm>
          <a:prstGeom prst="roundRect">
            <a:avLst>
              <a:gd name="adj" fmla="val 25134"/>
            </a:avLst>
          </a:prstGeom>
          <a:noFill/>
          <a:ln w="19050">
            <a:solidFill>
              <a:srgbClr val="156082"/>
            </a:solidFill>
            <a:headEnd type="none" w="med" len="med"/>
            <a:tailEnd type="none" w="med" len="med"/>
          </a:ln>
          <a:effectLst>
            <a:outerShdw blurRad="63500" dist="127000" dir="2700000" algn="tl" rotWithShape="0">
              <a:srgbClr val="454142">
                <a:alpha val="2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grpSp>
        <p:nvGrpSpPr>
          <p:cNvPr id="32" name="Group 31">
            <a:extLst>
              <a:ext uri="{FF2B5EF4-FFF2-40B4-BE49-F238E27FC236}">
                <a16:creationId xmlns:a16="http://schemas.microsoft.com/office/drawing/2014/main" id="{D77C5616-4660-E183-0E5A-4BC23F421FA5}"/>
              </a:ext>
              <a:ext uri="{C183D7F6-B498-43B3-948B-1728B52AA6E4}">
                <adec:decorative xmlns:adec="http://schemas.microsoft.com/office/drawing/2017/decorative" val="1"/>
              </a:ext>
            </a:extLst>
          </p:cNvPr>
          <p:cNvGrpSpPr/>
          <p:nvPr/>
        </p:nvGrpSpPr>
        <p:grpSpPr>
          <a:xfrm>
            <a:off x="8069223" y="1158271"/>
            <a:ext cx="254003" cy="1039559"/>
            <a:chOff x="8556293" y="1982650"/>
            <a:chExt cx="254003" cy="1039559"/>
          </a:xfrm>
        </p:grpSpPr>
        <p:cxnSp>
          <p:nvCxnSpPr>
            <p:cNvPr id="33" name="Straight Connector 32">
              <a:extLst>
                <a:ext uri="{FF2B5EF4-FFF2-40B4-BE49-F238E27FC236}">
                  <a16:creationId xmlns:a16="http://schemas.microsoft.com/office/drawing/2014/main" id="{83D8FE9F-39CD-B1A2-104F-1121E7397AF4}"/>
                </a:ext>
              </a:extLst>
            </p:cNvPr>
            <p:cNvCxnSpPr>
              <a:cxnSpLocks/>
            </p:cNvCxnSpPr>
            <p:nvPr/>
          </p:nvCxnSpPr>
          <p:spPr>
            <a:xfrm flipV="1">
              <a:off x="8810296" y="2109651"/>
              <a:ext cx="0" cy="809412"/>
            </a:xfrm>
            <a:prstGeom prst="line">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4" name="Arc 33">
              <a:extLst>
                <a:ext uri="{FF2B5EF4-FFF2-40B4-BE49-F238E27FC236}">
                  <a16:creationId xmlns:a16="http://schemas.microsoft.com/office/drawing/2014/main" id="{8979FD70-CE04-1E7D-98DF-7C10A6A582BD}"/>
                </a:ext>
              </a:extLst>
            </p:cNvPr>
            <p:cNvSpPr/>
            <p:nvPr/>
          </p:nvSpPr>
          <p:spPr>
            <a:xfrm>
              <a:off x="8556293" y="1982650"/>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35" name="Arc 34">
              <a:extLst>
                <a:ext uri="{FF2B5EF4-FFF2-40B4-BE49-F238E27FC236}">
                  <a16:creationId xmlns:a16="http://schemas.microsoft.com/office/drawing/2014/main" id="{B57675F4-9BA9-3939-4248-6C02FD0CC80E}"/>
                </a:ext>
              </a:extLst>
            </p:cNvPr>
            <p:cNvSpPr/>
            <p:nvPr/>
          </p:nvSpPr>
          <p:spPr>
            <a:xfrm flipV="1">
              <a:off x="8556293" y="2768206"/>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36" name="Rectangle: Rounded Corners 8">
            <a:extLst>
              <a:ext uri="{FF2B5EF4-FFF2-40B4-BE49-F238E27FC236}">
                <a16:creationId xmlns:a16="http://schemas.microsoft.com/office/drawing/2014/main" id="{9C0571DB-51C9-6154-EC47-756416CC7A63}"/>
              </a:ext>
              <a:ext uri="{C183D7F6-B498-43B3-948B-1728B52AA6E4}">
                <adec:decorative xmlns:adec="http://schemas.microsoft.com/office/drawing/2017/decorative" val="1"/>
              </a:ext>
            </a:extLst>
          </p:cNvPr>
          <p:cNvSpPr/>
          <p:nvPr/>
        </p:nvSpPr>
        <p:spPr bwMode="auto">
          <a:xfrm>
            <a:off x="8138142" y="1385829"/>
            <a:ext cx="1649864" cy="584442"/>
          </a:xfrm>
          <a:prstGeom prst="roundRect">
            <a:avLst>
              <a:gd name="adj" fmla="val 0"/>
            </a:avLst>
          </a:prstGeom>
          <a:solidFill>
            <a:srgbClr val="0A111B"/>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Microsoft Copilots</a:t>
            </a:r>
          </a:p>
          <a:p>
            <a:pPr marL="0" marR="0" lvl="0" indent="0" algn="l" defTabSz="932472" rtl="0" eaLnBrk="1" fontAlgn="base" latinLnBrk="0" hangingPunct="1">
              <a:lnSpc>
                <a:spcPct val="100000"/>
              </a:lnSpc>
              <a:spcBef>
                <a:spcPct val="0"/>
              </a:spcBef>
              <a:spcAft>
                <a:spcPct val="0"/>
              </a:spcAft>
              <a:buClrTx/>
              <a:buSzTx/>
              <a:buFontTx/>
              <a:buNone/>
              <a:tabLst/>
              <a:defRPr/>
            </a:pPr>
            <a:r>
              <a:rPr kumimoji="0" lang="en-US" sz="1400" b="0" i="0" u="none" strike="noStrike" kern="1200" cap="none" spc="0" normalizeH="0" baseline="0" noProof="0">
                <a:ln>
                  <a:noFill/>
                </a:ln>
                <a:solidFill>
                  <a:srgbClr val="FFFFFF"/>
                </a:solidFill>
                <a:effectLst/>
                <a:uLnTx/>
                <a:uFillTx/>
                <a:latin typeface="Segoe UI Semibold"/>
                <a:ea typeface="Open Sans" panose="020B0606030504020204" pitchFamily="34" charset="0"/>
                <a:cs typeface="Open Sans" panose="020B0606030504020204" pitchFamily="34" charset="0"/>
              </a:rPr>
              <a:t>+ your copilots</a:t>
            </a:r>
          </a:p>
        </p:txBody>
      </p:sp>
      <p:grpSp>
        <p:nvGrpSpPr>
          <p:cNvPr id="37" name="Group 36">
            <a:extLst>
              <a:ext uri="{FF2B5EF4-FFF2-40B4-BE49-F238E27FC236}">
                <a16:creationId xmlns:a16="http://schemas.microsoft.com/office/drawing/2014/main" id="{911FCE89-C575-2199-D5AB-A1E7F8657456}"/>
              </a:ext>
              <a:ext uri="{C183D7F6-B498-43B3-948B-1728B52AA6E4}">
                <adec:decorative xmlns:adec="http://schemas.microsoft.com/office/drawing/2017/decorative" val="1"/>
              </a:ext>
            </a:extLst>
          </p:cNvPr>
          <p:cNvGrpSpPr/>
          <p:nvPr/>
        </p:nvGrpSpPr>
        <p:grpSpPr>
          <a:xfrm>
            <a:off x="8058784" y="3642600"/>
            <a:ext cx="254003" cy="1039559"/>
            <a:chOff x="8556293" y="1982650"/>
            <a:chExt cx="254003" cy="1039559"/>
          </a:xfrm>
        </p:grpSpPr>
        <p:cxnSp>
          <p:nvCxnSpPr>
            <p:cNvPr id="38" name="Straight Connector 37">
              <a:extLst>
                <a:ext uri="{FF2B5EF4-FFF2-40B4-BE49-F238E27FC236}">
                  <a16:creationId xmlns:a16="http://schemas.microsoft.com/office/drawing/2014/main" id="{BAC8AE33-1A1F-C79A-3C0B-9B639F2438E2}"/>
                </a:ext>
              </a:extLst>
            </p:cNvPr>
            <p:cNvCxnSpPr>
              <a:cxnSpLocks/>
            </p:cNvCxnSpPr>
            <p:nvPr/>
          </p:nvCxnSpPr>
          <p:spPr>
            <a:xfrm flipV="1">
              <a:off x="8810296" y="2109651"/>
              <a:ext cx="0" cy="809412"/>
            </a:xfrm>
            <a:prstGeom prst="line">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39" name="Arc 38">
              <a:extLst>
                <a:ext uri="{FF2B5EF4-FFF2-40B4-BE49-F238E27FC236}">
                  <a16:creationId xmlns:a16="http://schemas.microsoft.com/office/drawing/2014/main" id="{06CA239B-5DFE-8335-ADB5-FFD6B1976F26}"/>
                </a:ext>
              </a:extLst>
            </p:cNvPr>
            <p:cNvSpPr/>
            <p:nvPr/>
          </p:nvSpPr>
          <p:spPr>
            <a:xfrm>
              <a:off x="8556293" y="1982650"/>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0" name="Arc 39">
              <a:extLst>
                <a:ext uri="{FF2B5EF4-FFF2-40B4-BE49-F238E27FC236}">
                  <a16:creationId xmlns:a16="http://schemas.microsoft.com/office/drawing/2014/main" id="{C7ADFA26-0777-CB83-37FB-DFCA35790AE3}"/>
                </a:ext>
              </a:extLst>
            </p:cNvPr>
            <p:cNvSpPr/>
            <p:nvPr/>
          </p:nvSpPr>
          <p:spPr>
            <a:xfrm flipV="1">
              <a:off x="8556293" y="2768206"/>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1" name="Rectangle: Rounded Corners 8">
            <a:extLst>
              <a:ext uri="{FF2B5EF4-FFF2-40B4-BE49-F238E27FC236}">
                <a16:creationId xmlns:a16="http://schemas.microsoft.com/office/drawing/2014/main" id="{79435DA7-DC76-EE9C-BD0F-CFC6AE73B85A}"/>
              </a:ext>
              <a:ext uri="{C183D7F6-B498-43B3-948B-1728B52AA6E4}">
                <adec:decorative xmlns:adec="http://schemas.microsoft.com/office/drawing/2017/decorative" val="1"/>
              </a:ext>
            </a:extLst>
          </p:cNvPr>
          <p:cNvSpPr/>
          <p:nvPr/>
        </p:nvSpPr>
        <p:spPr bwMode="auto">
          <a:xfrm>
            <a:off x="8127703" y="3870158"/>
            <a:ext cx="1649864" cy="584442"/>
          </a:xfrm>
          <a:prstGeom prst="roundRect">
            <a:avLst>
              <a:gd name="adj" fmla="val 0"/>
            </a:avLst>
          </a:prstGeom>
          <a:solidFill>
            <a:srgbClr val="0A111B"/>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l" defTabSz="932472">
              <a:lnSpc>
                <a:spcPct val="100000"/>
              </a:lnSpc>
              <a:spcBef>
                <a:spcPct val="0"/>
              </a:spcBef>
              <a:spcAft>
                <a:spcPct val="0"/>
              </a:spcAft>
              <a:buNone/>
              <a:tabLst/>
              <a:defRPr/>
            </a:pPr>
            <a:r>
              <a:rPr lang="en-US" sz="1400">
                <a:solidFill>
                  <a:srgbClr val="FFFFFF"/>
                </a:solidFill>
                <a:latin typeface="Segoe UI Semibold"/>
                <a:ea typeface="Open Sans"/>
                <a:cs typeface="Open Sans"/>
              </a:rPr>
              <a:t>Assistant</a:t>
            </a:r>
          </a:p>
          <a:p>
            <a:pPr defTabSz="932472">
              <a:spcBef>
                <a:spcPct val="0"/>
              </a:spcBef>
              <a:spcAft>
                <a:spcPct val="0"/>
              </a:spcAft>
              <a:defRPr/>
            </a:pPr>
            <a:r>
              <a:rPr lang="en-US" sz="1400">
                <a:latin typeface="Segoe UI Semibold"/>
                <a:ea typeface="Open Sans"/>
                <a:cs typeface="Open Sans"/>
              </a:rPr>
              <a:t>Tools</a:t>
            </a:r>
          </a:p>
        </p:txBody>
      </p:sp>
      <p:grpSp>
        <p:nvGrpSpPr>
          <p:cNvPr id="42" name="!! 2">
            <a:extLst>
              <a:ext uri="{FF2B5EF4-FFF2-40B4-BE49-F238E27FC236}">
                <a16:creationId xmlns:a16="http://schemas.microsoft.com/office/drawing/2014/main" id="{042F77C4-1D83-6CD9-62DB-A2A2AA3E9751}"/>
              </a:ext>
              <a:ext uri="{C183D7F6-B498-43B3-948B-1728B52AA6E4}">
                <adec:decorative xmlns:adec="http://schemas.microsoft.com/office/drawing/2017/decorative" val="1"/>
              </a:ext>
            </a:extLst>
          </p:cNvPr>
          <p:cNvGrpSpPr/>
          <p:nvPr/>
        </p:nvGrpSpPr>
        <p:grpSpPr>
          <a:xfrm>
            <a:off x="9081742" y="2599027"/>
            <a:ext cx="9556087" cy="3638315"/>
            <a:chOff x="-745791" y="3468643"/>
            <a:chExt cx="9556087" cy="3638315"/>
          </a:xfrm>
        </p:grpSpPr>
        <p:cxnSp>
          <p:nvCxnSpPr>
            <p:cNvPr id="43" name="Straight Connector 42">
              <a:extLst>
                <a:ext uri="{FF2B5EF4-FFF2-40B4-BE49-F238E27FC236}">
                  <a16:creationId xmlns:a16="http://schemas.microsoft.com/office/drawing/2014/main" id="{F06BFA1B-E8D5-8D5E-F3D2-DE57CE2606F6}"/>
                </a:ext>
              </a:extLst>
            </p:cNvPr>
            <p:cNvCxnSpPr>
              <a:cxnSpLocks/>
              <a:stCxn id="17" idx="2"/>
              <a:endCxn id="16" idx="2"/>
            </p:cNvCxnSpPr>
            <p:nvPr/>
          </p:nvCxnSpPr>
          <p:spPr>
            <a:xfrm flipH="1" flipV="1">
              <a:off x="-745791" y="4615401"/>
              <a:ext cx="32499" cy="400171"/>
            </a:xfrm>
            <a:prstGeom prst="line">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44" name="Arc 43">
              <a:extLst>
                <a:ext uri="{FF2B5EF4-FFF2-40B4-BE49-F238E27FC236}">
                  <a16:creationId xmlns:a16="http://schemas.microsoft.com/office/drawing/2014/main" id="{27806363-B1F3-07F2-CDAD-ECE525EB76E6}"/>
                </a:ext>
              </a:extLst>
            </p:cNvPr>
            <p:cNvSpPr/>
            <p:nvPr/>
          </p:nvSpPr>
          <p:spPr>
            <a:xfrm>
              <a:off x="8556293" y="3468643"/>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45" name="Arc 44">
              <a:extLst>
                <a:ext uri="{FF2B5EF4-FFF2-40B4-BE49-F238E27FC236}">
                  <a16:creationId xmlns:a16="http://schemas.microsoft.com/office/drawing/2014/main" id="{7FC07A73-6326-830F-C4EC-E442CA8B44BB}"/>
                </a:ext>
              </a:extLst>
            </p:cNvPr>
            <p:cNvSpPr/>
            <p:nvPr/>
          </p:nvSpPr>
          <p:spPr>
            <a:xfrm flipV="1">
              <a:off x="8556293" y="6852955"/>
              <a:ext cx="254003" cy="254003"/>
            </a:xfrm>
            <a:prstGeom prst="arc">
              <a:avLst/>
            </a:prstGeom>
            <a:ln w="12700" cap="rnd">
              <a:solidFill>
                <a:srgbClr val="8DC8E8"/>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grpSp>
      <p:sp>
        <p:nvSpPr>
          <p:cNvPr id="46" name="Rectangle: Rounded Corners 8">
            <a:extLst>
              <a:ext uri="{FF2B5EF4-FFF2-40B4-BE49-F238E27FC236}">
                <a16:creationId xmlns:a16="http://schemas.microsoft.com/office/drawing/2014/main" id="{68868B68-502B-4F9A-D656-4496E613FE80}"/>
              </a:ext>
              <a:ext uri="{C183D7F6-B498-43B3-948B-1728B52AA6E4}">
                <adec:decorative xmlns:adec="http://schemas.microsoft.com/office/drawing/2017/decorative" val="1"/>
              </a:ext>
            </a:extLst>
          </p:cNvPr>
          <p:cNvSpPr/>
          <p:nvPr/>
        </p:nvSpPr>
        <p:spPr bwMode="auto">
          <a:xfrm>
            <a:off x="9014964" y="4068486"/>
            <a:ext cx="1649864" cy="584442"/>
          </a:xfrm>
          <a:prstGeom prst="roundRect">
            <a:avLst>
              <a:gd name="adj" fmla="val 0"/>
            </a:avLst>
          </a:prstGeom>
          <a:solidFill>
            <a:srgbClr val="0A111B"/>
          </a:solidFill>
          <a:ln w="1905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defTabSz="932472">
              <a:spcBef>
                <a:spcPct val="0"/>
              </a:spcBef>
              <a:spcAft>
                <a:spcPct val="0"/>
              </a:spcAft>
              <a:defRPr/>
            </a:pPr>
            <a:r>
              <a:rPr lang="en-US" sz="1400" b="1">
                <a:solidFill>
                  <a:srgbClr val="FFFFFF"/>
                </a:solidFill>
                <a:latin typeface="Segoe UI Semibold"/>
                <a:ea typeface="Open Sans"/>
                <a:cs typeface="Open Sans"/>
              </a:rPr>
              <a:t>Azure OpenAI</a:t>
            </a:r>
          </a:p>
          <a:p>
            <a:pPr defTabSz="932472">
              <a:spcBef>
                <a:spcPct val="0"/>
              </a:spcBef>
              <a:spcAft>
                <a:spcPct val="0"/>
              </a:spcAft>
              <a:defRPr/>
            </a:pPr>
            <a:r>
              <a:rPr lang="en-US" sz="1400" b="1">
                <a:latin typeface="Segoe UI Semibold"/>
                <a:ea typeface="Open Sans"/>
                <a:cs typeface="Open Sans"/>
              </a:rPr>
              <a:t>Assistants API</a:t>
            </a:r>
          </a:p>
        </p:txBody>
      </p:sp>
      <p:sp>
        <p:nvSpPr>
          <p:cNvPr id="47" name="TextBox 46">
            <a:extLst>
              <a:ext uri="{FF2B5EF4-FFF2-40B4-BE49-F238E27FC236}">
                <a16:creationId xmlns:a16="http://schemas.microsoft.com/office/drawing/2014/main" id="{F581E364-39B7-ADE6-D6DC-2F3034B383AF}"/>
              </a:ext>
              <a:ext uri="{C183D7F6-B498-43B3-948B-1728B52AA6E4}">
                <adec:decorative xmlns:adec="http://schemas.microsoft.com/office/drawing/2017/decorative" val="1"/>
              </a:ext>
            </a:extLst>
          </p:cNvPr>
          <p:cNvSpPr txBox="1"/>
          <p:nvPr/>
        </p:nvSpPr>
        <p:spPr>
          <a:xfrm>
            <a:off x="10786513" y="3031763"/>
            <a:ext cx="1094255" cy="1508105"/>
          </a:xfrm>
          <a:prstGeom prst="rect">
            <a:avLst/>
          </a:prstGeom>
          <a:noFill/>
        </p:spPr>
        <p:txBody>
          <a:bodyPr wrap="square" lIns="0" tIns="0" rIns="0" bIns="0" rtlCol="0" anchor="ctr" anchorCtr="0">
            <a:spAutoFit/>
          </a:bodyPr>
          <a:lstStyle/>
          <a:p>
            <a:pPr defTabSz="724901">
              <a:spcBef>
                <a:spcPct val="0"/>
              </a:spcBef>
              <a:spcAft>
                <a:spcPct val="0"/>
              </a:spcAft>
              <a:defRPr/>
            </a:pPr>
            <a:r>
              <a:rPr lang="en-US" sz="1400" b="1">
                <a:gradFill>
                  <a:gsLst>
                    <a:gs pos="55000">
                      <a:srgbClr val="FFFFFF"/>
                    </a:gs>
                    <a:gs pos="74138">
                      <a:srgbClr val="FFFFFF"/>
                    </a:gs>
                  </a:gsLst>
                  <a:path path="circle">
                    <a:fillToRect l="100000" t="100000"/>
                  </a:path>
                </a:gradFill>
                <a:latin typeface="Segoe UI Variable Display Semibold"/>
                <a:cs typeface="Segoe UI"/>
              </a:rPr>
              <a:t>Built-in </a:t>
            </a:r>
            <a:br>
              <a:rPr lang="en-US" sz="1400" b="1" i="0" u="none" strike="noStrike" kern="1200" cap="none" spc="0" normalizeH="0" baseline="0" noProof="0">
                <a:ln>
                  <a:noFill/>
                </a:ln>
                <a:effectLst/>
                <a:uLnTx/>
                <a:uFillTx/>
                <a:latin typeface="Segoe UI Variable Display Semibold" pitchFamily="2" charset="0"/>
                <a:cs typeface="Segoe UI" pitchFamily="34" charset="0"/>
              </a:rPr>
            </a:br>
            <a:r>
              <a:rPr kumimoji="0" lang="en-US" sz="1400" b="1" i="0" u="none" strike="noStrike" kern="1200" cap="none" spc="0" normalizeH="0" baseline="0" noProof="0">
                <a:ln>
                  <a:noFill/>
                </a:ln>
                <a:gradFill>
                  <a:gsLst>
                    <a:gs pos="55000">
                      <a:srgbClr val="FFFFFF"/>
                    </a:gs>
                    <a:gs pos="74138">
                      <a:srgbClr val="FFFFFF"/>
                    </a:gs>
                  </a:gsLst>
                  <a:path path="circle">
                    <a:fillToRect l="100000" t="100000"/>
                  </a:path>
                </a:gradFill>
                <a:effectLst/>
                <a:uLnTx/>
                <a:uFillTx/>
                <a:latin typeface="Segoe UI Variable Display Semibold"/>
                <a:cs typeface="Segoe UI"/>
              </a:rPr>
              <a:t>safety</a:t>
            </a:r>
            <a:r>
              <a:rPr lang="en-US" sz="1400" b="1">
                <a:gradFill>
                  <a:gsLst>
                    <a:gs pos="55000">
                      <a:srgbClr val="FFFFFF"/>
                    </a:gs>
                    <a:gs pos="74138">
                      <a:srgbClr val="FFFFFF"/>
                    </a:gs>
                  </a:gsLst>
                  <a:path path="circle">
                    <a:fillToRect l="100000" t="100000"/>
                  </a:path>
                </a:gradFill>
                <a:latin typeface="Segoe UI Variable Display Semibold"/>
                <a:cs typeface="Segoe UI"/>
              </a:rPr>
              <a:t> system </a:t>
            </a:r>
          </a:p>
          <a:p>
            <a:pPr defTabSz="724901">
              <a:spcBef>
                <a:spcPct val="0"/>
              </a:spcBef>
              <a:spcAft>
                <a:spcPct val="0"/>
              </a:spcAft>
              <a:defRPr/>
            </a:pPr>
            <a:r>
              <a:rPr lang="en-US" sz="1400" b="1">
                <a:gradFill>
                  <a:gsLst>
                    <a:gs pos="55000">
                      <a:srgbClr val="FFFFFF"/>
                    </a:gs>
                    <a:gs pos="74138">
                      <a:srgbClr val="FFFFFF"/>
                    </a:gs>
                  </a:gsLst>
                  <a:path path="circle">
                    <a:fillToRect l="100000" t="100000"/>
                  </a:path>
                </a:gradFill>
                <a:latin typeface="Segoe UI Variable Display Semibold"/>
                <a:cs typeface="Segoe UI"/>
              </a:rPr>
              <a:t>and responsible AI</a:t>
            </a:r>
          </a:p>
          <a:p>
            <a:pPr defTabSz="724901">
              <a:spcBef>
                <a:spcPct val="0"/>
              </a:spcBef>
              <a:spcAft>
                <a:spcPct val="0"/>
              </a:spcAft>
              <a:defRPr/>
            </a:pPr>
            <a:r>
              <a:rPr lang="en-US" sz="1400" b="1">
                <a:gradFill>
                  <a:gsLst>
                    <a:gs pos="55000">
                      <a:srgbClr val="FFFFFF"/>
                    </a:gs>
                    <a:gs pos="74138">
                      <a:srgbClr val="FFFFFF"/>
                    </a:gs>
                  </a:gsLst>
                  <a:path path="circle">
                    <a:fillToRect l="100000" t="100000"/>
                  </a:path>
                </a:gradFill>
                <a:latin typeface="Segoe UI Variable Display Semibold"/>
                <a:cs typeface="Segoe UI"/>
              </a:rPr>
              <a:t>tools</a:t>
            </a:r>
            <a:endParaRPr lang="en-US"/>
          </a:p>
        </p:txBody>
      </p:sp>
      <p:sp>
        <p:nvSpPr>
          <p:cNvPr id="48" name="!!Brace1">
            <a:extLst>
              <a:ext uri="{FF2B5EF4-FFF2-40B4-BE49-F238E27FC236}">
                <a16:creationId xmlns:a16="http://schemas.microsoft.com/office/drawing/2014/main" id="{AE577CF6-3C55-3B4C-B5DF-B371985DDA66}"/>
              </a:ext>
              <a:ext uri="{C183D7F6-B498-43B3-948B-1728B52AA6E4}">
                <adec:decorative xmlns:adec="http://schemas.microsoft.com/office/drawing/2017/decorative" val="1"/>
              </a:ext>
            </a:extLst>
          </p:cNvPr>
          <p:cNvSpPr/>
          <p:nvPr/>
        </p:nvSpPr>
        <p:spPr>
          <a:xfrm flipH="1">
            <a:off x="10447245" y="1380752"/>
            <a:ext cx="221066" cy="4801770"/>
          </a:xfrm>
          <a:prstGeom prst="leftBrace">
            <a:avLst>
              <a:gd name="adj1" fmla="val 50472"/>
              <a:gd name="adj2" fmla="val 50000"/>
            </a:avLst>
          </a:prstGeom>
          <a:ln w="25400" cap="rnd">
            <a:gradFill flip="none" rotWithShape="1">
              <a:gsLst>
                <a:gs pos="10000">
                  <a:srgbClr val="D59ED7"/>
                </a:gs>
                <a:gs pos="40000">
                  <a:srgbClr val="8DC8E8"/>
                </a:gs>
              </a:gsLst>
              <a:lin ang="16200000" scaled="1"/>
              <a:tileRect/>
            </a:gradFill>
            <a:headEnd type="none" w="lg" len="med"/>
            <a:tailEnd type="none" w="lg" len="med"/>
          </a:ln>
          <a:effectLst>
            <a:outerShdw blurRad="63500" dist="127000" dir="2700000" algn="tl" rotWithShape="0">
              <a:prstClr val="black">
                <a:alpha val="50000"/>
              </a:prst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82880" tIns="146302" rIns="182880" bIns="146302" numCol="1" spcCol="0" rtlCol="0" fromWordArt="0" anchor="t" anchorCtr="0" forceAA="0" compatLnSpc="1">
            <a:prstTxWarp prst="textNoShape">
              <a:avLst/>
            </a:prstTxWarp>
            <a:noAutofit/>
          </a:bodyPr>
          <a:lstStyle/>
          <a:p>
            <a:pPr marL="0" marR="0" lvl="0" indent="0" algn="l" defTabSz="932021" rtl="0" eaLnBrk="1" fontAlgn="base" latinLnBrk="0" hangingPunct="1">
              <a:lnSpc>
                <a:spcPct val="100000"/>
              </a:lnSpc>
              <a:spcBef>
                <a:spcPct val="0"/>
              </a:spcBef>
              <a:spcAft>
                <a:spcPct val="0"/>
              </a:spcAft>
              <a:buClrTx/>
              <a:buSzTx/>
              <a:buFontTx/>
              <a:buNone/>
              <a:tabLst/>
              <a:defRPr/>
            </a:pPr>
            <a:endParaRPr kumimoji="0" lang="en-US" sz="2121" b="1" i="0" u="none" strike="noStrike" kern="1200" cap="none" spc="0" normalizeH="0" baseline="0" noProof="0">
              <a:ln>
                <a:noFill/>
              </a:ln>
              <a:solidFill>
                <a:srgbClr val="091F2C"/>
              </a:solidFill>
              <a:effectLst/>
              <a:uLnTx/>
              <a:uFillTx/>
              <a:latin typeface="Segoe UI Variable Display Semibold" pitchFamily="2" charset="0"/>
              <a:ea typeface="+mn-ea"/>
              <a:cs typeface="Segoe UI" pitchFamily="34" charset="0"/>
            </a:endParaRPr>
          </a:p>
        </p:txBody>
      </p:sp>
    </p:spTree>
    <p:extLst>
      <p:ext uri="{BB962C8B-B14F-4D97-AF65-F5344CB8AC3E}">
        <p14:creationId xmlns:p14="http://schemas.microsoft.com/office/powerpoint/2010/main" val="588983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B7A69A-399C-84EE-2F2D-8C4EB503A67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B859F7E-1BED-79B2-F921-583DACA50891}"/>
              </a:ext>
            </a:extLst>
          </p:cNvPr>
          <p:cNvSpPr>
            <a:spLocks noGrp="1"/>
          </p:cNvSpPr>
          <p:nvPr>
            <p:ph type="title"/>
          </p:nvPr>
        </p:nvSpPr>
        <p:spPr/>
        <p:txBody>
          <a:bodyPr/>
          <a:lstStyle/>
          <a:p>
            <a:r>
              <a:rPr lang="en-US" dirty="0">
                <a:cs typeface="Segoe UI"/>
              </a:rPr>
              <a:t>Demo – </a:t>
            </a:r>
            <a:r>
              <a:rPr lang="en-US" dirty="0" err="1">
                <a:cs typeface="Segoe UI"/>
              </a:rPr>
              <a:t>MaaS</a:t>
            </a:r>
            <a:endParaRPr lang="en-US" dirty="0"/>
          </a:p>
        </p:txBody>
      </p:sp>
      <p:sp>
        <p:nvSpPr>
          <p:cNvPr id="4" name="Text Placeholder 4">
            <a:extLst>
              <a:ext uri="{FF2B5EF4-FFF2-40B4-BE49-F238E27FC236}">
                <a16:creationId xmlns:a16="http://schemas.microsoft.com/office/drawing/2014/main" id="{272C203D-974D-D5F6-D872-A90653F0FFE7}"/>
              </a:ext>
            </a:extLst>
          </p:cNvPr>
          <p:cNvSpPr>
            <a:spLocks noGrp="1"/>
          </p:cNvSpPr>
          <p:nvPr>
            <p:ph type="body" sz="quarter" idx="12"/>
          </p:nvPr>
        </p:nvSpPr>
        <p:spPr>
          <a:xfrm>
            <a:off x="585216" y="3964066"/>
            <a:ext cx="9144000" cy="246221"/>
          </a:xfrm>
        </p:spPr>
        <p:txBody>
          <a:bodyPr/>
          <a:lstStyle/>
          <a:p>
            <a:r>
              <a:rPr lang="en-GB" dirty="0"/>
              <a:t>Luke Murray</a:t>
            </a:r>
          </a:p>
        </p:txBody>
      </p:sp>
    </p:spTree>
    <p:extLst>
      <p:ext uri="{BB962C8B-B14F-4D97-AF65-F5344CB8AC3E}">
        <p14:creationId xmlns:p14="http://schemas.microsoft.com/office/powerpoint/2010/main" val="150605050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48984" y="521145"/>
            <a:ext cx="876634" cy="876634"/>
          </a:xfrm>
          <a:prstGeom prst="rect">
            <a:avLst/>
          </a:prstGeom>
        </p:spPr>
      </p:pic>
      <p:sp>
        <p:nvSpPr>
          <p:cNvPr id="5" name="Title 1">
            <a:extLst>
              <a:ext uri="{FF2B5EF4-FFF2-40B4-BE49-F238E27FC236}">
                <a16:creationId xmlns:a16="http://schemas.microsoft.com/office/drawing/2014/main" id="{01850E0F-6899-AE17-21E4-AC01C1F185A7}"/>
              </a:ext>
            </a:extLst>
          </p:cNvPr>
          <p:cNvSpPr txBox="1">
            <a:spLocks/>
          </p:cNvSpPr>
          <p:nvPr/>
        </p:nvSpPr>
        <p:spPr>
          <a:xfrm>
            <a:off x="4915677" y="684202"/>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a:t>Azure AI Studio</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 uri="{C183D7F6-B498-43B3-948B-1728B52AA6E4}">
                <adec:decorative xmlns:adec="http://schemas.microsoft.com/office/drawing/2017/decorative" val="1"/>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68" name="TextBox 67">
            <a:extLst>
              <a:ext uri="{FF2B5EF4-FFF2-40B4-BE49-F238E27FC236}">
                <a16:creationId xmlns:a16="http://schemas.microsoft.com/office/drawing/2014/main" id="{491892E6-E9F6-7E5A-9C6F-F730E65155F3}"/>
              </a:ext>
              <a:ext uri="{C183D7F6-B498-43B3-948B-1728B52AA6E4}">
                <adec:decorative xmlns:adec="http://schemas.microsoft.com/office/drawing/2017/decorative" val="1"/>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28D95DCF-48A3-07C4-A6F2-8BA3BDABE1B0}"/>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66" name="TextBox 65">
            <a:extLst>
              <a:ext uri="{FF2B5EF4-FFF2-40B4-BE49-F238E27FC236}">
                <a16:creationId xmlns:a16="http://schemas.microsoft.com/office/drawing/2014/main" id="{82E1674D-330C-A037-C065-D86ED562D9A2}"/>
              </a:ext>
              <a:ext uri="{C183D7F6-B498-43B3-948B-1728B52AA6E4}">
                <adec:decorative xmlns:adec="http://schemas.microsoft.com/office/drawing/2017/decorative" val="1"/>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BF85F012-C71C-1340-21E9-1454D0B1F9F1}"/>
              </a:ext>
              <a:ext uri="{C183D7F6-B498-43B3-948B-1728B52AA6E4}">
                <adec:decorative xmlns:adec="http://schemas.microsoft.com/office/drawing/2017/decorative" val="1"/>
              </a:ext>
            </a:extLst>
          </p:cNvPr>
          <p:cNvSpPr/>
          <p:nvPr/>
        </p:nvSpPr>
        <p:spPr bwMode="auto">
          <a:xfrm>
            <a:off x="-1" y="1675486"/>
            <a:ext cx="12192000" cy="3606800"/>
          </a:xfrm>
          <a:prstGeom prst="rect">
            <a:avLst/>
          </a:prstGeom>
          <a:solidFill>
            <a:srgbClr val="091F2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69" name="TextBox 68">
            <a:extLst>
              <a:ext uri="{FF2B5EF4-FFF2-40B4-BE49-F238E27FC236}">
                <a16:creationId xmlns:a16="http://schemas.microsoft.com/office/drawing/2014/main" id="{5ECA95B3-59C0-2F0F-808C-A1BBA49F639D}"/>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425353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DDB57A-1D1A-4109-8F4F-B7C9FDC05740}"/>
              </a:ext>
            </a:extLst>
          </p:cNvPr>
          <p:cNvSpPr>
            <a:spLocks noGrp="1"/>
          </p:cNvSpPr>
          <p:nvPr>
            <p:ph type="title"/>
          </p:nvPr>
        </p:nvSpPr>
        <p:spPr/>
        <p:txBody>
          <a:bodyPr/>
          <a:lstStyle/>
          <a:p>
            <a:pPr algn="ctr"/>
            <a:r>
              <a:rPr lang="en-US" dirty="0"/>
              <a:t>Microsoft’s responsible AI principles</a:t>
            </a:r>
          </a:p>
        </p:txBody>
      </p:sp>
      <p:grpSp>
        <p:nvGrpSpPr>
          <p:cNvPr id="33" name="Group 32" descr="Fairness">
            <a:extLst>
              <a:ext uri="{FF2B5EF4-FFF2-40B4-BE49-F238E27FC236}">
                <a16:creationId xmlns:a16="http://schemas.microsoft.com/office/drawing/2014/main" id="{2C7A9D90-4085-4E06-7073-BA67D16A711C}"/>
              </a:ext>
            </a:extLst>
          </p:cNvPr>
          <p:cNvGrpSpPr/>
          <p:nvPr/>
        </p:nvGrpSpPr>
        <p:grpSpPr>
          <a:xfrm>
            <a:off x="1984242" y="1974694"/>
            <a:ext cx="1860809" cy="1606706"/>
            <a:chOff x="1984242" y="1963497"/>
            <a:chExt cx="1860809" cy="1606706"/>
          </a:xfrm>
        </p:grpSpPr>
        <p:sp>
          <p:nvSpPr>
            <p:cNvPr id="27" name="Rounded Rectangle 16">
              <a:extLst>
                <a:ext uri="{FF2B5EF4-FFF2-40B4-BE49-F238E27FC236}">
                  <a16:creationId xmlns:a16="http://schemas.microsoft.com/office/drawing/2014/main" id="{C7FD548A-0015-314F-5BEF-C215573BDC1C}"/>
                </a:ext>
              </a:extLst>
            </p:cNvPr>
            <p:cNvSpPr/>
            <p:nvPr/>
          </p:nvSpPr>
          <p:spPr bwMode="auto">
            <a:xfrm>
              <a:off x="1984242" y="1963497"/>
              <a:ext cx="1860809" cy="1606706"/>
            </a:xfrm>
            <a:prstGeom prst="roundRect">
              <a:avLst>
                <a:gd name="adj" fmla="val 2640"/>
              </a:avLst>
            </a:prstGeom>
            <a:solidFill>
              <a:schemeClr val="bg1">
                <a:lumMod val="90000"/>
                <a:lumOff val="10000"/>
              </a:schemeClr>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Segoe UI Semibold"/>
                  <a:ea typeface="+mn-ea"/>
                  <a:cs typeface="Segoe UI" pitchFamily="34" charset="0"/>
                </a:rPr>
                <a:t>Fairness</a:t>
              </a:r>
            </a:p>
          </p:txBody>
        </p:sp>
        <p:sp>
          <p:nvSpPr>
            <p:cNvPr id="14" name="Graphic 49">
              <a:extLst>
                <a:ext uri="{FF2B5EF4-FFF2-40B4-BE49-F238E27FC236}">
                  <a16:creationId xmlns:a16="http://schemas.microsoft.com/office/drawing/2014/main" id="{C6E7AB5F-0507-EFCC-F1AE-EE8C20A9E211}"/>
                </a:ext>
              </a:extLst>
            </p:cNvPr>
            <p:cNvSpPr/>
            <p:nvPr/>
          </p:nvSpPr>
          <p:spPr>
            <a:xfrm>
              <a:off x="2642167" y="2298098"/>
              <a:ext cx="544960" cy="490462"/>
            </a:xfrm>
            <a:custGeom>
              <a:avLst/>
              <a:gdLst>
                <a:gd name="connsiteX0" fmla="*/ 34333 w 392381"/>
                <a:gd name="connsiteY0" fmla="*/ 0 h 353143"/>
                <a:gd name="connsiteX1" fmla="*/ 19619 w 392381"/>
                <a:gd name="connsiteY1" fmla="*/ 14714 h 353143"/>
                <a:gd name="connsiteX2" fmla="*/ 34333 w 392381"/>
                <a:gd name="connsiteY2" fmla="*/ 29429 h 353143"/>
                <a:gd name="connsiteX3" fmla="*/ 54776 w 392381"/>
                <a:gd name="connsiteY3" fmla="*/ 29429 h 353143"/>
                <a:gd name="connsiteX4" fmla="*/ 1087 w 392381"/>
                <a:gd name="connsiteY4" fmla="*/ 161210 h 353143"/>
                <a:gd name="connsiteX5" fmla="*/ 0 w 392381"/>
                <a:gd name="connsiteY5" fmla="*/ 166762 h 353143"/>
                <a:gd name="connsiteX6" fmla="*/ 68667 w 392381"/>
                <a:gd name="connsiteY6" fmla="*/ 235429 h 353143"/>
                <a:gd name="connsiteX7" fmla="*/ 137334 w 392381"/>
                <a:gd name="connsiteY7" fmla="*/ 166762 h 353143"/>
                <a:gd name="connsiteX8" fmla="*/ 136246 w 392381"/>
                <a:gd name="connsiteY8" fmla="*/ 161210 h 353143"/>
                <a:gd name="connsiteX9" fmla="*/ 82557 w 392381"/>
                <a:gd name="connsiteY9" fmla="*/ 29429 h 353143"/>
                <a:gd name="connsiteX10" fmla="*/ 181477 w 392381"/>
                <a:gd name="connsiteY10" fmla="*/ 29429 h 353143"/>
                <a:gd name="connsiteX11" fmla="*/ 181477 w 392381"/>
                <a:gd name="connsiteY11" fmla="*/ 264858 h 353143"/>
                <a:gd name="connsiteX12" fmla="*/ 103058 w 392381"/>
                <a:gd name="connsiteY12" fmla="*/ 264858 h 353143"/>
                <a:gd name="connsiteX13" fmla="*/ 58915 w 392381"/>
                <a:gd name="connsiteY13" fmla="*/ 309001 h 353143"/>
                <a:gd name="connsiteX14" fmla="*/ 103058 w 392381"/>
                <a:gd name="connsiteY14" fmla="*/ 353144 h 353143"/>
                <a:gd name="connsiteX15" fmla="*/ 289381 w 392381"/>
                <a:gd name="connsiteY15" fmla="*/ 353144 h 353143"/>
                <a:gd name="connsiteX16" fmla="*/ 333524 w 392381"/>
                <a:gd name="connsiteY16" fmla="*/ 309001 h 353143"/>
                <a:gd name="connsiteX17" fmla="*/ 289381 w 392381"/>
                <a:gd name="connsiteY17" fmla="*/ 264858 h 353143"/>
                <a:gd name="connsiteX18" fmla="*/ 210905 w 392381"/>
                <a:gd name="connsiteY18" fmla="*/ 264858 h 353143"/>
                <a:gd name="connsiteX19" fmla="*/ 210905 w 392381"/>
                <a:gd name="connsiteY19" fmla="*/ 29429 h 353143"/>
                <a:gd name="connsiteX20" fmla="*/ 309825 w 392381"/>
                <a:gd name="connsiteY20" fmla="*/ 29429 h 353143"/>
                <a:gd name="connsiteX21" fmla="*/ 256135 w 392381"/>
                <a:gd name="connsiteY21" fmla="*/ 161210 h 353143"/>
                <a:gd name="connsiteX22" fmla="*/ 255048 w 392381"/>
                <a:gd name="connsiteY22" fmla="*/ 166762 h 353143"/>
                <a:gd name="connsiteX23" fmla="*/ 323715 w 392381"/>
                <a:gd name="connsiteY23" fmla="*/ 235429 h 353143"/>
                <a:gd name="connsiteX24" fmla="*/ 392382 w 392381"/>
                <a:gd name="connsiteY24" fmla="*/ 166762 h 353143"/>
                <a:gd name="connsiteX25" fmla="*/ 391295 w 392381"/>
                <a:gd name="connsiteY25" fmla="*/ 161210 h 353143"/>
                <a:gd name="connsiteX26" fmla="*/ 337605 w 392381"/>
                <a:gd name="connsiteY26" fmla="*/ 29429 h 353143"/>
                <a:gd name="connsiteX27" fmla="*/ 358048 w 392381"/>
                <a:gd name="connsiteY27" fmla="*/ 29429 h 353143"/>
                <a:gd name="connsiteX28" fmla="*/ 372763 w 392381"/>
                <a:gd name="connsiteY28" fmla="*/ 14714 h 353143"/>
                <a:gd name="connsiteX29" fmla="*/ 358048 w 392381"/>
                <a:gd name="connsiteY29" fmla="*/ 0 h 353143"/>
                <a:gd name="connsiteX30" fmla="*/ 34333 w 392381"/>
                <a:gd name="connsiteY30" fmla="*/ 0 h 353143"/>
                <a:gd name="connsiteX31" fmla="*/ 68667 w 392381"/>
                <a:gd name="connsiteY31" fmla="*/ 73333 h 353143"/>
                <a:gd name="connsiteX32" fmla="*/ 100736 w 392381"/>
                <a:gd name="connsiteY32" fmla="*/ 152048 h 353143"/>
                <a:gd name="connsiteX33" fmla="*/ 36598 w 392381"/>
                <a:gd name="connsiteY33" fmla="*/ 152048 h 353143"/>
                <a:gd name="connsiteX34" fmla="*/ 68667 w 392381"/>
                <a:gd name="connsiteY34" fmla="*/ 73333 h 353143"/>
                <a:gd name="connsiteX35" fmla="*/ 291646 w 392381"/>
                <a:gd name="connsiteY35" fmla="*/ 152048 h 353143"/>
                <a:gd name="connsiteX36" fmla="*/ 323715 w 392381"/>
                <a:gd name="connsiteY36" fmla="*/ 73333 h 353143"/>
                <a:gd name="connsiteX37" fmla="*/ 355784 w 392381"/>
                <a:gd name="connsiteY37" fmla="*/ 152048 h 353143"/>
                <a:gd name="connsiteX38" fmla="*/ 291646 w 392381"/>
                <a:gd name="connsiteY38" fmla="*/ 152048 h 3531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392381" h="353143">
                  <a:moveTo>
                    <a:pt x="34333" y="0"/>
                  </a:moveTo>
                  <a:cubicBezTo>
                    <a:pt x="26207" y="0"/>
                    <a:pt x="19619" y="6588"/>
                    <a:pt x="19619" y="14714"/>
                  </a:cubicBezTo>
                  <a:cubicBezTo>
                    <a:pt x="19619" y="22841"/>
                    <a:pt x="26207" y="29429"/>
                    <a:pt x="34333" y="29429"/>
                  </a:cubicBezTo>
                  <a:lnTo>
                    <a:pt x="54776" y="29429"/>
                  </a:lnTo>
                  <a:lnTo>
                    <a:pt x="1087" y="161210"/>
                  </a:lnTo>
                  <a:cubicBezTo>
                    <a:pt x="369" y="162974"/>
                    <a:pt x="0" y="164859"/>
                    <a:pt x="0" y="166762"/>
                  </a:cubicBezTo>
                  <a:cubicBezTo>
                    <a:pt x="0" y="204686"/>
                    <a:pt x="30743" y="235429"/>
                    <a:pt x="68667" y="235429"/>
                  </a:cubicBezTo>
                  <a:cubicBezTo>
                    <a:pt x="106590" y="235429"/>
                    <a:pt x="137334" y="204686"/>
                    <a:pt x="137334" y="166762"/>
                  </a:cubicBezTo>
                  <a:cubicBezTo>
                    <a:pt x="137334" y="164859"/>
                    <a:pt x="136964" y="162974"/>
                    <a:pt x="136246" y="161210"/>
                  </a:cubicBezTo>
                  <a:lnTo>
                    <a:pt x="82557" y="29429"/>
                  </a:lnTo>
                  <a:lnTo>
                    <a:pt x="181477" y="29429"/>
                  </a:lnTo>
                  <a:lnTo>
                    <a:pt x="181477" y="264858"/>
                  </a:lnTo>
                  <a:lnTo>
                    <a:pt x="103058" y="264858"/>
                  </a:lnTo>
                  <a:cubicBezTo>
                    <a:pt x="78678" y="264858"/>
                    <a:pt x="58915" y="284622"/>
                    <a:pt x="58915" y="309001"/>
                  </a:cubicBezTo>
                  <a:cubicBezTo>
                    <a:pt x="58915" y="333379"/>
                    <a:pt x="78678" y="353144"/>
                    <a:pt x="103058" y="353144"/>
                  </a:cubicBezTo>
                  <a:lnTo>
                    <a:pt x="289381" y="353144"/>
                  </a:lnTo>
                  <a:cubicBezTo>
                    <a:pt x="313760" y="353144"/>
                    <a:pt x="333524" y="333379"/>
                    <a:pt x="333524" y="309001"/>
                  </a:cubicBezTo>
                  <a:cubicBezTo>
                    <a:pt x="333524" y="284622"/>
                    <a:pt x="313760" y="264858"/>
                    <a:pt x="289381" y="264858"/>
                  </a:cubicBezTo>
                  <a:lnTo>
                    <a:pt x="210905" y="264858"/>
                  </a:lnTo>
                  <a:lnTo>
                    <a:pt x="210905" y="29429"/>
                  </a:lnTo>
                  <a:lnTo>
                    <a:pt x="309825" y="29429"/>
                  </a:lnTo>
                  <a:lnTo>
                    <a:pt x="256135" y="161210"/>
                  </a:lnTo>
                  <a:cubicBezTo>
                    <a:pt x="255417" y="162974"/>
                    <a:pt x="255048" y="164859"/>
                    <a:pt x="255048" y="166762"/>
                  </a:cubicBezTo>
                  <a:cubicBezTo>
                    <a:pt x="255048" y="204686"/>
                    <a:pt x="285791" y="235429"/>
                    <a:pt x="323715" y="235429"/>
                  </a:cubicBezTo>
                  <a:cubicBezTo>
                    <a:pt x="361639" y="235429"/>
                    <a:pt x="392382" y="204686"/>
                    <a:pt x="392382" y="166762"/>
                  </a:cubicBezTo>
                  <a:cubicBezTo>
                    <a:pt x="392382" y="164859"/>
                    <a:pt x="392013" y="162974"/>
                    <a:pt x="391295" y="161210"/>
                  </a:cubicBezTo>
                  <a:lnTo>
                    <a:pt x="337605" y="29429"/>
                  </a:lnTo>
                  <a:lnTo>
                    <a:pt x="358048" y="29429"/>
                  </a:lnTo>
                  <a:cubicBezTo>
                    <a:pt x="366175" y="29429"/>
                    <a:pt x="372763" y="22841"/>
                    <a:pt x="372763" y="14714"/>
                  </a:cubicBezTo>
                  <a:cubicBezTo>
                    <a:pt x="372763" y="6588"/>
                    <a:pt x="366175" y="0"/>
                    <a:pt x="358048" y="0"/>
                  </a:cubicBezTo>
                  <a:lnTo>
                    <a:pt x="34333" y="0"/>
                  </a:lnTo>
                  <a:close/>
                  <a:moveTo>
                    <a:pt x="68667" y="73333"/>
                  </a:moveTo>
                  <a:lnTo>
                    <a:pt x="100736" y="152048"/>
                  </a:lnTo>
                  <a:lnTo>
                    <a:pt x="36598" y="152048"/>
                  </a:lnTo>
                  <a:lnTo>
                    <a:pt x="68667" y="73333"/>
                  </a:lnTo>
                  <a:close/>
                  <a:moveTo>
                    <a:pt x="291646" y="152048"/>
                  </a:moveTo>
                  <a:lnTo>
                    <a:pt x="323715" y="73333"/>
                  </a:lnTo>
                  <a:lnTo>
                    <a:pt x="355784" y="152048"/>
                  </a:lnTo>
                  <a:lnTo>
                    <a:pt x="291646" y="152048"/>
                  </a:ln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grpSp>
        <p:nvGrpSpPr>
          <p:cNvPr id="31" name="Group 30" descr="Reliability and safety">
            <a:extLst>
              <a:ext uri="{FF2B5EF4-FFF2-40B4-BE49-F238E27FC236}">
                <a16:creationId xmlns:a16="http://schemas.microsoft.com/office/drawing/2014/main" id="{9476B56B-8F08-48AC-B90F-2CA950B764F2}"/>
              </a:ext>
            </a:extLst>
          </p:cNvPr>
          <p:cNvGrpSpPr/>
          <p:nvPr/>
        </p:nvGrpSpPr>
        <p:grpSpPr>
          <a:xfrm>
            <a:off x="4210757" y="1971141"/>
            <a:ext cx="1860809" cy="1606706"/>
            <a:chOff x="4210757" y="1959944"/>
            <a:chExt cx="1860809" cy="1606706"/>
          </a:xfrm>
        </p:grpSpPr>
        <p:sp>
          <p:nvSpPr>
            <p:cNvPr id="30" name="Rounded Rectangle 16">
              <a:extLst>
                <a:ext uri="{FF2B5EF4-FFF2-40B4-BE49-F238E27FC236}">
                  <a16:creationId xmlns:a16="http://schemas.microsoft.com/office/drawing/2014/main" id="{5EC78A5B-56C8-ACF0-C9A4-2C3243B9DADC}"/>
                </a:ext>
              </a:extLst>
            </p:cNvPr>
            <p:cNvSpPr/>
            <p:nvPr/>
          </p:nvSpPr>
          <p:spPr bwMode="auto">
            <a:xfrm>
              <a:off x="4210757" y="1959944"/>
              <a:ext cx="1860809" cy="1606706"/>
            </a:xfrm>
            <a:prstGeom prst="roundRect">
              <a:avLst>
                <a:gd name="adj" fmla="val 2640"/>
              </a:avLst>
            </a:prstGeom>
            <a:solidFill>
              <a:schemeClr val="bg1">
                <a:lumMod val="90000"/>
                <a:lumOff val="10000"/>
              </a:schemeClr>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Reliability </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&amp; safety</a:t>
              </a:r>
              <a:endParaRPr kumimoji="0" lang="en-US" sz="1800" b="0" i="0" u="none" strike="noStrike" kern="120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7" name="Graphic 12">
              <a:extLst>
                <a:ext uri="{FF2B5EF4-FFF2-40B4-BE49-F238E27FC236}">
                  <a16:creationId xmlns:a16="http://schemas.microsoft.com/office/drawing/2014/main" id="{48D9F346-DCFA-8077-E21D-510FEDC01F7C}"/>
                </a:ext>
              </a:extLst>
            </p:cNvPr>
            <p:cNvSpPr/>
            <p:nvPr/>
          </p:nvSpPr>
          <p:spPr>
            <a:xfrm>
              <a:off x="4946653" y="2327182"/>
              <a:ext cx="389016" cy="432294"/>
            </a:xfrm>
            <a:custGeom>
              <a:avLst/>
              <a:gdLst>
                <a:gd name="connsiteX0" fmla="*/ 0 w 365024"/>
                <a:gd name="connsiteY0" fmla="*/ 76047 h 405632"/>
                <a:gd name="connsiteX1" fmla="*/ 15209 w 365024"/>
                <a:gd name="connsiteY1" fmla="*/ 60837 h 405632"/>
                <a:gd name="connsiteX2" fmla="*/ 173386 w 365024"/>
                <a:gd name="connsiteY2" fmla="*/ 3042 h 405632"/>
                <a:gd name="connsiteX3" fmla="*/ 191638 w 365024"/>
                <a:gd name="connsiteY3" fmla="*/ 3042 h 405632"/>
                <a:gd name="connsiteX4" fmla="*/ 349815 w 365024"/>
                <a:gd name="connsiteY4" fmla="*/ 60837 h 405632"/>
                <a:gd name="connsiteX5" fmla="*/ 365024 w 365024"/>
                <a:gd name="connsiteY5" fmla="*/ 76047 h 405632"/>
                <a:gd name="connsiteX6" fmla="*/ 365024 w 365024"/>
                <a:gd name="connsiteY6" fmla="*/ 182512 h 405632"/>
                <a:gd name="connsiteX7" fmla="*/ 187987 w 365024"/>
                <a:gd name="connsiteY7" fmla="*/ 404568 h 405632"/>
                <a:gd name="connsiteX8" fmla="*/ 176834 w 365024"/>
                <a:gd name="connsiteY8" fmla="*/ 404568 h 405632"/>
                <a:gd name="connsiteX9" fmla="*/ 0 w 365024"/>
                <a:gd name="connsiteY9" fmla="*/ 182512 h 405632"/>
                <a:gd name="connsiteX10" fmla="*/ 0 w 365024"/>
                <a:gd name="connsiteY10" fmla="*/ 76047 h 4056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5024" h="405632">
                  <a:moveTo>
                    <a:pt x="0" y="76047"/>
                  </a:moveTo>
                  <a:cubicBezTo>
                    <a:pt x="0" y="67732"/>
                    <a:pt x="6895" y="60837"/>
                    <a:pt x="15209" y="60837"/>
                  </a:cubicBezTo>
                  <a:cubicBezTo>
                    <a:pt x="69152" y="60837"/>
                    <a:pt x="121877" y="41775"/>
                    <a:pt x="173386" y="3042"/>
                  </a:cubicBezTo>
                  <a:cubicBezTo>
                    <a:pt x="178862" y="-1014"/>
                    <a:pt x="186162" y="-1014"/>
                    <a:pt x="191638" y="3042"/>
                  </a:cubicBezTo>
                  <a:cubicBezTo>
                    <a:pt x="243147" y="41775"/>
                    <a:pt x="295872" y="60837"/>
                    <a:pt x="349815" y="60837"/>
                  </a:cubicBezTo>
                  <a:cubicBezTo>
                    <a:pt x="358129" y="60837"/>
                    <a:pt x="365024" y="67732"/>
                    <a:pt x="365024" y="76047"/>
                  </a:cubicBezTo>
                  <a:lnTo>
                    <a:pt x="365024" y="182512"/>
                  </a:lnTo>
                  <a:cubicBezTo>
                    <a:pt x="365024" y="283907"/>
                    <a:pt x="304998" y="358535"/>
                    <a:pt x="187987" y="404568"/>
                  </a:cubicBezTo>
                  <a:cubicBezTo>
                    <a:pt x="184337" y="405988"/>
                    <a:pt x="180484" y="405988"/>
                    <a:pt x="176834" y="404568"/>
                  </a:cubicBezTo>
                  <a:cubicBezTo>
                    <a:pt x="60026" y="358535"/>
                    <a:pt x="0" y="283907"/>
                    <a:pt x="0" y="182512"/>
                  </a:cubicBezTo>
                  <a:lnTo>
                    <a:pt x="0" y="76047"/>
                  </a:ln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endParaRPr lang="en-US">
                <a:solidFill>
                  <a:srgbClr val="000000"/>
                </a:solidFill>
                <a:latin typeface="Segoe UI"/>
              </a:endParaRPr>
            </a:p>
          </p:txBody>
        </p:sp>
      </p:grpSp>
      <p:grpSp>
        <p:nvGrpSpPr>
          <p:cNvPr id="28" name="Group 27" descr="Privacy and security">
            <a:extLst>
              <a:ext uri="{FF2B5EF4-FFF2-40B4-BE49-F238E27FC236}">
                <a16:creationId xmlns:a16="http://schemas.microsoft.com/office/drawing/2014/main" id="{ACC929C6-10EC-EFC4-7EA0-E8BDEE7FD7FB}"/>
              </a:ext>
            </a:extLst>
          </p:cNvPr>
          <p:cNvGrpSpPr/>
          <p:nvPr/>
        </p:nvGrpSpPr>
        <p:grpSpPr>
          <a:xfrm>
            <a:off x="6437272" y="1971141"/>
            <a:ext cx="1860809" cy="1606706"/>
            <a:chOff x="6437272" y="1959944"/>
            <a:chExt cx="1860809" cy="1606706"/>
          </a:xfrm>
        </p:grpSpPr>
        <p:sp>
          <p:nvSpPr>
            <p:cNvPr id="32" name="Rounded Rectangle 16">
              <a:extLst>
                <a:ext uri="{FF2B5EF4-FFF2-40B4-BE49-F238E27FC236}">
                  <a16:creationId xmlns:a16="http://schemas.microsoft.com/office/drawing/2014/main" id="{87E7051F-E22D-6B2C-F1D8-F1CD41FC4651}"/>
                </a:ext>
              </a:extLst>
            </p:cNvPr>
            <p:cNvSpPr/>
            <p:nvPr/>
          </p:nvSpPr>
          <p:spPr bwMode="auto">
            <a:xfrm>
              <a:off x="6437272" y="1959944"/>
              <a:ext cx="1860809" cy="1606706"/>
            </a:xfrm>
            <a:prstGeom prst="roundRect">
              <a:avLst>
                <a:gd name="adj" fmla="val 2640"/>
              </a:avLst>
            </a:prstGeom>
            <a:solidFill>
              <a:schemeClr val="bg1">
                <a:lumMod val="90000"/>
                <a:lumOff val="10000"/>
              </a:schemeClr>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Privacy &amp;</a:t>
              </a:r>
            </a:p>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security</a:t>
              </a:r>
            </a:p>
          </p:txBody>
        </p:sp>
        <p:sp>
          <p:nvSpPr>
            <p:cNvPr id="8" name="Graphic 17">
              <a:extLst>
                <a:ext uri="{FF2B5EF4-FFF2-40B4-BE49-F238E27FC236}">
                  <a16:creationId xmlns:a16="http://schemas.microsoft.com/office/drawing/2014/main" id="{FC3CBA86-390A-4257-BE48-426BD2C3F9A8}"/>
                </a:ext>
              </a:extLst>
            </p:cNvPr>
            <p:cNvSpPr/>
            <p:nvPr/>
          </p:nvSpPr>
          <p:spPr>
            <a:xfrm>
              <a:off x="7174528" y="2301894"/>
              <a:ext cx="386296" cy="482870"/>
            </a:xfrm>
            <a:custGeom>
              <a:avLst/>
              <a:gdLst>
                <a:gd name="connsiteX0" fmla="*/ 129941 w 259881"/>
                <a:gd name="connsiteY0" fmla="*/ 0 h 324851"/>
                <a:gd name="connsiteX1" fmla="*/ 194911 w 259881"/>
                <a:gd name="connsiteY1" fmla="*/ 64970 h 324851"/>
                <a:gd name="connsiteX2" fmla="*/ 194911 w 259881"/>
                <a:gd name="connsiteY2" fmla="*/ 97455 h 324851"/>
                <a:gd name="connsiteX3" fmla="*/ 235517 w 259881"/>
                <a:gd name="connsiteY3" fmla="*/ 97455 h 324851"/>
                <a:gd name="connsiteX4" fmla="*/ 259881 w 259881"/>
                <a:gd name="connsiteY4" fmla="*/ 121819 h 324851"/>
                <a:gd name="connsiteX5" fmla="*/ 259881 w 259881"/>
                <a:gd name="connsiteY5" fmla="*/ 300487 h 324851"/>
                <a:gd name="connsiteX6" fmla="*/ 235517 w 259881"/>
                <a:gd name="connsiteY6" fmla="*/ 324851 h 324851"/>
                <a:gd name="connsiteX7" fmla="*/ 24364 w 259881"/>
                <a:gd name="connsiteY7" fmla="*/ 324851 h 324851"/>
                <a:gd name="connsiteX8" fmla="*/ 0 w 259881"/>
                <a:gd name="connsiteY8" fmla="*/ 300487 h 324851"/>
                <a:gd name="connsiteX9" fmla="*/ 0 w 259881"/>
                <a:gd name="connsiteY9" fmla="*/ 121819 h 324851"/>
                <a:gd name="connsiteX10" fmla="*/ 24364 w 259881"/>
                <a:gd name="connsiteY10" fmla="*/ 97455 h 324851"/>
                <a:gd name="connsiteX11" fmla="*/ 64970 w 259881"/>
                <a:gd name="connsiteY11" fmla="*/ 97455 h 324851"/>
                <a:gd name="connsiteX12" fmla="*/ 64970 w 259881"/>
                <a:gd name="connsiteY12" fmla="*/ 64970 h 324851"/>
                <a:gd name="connsiteX13" fmla="*/ 129941 w 259881"/>
                <a:gd name="connsiteY13" fmla="*/ 0 h 324851"/>
                <a:gd name="connsiteX14" fmla="*/ 129941 w 259881"/>
                <a:gd name="connsiteY14" fmla="*/ 186789 h 324851"/>
                <a:gd name="connsiteX15" fmla="*/ 105577 w 259881"/>
                <a:gd name="connsiteY15" fmla="*/ 211153 h 324851"/>
                <a:gd name="connsiteX16" fmla="*/ 129941 w 259881"/>
                <a:gd name="connsiteY16" fmla="*/ 235517 h 324851"/>
                <a:gd name="connsiteX17" fmla="*/ 154304 w 259881"/>
                <a:gd name="connsiteY17" fmla="*/ 211153 h 324851"/>
                <a:gd name="connsiteX18" fmla="*/ 129941 w 259881"/>
                <a:gd name="connsiteY18" fmla="*/ 186789 h 324851"/>
                <a:gd name="connsiteX19" fmla="*/ 129941 w 259881"/>
                <a:gd name="connsiteY19" fmla="*/ 32485 h 324851"/>
                <a:gd name="connsiteX20" fmla="*/ 97455 w 259881"/>
                <a:gd name="connsiteY20" fmla="*/ 64970 h 324851"/>
                <a:gd name="connsiteX21" fmla="*/ 97455 w 259881"/>
                <a:gd name="connsiteY21" fmla="*/ 97455 h 324851"/>
                <a:gd name="connsiteX22" fmla="*/ 162426 w 259881"/>
                <a:gd name="connsiteY22" fmla="*/ 97455 h 324851"/>
                <a:gd name="connsiteX23" fmla="*/ 162426 w 259881"/>
                <a:gd name="connsiteY23" fmla="*/ 64970 h 324851"/>
                <a:gd name="connsiteX24" fmla="*/ 129941 w 259881"/>
                <a:gd name="connsiteY24" fmla="*/ 32485 h 3248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259881" h="324851">
                  <a:moveTo>
                    <a:pt x="129941" y="0"/>
                  </a:moveTo>
                  <a:cubicBezTo>
                    <a:pt x="165837" y="0"/>
                    <a:pt x="194911" y="29074"/>
                    <a:pt x="194911" y="64970"/>
                  </a:cubicBezTo>
                  <a:lnTo>
                    <a:pt x="194911" y="97455"/>
                  </a:lnTo>
                  <a:lnTo>
                    <a:pt x="235517" y="97455"/>
                  </a:lnTo>
                  <a:cubicBezTo>
                    <a:pt x="248998" y="97455"/>
                    <a:pt x="259881" y="108338"/>
                    <a:pt x="259881" y="121819"/>
                  </a:cubicBezTo>
                  <a:lnTo>
                    <a:pt x="259881" y="300487"/>
                  </a:lnTo>
                  <a:cubicBezTo>
                    <a:pt x="259881" y="313969"/>
                    <a:pt x="248998" y="324851"/>
                    <a:pt x="235517" y="324851"/>
                  </a:cubicBezTo>
                  <a:lnTo>
                    <a:pt x="24364" y="324851"/>
                  </a:lnTo>
                  <a:cubicBezTo>
                    <a:pt x="10883" y="324851"/>
                    <a:pt x="0" y="313969"/>
                    <a:pt x="0" y="300487"/>
                  </a:cubicBezTo>
                  <a:lnTo>
                    <a:pt x="0" y="121819"/>
                  </a:lnTo>
                  <a:cubicBezTo>
                    <a:pt x="0" y="108338"/>
                    <a:pt x="10883" y="97455"/>
                    <a:pt x="24364" y="97455"/>
                  </a:cubicBezTo>
                  <a:lnTo>
                    <a:pt x="64970" y="97455"/>
                  </a:lnTo>
                  <a:lnTo>
                    <a:pt x="64970" y="64970"/>
                  </a:lnTo>
                  <a:cubicBezTo>
                    <a:pt x="64970" y="29074"/>
                    <a:pt x="94044" y="0"/>
                    <a:pt x="129941" y="0"/>
                  </a:cubicBezTo>
                  <a:close/>
                  <a:moveTo>
                    <a:pt x="129941" y="186789"/>
                  </a:moveTo>
                  <a:cubicBezTo>
                    <a:pt x="116459" y="186789"/>
                    <a:pt x="105577" y="197672"/>
                    <a:pt x="105577" y="211153"/>
                  </a:cubicBezTo>
                  <a:cubicBezTo>
                    <a:pt x="105577" y="224634"/>
                    <a:pt x="116459" y="235517"/>
                    <a:pt x="129941" y="235517"/>
                  </a:cubicBezTo>
                  <a:cubicBezTo>
                    <a:pt x="143422" y="235517"/>
                    <a:pt x="154304" y="224634"/>
                    <a:pt x="154304" y="211153"/>
                  </a:cubicBezTo>
                  <a:cubicBezTo>
                    <a:pt x="154304" y="197672"/>
                    <a:pt x="143422" y="186789"/>
                    <a:pt x="129941" y="186789"/>
                  </a:cubicBezTo>
                  <a:close/>
                  <a:moveTo>
                    <a:pt x="129941" y="32485"/>
                  </a:moveTo>
                  <a:cubicBezTo>
                    <a:pt x="112074" y="32485"/>
                    <a:pt x="97455" y="47103"/>
                    <a:pt x="97455" y="64970"/>
                  </a:cubicBezTo>
                  <a:lnTo>
                    <a:pt x="97455" y="97455"/>
                  </a:lnTo>
                  <a:lnTo>
                    <a:pt x="162426" y="97455"/>
                  </a:lnTo>
                  <a:lnTo>
                    <a:pt x="162426" y="64970"/>
                  </a:lnTo>
                  <a:cubicBezTo>
                    <a:pt x="162426" y="47103"/>
                    <a:pt x="147807" y="32485"/>
                    <a:pt x="129941" y="32485"/>
                  </a:cubicBez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endParaRPr lang="en-US">
                <a:solidFill>
                  <a:srgbClr val="000000"/>
                </a:solidFill>
                <a:latin typeface="Segoe UI"/>
              </a:endParaRPr>
            </a:p>
          </p:txBody>
        </p:sp>
      </p:grpSp>
      <p:grpSp>
        <p:nvGrpSpPr>
          <p:cNvPr id="25" name="Group 24" descr="Inclusiveness">
            <a:extLst>
              <a:ext uri="{FF2B5EF4-FFF2-40B4-BE49-F238E27FC236}">
                <a16:creationId xmlns:a16="http://schemas.microsoft.com/office/drawing/2014/main" id="{2799C530-804B-77EA-B910-A71AB4904FC2}"/>
              </a:ext>
            </a:extLst>
          </p:cNvPr>
          <p:cNvGrpSpPr/>
          <p:nvPr/>
        </p:nvGrpSpPr>
        <p:grpSpPr>
          <a:xfrm>
            <a:off x="8663787" y="1965113"/>
            <a:ext cx="1860809" cy="1606706"/>
            <a:chOff x="8663787" y="1953916"/>
            <a:chExt cx="1860809" cy="1606706"/>
          </a:xfrm>
        </p:grpSpPr>
        <p:sp>
          <p:nvSpPr>
            <p:cNvPr id="34" name="Rounded Rectangle 16">
              <a:extLst>
                <a:ext uri="{FF2B5EF4-FFF2-40B4-BE49-F238E27FC236}">
                  <a16:creationId xmlns:a16="http://schemas.microsoft.com/office/drawing/2014/main" id="{8ABA5A57-D733-2882-D8CA-274F49E4D477}"/>
                </a:ext>
              </a:extLst>
            </p:cNvPr>
            <p:cNvSpPr/>
            <p:nvPr/>
          </p:nvSpPr>
          <p:spPr bwMode="auto">
            <a:xfrm>
              <a:off x="8663787" y="1953916"/>
              <a:ext cx="1860809" cy="1606706"/>
            </a:xfrm>
            <a:prstGeom prst="roundRect">
              <a:avLst>
                <a:gd name="adj" fmla="val 2640"/>
              </a:avLst>
            </a:prstGeom>
            <a:solidFill>
              <a:schemeClr val="bg1">
                <a:lumMod val="90000"/>
                <a:lumOff val="10000"/>
              </a:schemeClr>
            </a:solidFill>
            <a:ln>
              <a:noFill/>
              <a:headEnd type="none" w="med" len="med"/>
              <a:tailEnd type="none" w="med" len="med"/>
            </a:ln>
            <a:effectLst>
              <a:outerShdw blurRad="375923" dist="127000" dir="27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914400"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9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n-ea"/>
                  <a:cs typeface="Segoe UI" pitchFamily="34" charset="0"/>
                </a:rPr>
                <a:t>Inclusiveness</a:t>
              </a:r>
            </a:p>
          </p:txBody>
        </p:sp>
        <p:sp>
          <p:nvSpPr>
            <p:cNvPr id="9" name="Graphic 15">
              <a:extLst>
                <a:ext uri="{FF2B5EF4-FFF2-40B4-BE49-F238E27FC236}">
                  <a16:creationId xmlns:a16="http://schemas.microsoft.com/office/drawing/2014/main" id="{8FBBF23A-4576-A0B6-7A2A-745821301889}"/>
                </a:ext>
              </a:extLst>
            </p:cNvPr>
            <p:cNvSpPr/>
            <p:nvPr/>
          </p:nvSpPr>
          <p:spPr>
            <a:xfrm>
              <a:off x="9345512" y="2325886"/>
              <a:ext cx="482846" cy="434886"/>
            </a:xfrm>
            <a:custGeom>
              <a:avLst/>
              <a:gdLst>
                <a:gd name="connsiteX0" fmla="*/ 414484 w 650557"/>
                <a:gd name="connsiteY0" fmla="*/ 390409 h 585938"/>
                <a:gd name="connsiteX1" fmla="*/ 471418 w 650557"/>
                <a:gd name="connsiteY1" fmla="*/ 447343 h 585938"/>
                <a:gd name="connsiteX2" fmla="*/ 471418 w 650557"/>
                <a:gd name="connsiteY2" fmla="*/ 478576 h 585938"/>
                <a:gd name="connsiteX3" fmla="*/ 327293 w 650557"/>
                <a:gd name="connsiteY3" fmla="*/ 585938 h 585938"/>
                <a:gd name="connsiteX4" fmla="*/ 178612 w 650557"/>
                <a:gd name="connsiteY4" fmla="*/ 479877 h 585938"/>
                <a:gd name="connsiteX5" fmla="*/ 178612 w 650557"/>
                <a:gd name="connsiteY5" fmla="*/ 447343 h 585938"/>
                <a:gd name="connsiteX6" fmla="*/ 235547 w 650557"/>
                <a:gd name="connsiteY6" fmla="*/ 390409 h 585938"/>
                <a:gd name="connsiteX7" fmla="*/ 414484 w 650557"/>
                <a:gd name="connsiteY7" fmla="*/ 390409 h 585938"/>
                <a:gd name="connsiteX8" fmla="*/ 56609 w 650557"/>
                <a:gd name="connsiteY8" fmla="*/ 227738 h 585938"/>
                <a:gd name="connsiteX9" fmla="*/ 199108 w 650557"/>
                <a:gd name="connsiteY9" fmla="*/ 227738 h 585938"/>
                <a:gd name="connsiteX10" fmla="*/ 233920 w 650557"/>
                <a:gd name="connsiteY10" fmla="*/ 352995 h 585938"/>
                <a:gd name="connsiteX11" fmla="*/ 239125 w 650557"/>
                <a:gd name="connsiteY11" fmla="*/ 357875 h 585938"/>
                <a:gd name="connsiteX12" fmla="*/ 235872 w 650557"/>
                <a:gd name="connsiteY12" fmla="*/ 357875 h 585938"/>
                <a:gd name="connsiteX13" fmla="*/ 149657 w 650557"/>
                <a:gd name="connsiteY13" fmla="*/ 423268 h 585938"/>
                <a:gd name="connsiteX14" fmla="*/ 148681 w 650557"/>
                <a:gd name="connsiteY14" fmla="*/ 423268 h 585938"/>
                <a:gd name="connsiteX15" fmla="*/ 0 w 650557"/>
                <a:gd name="connsiteY15" fmla="*/ 317207 h 585938"/>
                <a:gd name="connsiteX16" fmla="*/ 0 w 650557"/>
                <a:gd name="connsiteY16" fmla="*/ 284673 h 585938"/>
                <a:gd name="connsiteX17" fmla="*/ 56935 w 650557"/>
                <a:gd name="connsiteY17" fmla="*/ 227738 h 585938"/>
                <a:gd name="connsiteX18" fmla="*/ 593421 w 650557"/>
                <a:gd name="connsiteY18" fmla="*/ 227738 h 585938"/>
                <a:gd name="connsiteX19" fmla="*/ 650356 w 650557"/>
                <a:gd name="connsiteY19" fmla="*/ 284673 h 585938"/>
                <a:gd name="connsiteX20" fmla="*/ 650356 w 650557"/>
                <a:gd name="connsiteY20" fmla="*/ 315906 h 585938"/>
                <a:gd name="connsiteX21" fmla="*/ 506230 w 650557"/>
                <a:gd name="connsiteY21" fmla="*/ 423268 h 585938"/>
                <a:gd name="connsiteX22" fmla="*/ 500699 w 650557"/>
                <a:gd name="connsiteY22" fmla="*/ 423268 h 585938"/>
                <a:gd name="connsiteX23" fmla="*/ 420991 w 650557"/>
                <a:gd name="connsiteY23" fmla="*/ 358200 h 585938"/>
                <a:gd name="connsiteX24" fmla="*/ 414484 w 650557"/>
                <a:gd name="connsiteY24" fmla="*/ 358200 h 585938"/>
                <a:gd name="connsiteX25" fmla="*/ 411230 w 650557"/>
                <a:gd name="connsiteY25" fmla="*/ 358200 h 585938"/>
                <a:gd name="connsiteX26" fmla="*/ 451247 w 650557"/>
                <a:gd name="connsiteY26" fmla="*/ 228064 h 585938"/>
                <a:gd name="connsiteX27" fmla="*/ 593746 w 650557"/>
                <a:gd name="connsiteY27" fmla="*/ 228064 h 585938"/>
                <a:gd name="connsiteX28" fmla="*/ 325015 w 650557"/>
                <a:gd name="connsiteY28" fmla="*/ 162670 h 585938"/>
                <a:gd name="connsiteX29" fmla="*/ 422617 w 650557"/>
                <a:gd name="connsiteY29" fmla="*/ 260272 h 585938"/>
                <a:gd name="connsiteX30" fmla="*/ 325015 w 650557"/>
                <a:gd name="connsiteY30" fmla="*/ 357875 h 585938"/>
                <a:gd name="connsiteX31" fmla="*/ 227413 w 650557"/>
                <a:gd name="connsiteY31" fmla="*/ 260272 h 585938"/>
                <a:gd name="connsiteX32" fmla="*/ 325015 w 650557"/>
                <a:gd name="connsiteY32" fmla="*/ 162670 h 585938"/>
                <a:gd name="connsiteX33" fmla="*/ 146078 w 650557"/>
                <a:gd name="connsiteY33" fmla="*/ 0 h 585938"/>
                <a:gd name="connsiteX34" fmla="*/ 243680 w 650557"/>
                <a:gd name="connsiteY34" fmla="*/ 97602 h 585938"/>
                <a:gd name="connsiteX35" fmla="*/ 146078 w 650557"/>
                <a:gd name="connsiteY35" fmla="*/ 195204 h 585938"/>
                <a:gd name="connsiteX36" fmla="*/ 48476 w 650557"/>
                <a:gd name="connsiteY36" fmla="*/ 97602 h 585938"/>
                <a:gd name="connsiteX37" fmla="*/ 146078 w 650557"/>
                <a:gd name="connsiteY37" fmla="*/ 0 h 585938"/>
                <a:gd name="connsiteX38" fmla="*/ 503952 w 650557"/>
                <a:gd name="connsiteY38" fmla="*/ 0 h 585938"/>
                <a:gd name="connsiteX39" fmla="*/ 601555 w 650557"/>
                <a:gd name="connsiteY39" fmla="*/ 97602 h 585938"/>
                <a:gd name="connsiteX40" fmla="*/ 503952 w 650557"/>
                <a:gd name="connsiteY40" fmla="*/ 195204 h 585938"/>
                <a:gd name="connsiteX41" fmla="*/ 406350 w 650557"/>
                <a:gd name="connsiteY41" fmla="*/ 97602 h 585938"/>
                <a:gd name="connsiteX42" fmla="*/ 503952 w 650557"/>
                <a:gd name="connsiteY42" fmla="*/ 0 h 5859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650557" h="585938">
                  <a:moveTo>
                    <a:pt x="414484" y="390409"/>
                  </a:moveTo>
                  <a:cubicBezTo>
                    <a:pt x="446042" y="390409"/>
                    <a:pt x="471418" y="415785"/>
                    <a:pt x="471418" y="447343"/>
                  </a:cubicBezTo>
                  <a:lnTo>
                    <a:pt x="471418" y="478576"/>
                  </a:lnTo>
                  <a:cubicBezTo>
                    <a:pt x="475322" y="549826"/>
                    <a:pt x="422292" y="585938"/>
                    <a:pt x="327293" y="585938"/>
                  </a:cubicBezTo>
                  <a:cubicBezTo>
                    <a:pt x="232293" y="585938"/>
                    <a:pt x="178612" y="550476"/>
                    <a:pt x="178612" y="479877"/>
                  </a:cubicBezTo>
                  <a:lnTo>
                    <a:pt x="178612" y="447343"/>
                  </a:lnTo>
                  <a:cubicBezTo>
                    <a:pt x="178612" y="415785"/>
                    <a:pt x="203989" y="390409"/>
                    <a:pt x="235547" y="390409"/>
                  </a:cubicBezTo>
                  <a:cubicBezTo>
                    <a:pt x="235547" y="390409"/>
                    <a:pt x="414484" y="390409"/>
                    <a:pt x="414484" y="390409"/>
                  </a:cubicBezTo>
                  <a:close/>
                  <a:moveTo>
                    <a:pt x="56609" y="227738"/>
                  </a:moveTo>
                  <a:lnTo>
                    <a:pt x="199108" y="227738"/>
                  </a:lnTo>
                  <a:cubicBezTo>
                    <a:pt x="187396" y="272635"/>
                    <a:pt x="200735" y="320460"/>
                    <a:pt x="233920" y="352995"/>
                  </a:cubicBezTo>
                  <a:lnTo>
                    <a:pt x="239125" y="357875"/>
                  </a:lnTo>
                  <a:lnTo>
                    <a:pt x="235872" y="357875"/>
                  </a:lnTo>
                  <a:cubicBezTo>
                    <a:pt x="195855" y="357875"/>
                    <a:pt x="160393" y="384553"/>
                    <a:pt x="149657" y="423268"/>
                  </a:cubicBezTo>
                  <a:lnTo>
                    <a:pt x="148681" y="423268"/>
                  </a:lnTo>
                  <a:cubicBezTo>
                    <a:pt x="54007" y="423268"/>
                    <a:pt x="0" y="387806"/>
                    <a:pt x="0" y="317207"/>
                  </a:cubicBezTo>
                  <a:lnTo>
                    <a:pt x="0" y="284673"/>
                  </a:lnTo>
                  <a:cubicBezTo>
                    <a:pt x="0" y="253115"/>
                    <a:pt x="25377" y="227738"/>
                    <a:pt x="56935" y="227738"/>
                  </a:cubicBezTo>
                  <a:close/>
                  <a:moveTo>
                    <a:pt x="593421" y="227738"/>
                  </a:moveTo>
                  <a:cubicBezTo>
                    <a:pt x="624979" y="227738"/>
                    <a:pt x="650356" y="253115"/>
                    <a:pt x="650356" y="284673"/>
                  </a:cubicBezTo>
                  <a:lnTo>
                    <a:pt x="650356" y="315906"/>
                  </a:lnTo>
                  <a:cubicBezTo>
                    <a:pt x="654260" y="387155"/>
                    <a:pt x="601229" y="423268"/>
                    <a:pt x="506230" y="423268"/>
                  </a:cubicBezTo>
                  <a:lnTo>
                    <a:pt x="500699" y="423268"/>
                  </a:lnTo>
                  <a:cubicBezTo>
                    <a:pt x="490613" y="386830"/>
                    <a:pt x="458730" y="360803"/>
                    <a:pt x="420991" y="358200"/>
                  </a:cubicBezTo>
                  <a:lnTo>
                    <a:pt x="414484" y="358200"/>
                  </a:lnTo>
                  <a:cubicBezTo>
                    <a:pt x="414484" y="358200"/>
                    <a:pt x="411230" y="358200"/>
                    <a:pt x="411230" y="358200"/>
                  </a:cubicBezTo>
                  <a:cubicBezTo>
                    <a:pt x="447994" y="325991"/>
                    <a:pt x="463610" y="275563"/>
                    <a:pt x="451247" y="228064"/>
                  </a:cubicBezTo>
                  <a:lnTo>
                    <a:pt x="593746" y="228064"/>
                  </a:lnTo>
                  <a:close/>
                  <a:moveTo>
                    <a:pt x="325015" y="162670"/>
                  </a:moveTo>
                  <a:cubicBezTo>
                    <a:pt x="379022" y="162670"/>
                    <a:pt x="422617" y="206266"/>
                    <a:pt x="422617" y="260272"/>
                  </a:cubicBezTo>
                  <a:cubicBezTo>
                    <a:pt x="422617" y="314279"/>
                    <a:pt x="379022" y="357875"/>
                    <a:pt x="325015" y="357875"/>
                  </a:cubicBezTo>
                  <a:cubicBezTo>
                    <a:pt x="271009" y="357875"/>
                    <a:pt x="227413" y="314279"/>
                    <a:pt x="227413" y="260272"/>
                  </a:cubicBezTo>
                  <a:cubicBezTo>
                    <a:pt x="227413" y="206266"/>
                    <a:pt x="271009" y="162670"/>
                    <a:pt x="325015" y="162670"/>
                  </a:cubicBezTo>
                  <a:close/>
                  <a:moveTo>
                    <a:pt x="146078" y="0"/>
                  </a:moveTo>
                  <a:cubicBezTo>
                    <a:pt x="200084" y="0"/>
                    <a:pt x="243680" y="43596"/>
                    <a:pt x="243680" y="97602"/>
                  </a:cubicBezTo>
                  <a:cubicBezTo>
                    <a:pt x="243680" y="151609"/>
                    <a:pt x="200084" y="195204"/>
                    <a:pt x="146078" y="195204"/>
                  </a:cubicBezTo>
                  <a:cubicBezTo>
                    <a:pt x="92071" y="195204"/>
                    <a:pt x="48476" y="151609"/>
                    <a:pt x="48476" y="97602"/>
                  </a:cubicBezTo>
                  <a:cubicBezTo>
                    <a:pt x="48476" y="43596"/>
                    <a:pt x="92071" y="0"/>
                    <a:pt x="146078" y="0"/>
                  </a:cubicBezTo>
                  <a:close/>
                  <a:moveTo>
                    <a:pt x="503952" y="0"/>
                  </a:moveTo>
                  <a:cubicBezTo>
                    <a:pt x="557959" y="0"/>
                    <a:pt x="601555" y="43596"/>
                    <a:pt x="601555" y="97602"/>
                  </a:cubicBezTo>
                  <a:cubicBezTo>
                    <a:pt x="601555" y="151609"/>
                    <a:pt x="557959" y="195204"/>
                    <a:pt x="503952" y="195204"/>
                  </a:cubicBezTo>
                  <a:cubicBezTo>
                    <a:pt x="449946" y="195204"/>
                    <a:pt x="406350" y="151609"/>
                    <a:pt x="406350" y="97602"/>
                  </a:cubicBezTo>
                  <a:cubicBezTo>
                    <a:pt x="406350" y="43596"/>
                    <a:pt x="449946" y="0"/>
                    <a:pt x="503952" y="0"/>
                  </a:cubicBez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endParaRPr lang="en-US">
                <a:solidFill>
                  <a:srgbClr val="000000"/>
                </a:solidFill>
                <a:latin typeface="Segoe UI"/>
              </a:endParaRPr>
            </a:p>
          </p:txBody>
        </p:sp>
      </p:grpSp>
      <p:grpSp>
        <p:nvGrpSpPr>
          <p:cNvPr id="21" name="Group 20" descr="Transparency">
            <a:extLst>
              <a:ext uri="{FF2B5EF4-FFF2-40B4-BE49-F238E27FC236}">
                <a16:creationId xmlns:a16="http://schemas.microsoft.com/office/drawing/2014/main" id="{1B32029B-5C30-FF24-9DB9-4850B68D9FF9}"/>
              </a:ext>
            </a:extLst>
          </p:cNvPr>
          <p:cNvGrpSpPr/>
          <p:nvPr/>
        </p:nvGrpSpPr>
        <p:grpSpPr>
          <a:xfrm>
            <a:off x="1959504" y="3867900"/>
            <a:ext cx="8565092" cy="789982"/>
            <a:chOff x="1959504" y="3856703"/>
            <a:chExt cx="8565092" cy="789982"/>
          </a:xfrm>
        </p:grpSpPr>
        <p:sp>
          <p:nvSpPr>
            <p:cNvPr id="22" name="Rectangle: Rounded Corners 6">
              <a:extLst>
                <a:ext uri="{FF2B5EF4-FFF2-40B4-BE49-F238E27FC236}">
                  <a16:creationId xmlns:a16="http://schemas.microsoft.com/office/drawing/2014/main" id="{42E39F0B-102B-9B9D-D8C0-67FC9298A76A}"/>
                </a:ext>
              </a:extLst>
            </p:cNvPr>
            <p:cNvSpPr/>
            <p:nvPr/>
          </p:nvSpPr>
          <p:spPr bwMode="auto">
            <a:xfrm>
              <a:off x="1959504" y="3856703"/>
              <a:ext cx="8565092" cy="789982"/>
            </a:xfrm>
            <a:prstGeom prst="roundRect">
              <a:avLst>
                <a:gd name="adj" fmla="val 5618"/>
              </a:avLst>
            </a:prstGeom>
            <a:solidFill>
              <a:schemeClr val="bg1">
                <a:lumMod val="90000"/>
                <a:lumOff val="10000"/>
              </a:schemeClr>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j-ea"/>
                  <a:cs typeface="Segoe UI" pitchFamily="34" charset="0"/>
                </a:rPr>
                <a:t>Transparency</a:t>
              </a:r>
            </a:p>
          </p:txBody>
        </p:sp>
        <p:sp>
          <p:nvSpPr>
            <p:cNvPr id="3" name="Graphic 19">
              <a:extLst>
                <a:ext uri="{FF2B5EF4-FFF2-40B4-BE49-F238E27FC236}">
                  <a16:creationId xmlns:a16="http://schemas.microsoft.com/office/drawing/2014/main" id="{9C1219E1-3EE6-7ECE-5DF0-527DFE292C1F}"/>
                </a:ext>
              </a:extLst>
            </p:cNvPr>
            <p:cNvSpPr/>
            <p:nvPr/>
          </p:nvSpPr>
          <p:spPr>
            <a:xfrm>
              <a:off x="2593233" y="4061314"/>
              <a:ext cx="642827" cy="380759"/>
            </a:xfrm>
            <a:custGeom>
              <a:avLst/>
              <a:gdLst>
                <a:gd name="connsiteX0" fmla="*/ 321196 w 642827"/>
                <a:gd name="connsiteY0" fmla="*/ 116113 h 380759"/>
                <a:gd name="connsiteX1" fmla="*/ 453519 w 642827"/>
                <a:gd name="connsiteY1" fmla="*/ 248436 h 380759"/>
                <a:gd name="connsiteX2" fmla="*/ 321196 w 642827"/>
                <a:gd name="connsiteY2" fmla="*/ 380759 h 380759"/>
                <a:gd name="connsiteX3" fmla="*/ 188873 w 642827"/>
                <a:gd name="connsiteY3" fmla="*/ 248436 h 380759"/>
                <a:gd name="connsiteX4" fmla="*/ 321196 w 642827"/>
                <a:gd name="connsiteY4" fmla="*/ 116113 h 380759"/>
                <a:gd name="connsiteX5" fmla="*/ 321196 w 642827"/>
                <a:gd name="connsiteY5" fmla="*/ 0 h 380759"/>
                <a:gd name="connsiteX6" fmla="*/ 642079 w 642827"/>
                <a:gd name="connsiteY6" fmla="*/ 250090 h 380759"/>
                <a:gd name="connsiteX7" fmla="*/ 623885 w 642827"/>
                <a:gd name="connsiteY7" fmla="*/ 280194 h 380759"/>
                <a:gd name="connsiteX8" fmla="*/ 593781 w 642827"/>
                <a:gd name="connsiteY8" fmla="*/ 262000 h 380759"/>
                <a:gd name="connsiteX9" fmla="*/ 593781 w 642827"/>
                <a:gd name="connsiteY9" fmla="*/ 262000 h 380759"/>
                <a:gd name="connsiteX10" fmla="*/ 252719 w 642827"/>
                <a:gd name="connsiteY10" fmla="*/ 58222 h 380759"/>
                <a:gd name="connsiteX11" fmla="*/ 48611 w 642827"/>
                <a:gd name="connsiteY11" fmla="*/ 262661 h 380759"/>
                <a:gd name="connsiteX12" fmla="*/ 18176 w 642827"/>
                <a:gd name="connsiteY12" fmla="*/ 279863 h 380759"/>
                <a:gd name="connsiteX13" fmla="*/ 644 w 642827"/>
                <a:gd name="connsiteY13" fmla="*/ 250421 h 380759"/>
                <a:gd name="connsiteX14" fmla="*/ 321196 w 642827"/>
                <a:gd name="connsiteY14" fmla="*/ 0 h 380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642827" h="380759">
                  <a:moveTo>
                    <a:pt x="321196" y="116113"/>
                  </a:moveTo>
                  <a:cubicBezTo>
                    <a:pt x="394304" y="116113"/>
                    <a:pt x="453519" y="175328"/>
                    <a:pt x="453519" y="248436"/>
                  </a:cubicBezTo>
                  <a:cubicBezTo>
                    <a:pt x="453519" y="321545"/>
                    <a:pt x="394304" y="380759"/>
                    <a:pt x="321196" y="380759"/>
                  </a:cubicBezTo>
                  <a:cubicBezTo>
                    <a:pt x="248087" y="380759"/>
                    <a:pt x="188873" y="321545"/>
                    <a:pt x="188873" y="248436"/>
                  </a:cubicBezTo>
                  <a:cubicBezTo>
                    <a:pt x="188873" y="175328"/>
                    <a:pt x="248087" y="116113"/>
                    <a:pt x="321196" y="116113"/>
                  </a:cubicBezTo>
                  <a:close/>
                  <a:moveTo>
                    <a:pt x="321196" y="0"/>
                  </a:moveTo>
                  <a:cubicBezTo>
                    <a:pt x="473698" y="0"/>
                    <a:pt x="605690" y="104204"/>
                    <a:pt x="642079" y="250090"/>
                  </a:cubicBezTo>
                  <a:cubicBezTo>
                    <a:pt x="645387" y="263323"/>
                    <a:pt x="637448" y="276886"/>
                    <a:pt x="623885" y="280194"/>
                  </a:cubicBezTo>
                  <a:cubicBezTo>
                    <a:pt x="610322" y="283502"/>
                    <a:pt x="597089" y="275563"/>
                    <a:pt x="593781" y="262000"/>
                  </a:cubicBezTo>
                  <a:lnTo>
                    <a:pt x="593781" y="262000"/>
                  </a:lnTo>
                  <a:cubicBezTo>
                    <a:pt x="556069" y="111482"/>
                    <a:pt x="403236" y="20179"/>
                    <a:pt x="252719" y="58222"/>
                  </a:cubicBezTo>
                  <a:cubicBezTo>
                    <a:pt x="152153" y="83363"/>
                    <a:pt x="73752" y="162096"/>
                    <a:pt x="48611" y="262661"/>
                  </a:cubicBezTo>
                  <a:cubicBezTo>
                    <a:pt x="44972" y="275893"/>
                    <a:pt x="31409" y="283502"/>
                    <a:pt x="18176" y="279863"/>
                  </a:cubicBezTo>
                  <a:cubicBezTo>
                    <a:pt x="5275" y="276224"/>
                    <a:pt x="-2334" y="263323"/>
                    <a:pt x="644" y="250421"/>
                  </a:cubicBezTo>
                  <a:cubicBezTo>
                    <a:pt x="37032" y="103212"/>
                    <a:pt x="169355" y="0"/>
                    <a:pt x="321196" y="0"/>
                  </a:cubicBez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endParaRPr lang="en-US">
                <a:solidFill>
                  <a:srgbClr val="000000"/>
                </a:solidFill>
                <a:latin typeface="Segoe UI"/>
              </a:endParaRPr>
            </a:p>
          </p:txBody>
        </p:sp>
      </p:grpSp>
      <p:grpSp>
        <p:nvGrpSpPr>
          <p:cNvPr id="19" name="Group 18" descr="Accountability">
            <a:extLst>
              <a:ext uri="{FF2B5EF4-FFF2-40B4-BE49-F238E27FC236}">
                <a16:creationId xmlns:a16="http://schemas.microsoft.com/office/drawing/2014/main" id="{1B2773F0-C8FD-913C-F80E-FC75E3AAED9F}"/>
              </a:ext>
            </a:extLst>
          </p:cNvPr>
          <p:cNvGrpSpPr/>
          <p:nvPr/>
        </p:nvGrpSpPr>
        <p:grpSpPr>
          <a:xfrm>
            <a:off x="1959504" y="4915281"/>
            <a:ext cx="8565092" cy="789982"/>
            <a:chOff x="1959504" y="4904084"/>
            <a:chExt cx="8565092" cy="789982"/>
          </a:xfrm>
        </p:grpSpPr>
        <p:sp>
          <p:nvSpPr>
            <p:cNvPr id="24" name="Rectangle: Rounded Corners 6">
              <a:extLst>
                <a:ext uri="{FF2B5EF4-FFF2-40B4-BE49-F238E27FC236}">
                  <a16:creationId xmlns:a16="http://schemas.microsoft.com/office/drawing/2014/main" id="{D86F7B6A-CD33-74A4-E142-4239D8FCD5D7}"/>
                </a:ext>
              </a:extLst>
            </p:cNvPr>
            <p:cNvSpPr/>
            <p:nvPr/>
          </p:nvSpPr>
          <p:spPr bwMode="auto">
            <a:xfrm>
              <a:off x="1959504" y="4904084"/>
              <a:ext cx="8565092" cy="789982"/>
            </a:xfrm>
            <a:prstGeom prst="roundRect">
              <a:avLst>
                <a:gd name="adj" fmla="val 5618"/>
              </a:avLst>
            </a:prstGeom>
            <a:solidFill>
              <a:schemeClr val="bg1">
                <a:lumMod val="90000"/>
                <a:lumOff val="10000"/>
              </a:schemeClr>
            </a:solidFill>
            <a:ln w="9525" cap="flat" cmpd="sng" algn="ctr">
              <a:noFill/>
              <a:prstDash val="solid"/>
              <a:headEnd type="none" w="med" len="med"/>
              <a:tailEnd type="none" w="med" len="med"/>
            </a:ln>
            <a:effectLst>
              <a:outerShdw blurRad="375923" dist="127000" dir="2700000" algn="tl" rotWithShape="0">
                <a:prstClr val="black">
                  <a:alpha val="20000"/>
                </a:prstClr>
              </a:outerShdw>
            </a:effectLst>
          </p:spPr>
          <p:style>
            <a:lnRef idx="0">
              <a:scrgbClr r="0" g="0" b="0"/>
            </a:lnRef>
            <a:fillRef idx="0">
              <a:scrgbClr r="0" g="0" b="0"/>
            </a:fillRef>
            <a:effectRef idx="0">
              <a:scrgbClr r="0" g="0" b="0"/>
            </a:effectRef>
            <a:fontRef idx="major"/>
          </p:style>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marL="0" marR="0" lvl="0" indent="0" algn="ctr" defTabSz="932449"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gradFill>
                    <a:gsLst>
                      <a:gs pos="0">
                        <a:srgbClr val="FFFFFF"/>
                      </a:gs>
                      <a:gs pos="100000">
                        <a:srgbClr val="FFFFFF"/>
                      </a:gs>
                    </a:gsLst>
                    <a:lin ang="5400000" scaled="0"/>
                  </a:gradFill>
                  <a:effectLst/>
                  <a:uLnTx/>
                  <a:uFillTx/>
                  <a:latin typeface="Segoe UI Semibold"/>
                  <a:ea typeface="+mj-ea"/>
                  <a:cs typeface="Segoe UI" pitchFamily="34" charset="0"/>
                </a:rPr>
                <a:t>Accountability</a:t>
              </a:r>
              <a:endParaRPr kumimoji="0" lang="en-GB" sz="1800" b="0" i="0" u="none" strike="noStrike" kern="0" cap="none" spc="0" normalizeH="0" baseline="0" noProof="0">
                <a:ln>
                  <a:noFill/>
                </a:ln>
                <a:solidFill>
                  <a:srgbClr val="FFFFFF"/>
                </a:solidFill>
                <a:effectLst/>
                <a:uLnTx/>
                <a:uFillTx/>
                <a:latin typeface="Segoe UI"/>
                <a:ea typeface="+mj-ea"/>
                <a:cs typeface="Segoe UI" pitchFamily="34" charset="0"/>
              </a:endParaRPr>
            </a:p>
          </p:txBody>
        </p:sp>
        <p:grpSp>
          <p:nvGrpSpPr>
            <p:cNvPr id="11" name="Group 10">
              <a:extLst>
                <a:ext uri="{FF2B5EF4-FFF2-40B4-BE49-F238E27FC236}">
                  <a16:creationId xmlns:a16="http://schemas.microsoft.com/office/drawing/2014/main" id="{263206CA-005D-BD8A-15EB-9BCDE884ECB9}"/>
                </a:ext>
              </a:extLst>
            </p:cNvPr>
            <p:cNvGrpSpPr/>
            <p:nvPr/>
          </p:nvGrpSpPr>
          <p:grpSpPr>
            <a:xfrm>
              <a:off x="2703621" y="5159259"/>
              <a:ext cx="422051" cy="401680"/>
              <a:chOff x="1728680" y="5159259"/>
              <a:chExt cx="422051" cy="401680"/>
            </a:xfrm>
          </p:grpSpPr>
          <p:sp>
            <p:nvSpPr>
              <p:cNvPr id="5" name="Freeform: Shape 4">
                <a:extLst>
                  <a:ext uri="{FF2B5EF4-FFF2-40B4-BE49-F238E27FC236}">
                    <a16:creationId xmlns:a16="http://schemas.microsoft.com/office/drawing/2014/main" id="{0C3EB972-99C1-4196-7A8F-05339DD3A274}"/>
                  </a:ext>
                </a:extLst>
              </p:cNvPr>
              <p:cNvSpPr/>
              <p:nvPr/>
            </p:nvSpPr>
            <p:spPr>
              <a:xfrm>
                <a:off x="1728680" y="5159259"/>
                <a:ext cx="404214" cy="365335"/>
              </a:xfrm>
              <a:custGeom>
                <a:avLst/>
                <a:gdLst>
                  <a:gd name="connsiteX0" fmla="*/ 219346 w 404214"/>
                  <a:gd name="connsiteY0" fmla="*/ 3506 h 365335"/>
                  <a:gd name="connsiteX1" fmla="*/ 222686 w 404214"/>
                  <a:gd name="connsiteY1" fmla="*/ 167 h 365335"/>
                  <a:gd name="connsiteX2" fmla="*/ 280569 w 404214"/>
                  <a:gd name="connsiteY2" fmla="*/ 167 h 365335"/>
                  <a:gd name="connsiteX3" fmla="*/ 292814 w 404214"/>
                  <a:gd name="connsiteY3" fmla="*/ 167 h 365335"/>
                  <a:gd name="connsiteX4" fmla="*/ 293705 w 404214"/>
                  <a:gd name="connsiteY4" fmla="*/ 167 h 365335"/>
                  <a:gd name="connsiteX5" fmla="*/ 330439 w 404214"/>
                  <a:gd name="connsiteY5" fmla="*/ 8404 h 365335"/>
                  <a:gd name="connsiteX6" fmla="*/ 382534 w 404214"/>
                  <a:gd name="connsiteY6" fmla="*/ 48923 h 365335"/>
                  <a:gd name="connsiteX7" fmla="*/ 400344 w 404214"/>
                  <a:gd name="connsiteY7" fmla="*/ 145767 h 365335"/>
                  <a:gd name="connsiteX8" fmla="*/ 327322 w 404214"/>
                  <a:gd name="connsiteY8" fmla="*/ 73635 h 365335"/>
                  <a:gd name="connsiteX9" fmla="*/ 315522 w 404214"/>
                  <a:gd name="connsiteY9" fmla="*/ 68737 h 365335"/>
                  <a:gd name="connsiteX10" fmla="*/ 209996 w 404214"/>
                  <a:gd name="connsiteY10" fmla="*/ 68737 h 365335"/>
                  <a:gd name="connsiteX11" fmla="*/ 199977 w 404214"/>
                  <a:gd name="connsiteY11" fmla="*/ 72076 h 365335"/>
                  <a:gd name="connsiteX12" fmla="*/ 158123 w 404214"/>
                  <a:gd name="connsiteY12" fmla="*/ 103913 h 365335"/>
                  <a:gd name="connsiteX13" fmla="*/ 127845 w 404214"/>
                  <a:gd name="connsiteY13" fmla="*/ 99905 h 365335"/>
                  <a:gd name="connsiteX14" fmla="*/ 127845 w 404214"/>
                  <a:gd name="connsiteY14" fmla="*/ 99905 h 365335"/>
                  <a:gd name="connsiteX15" fmla="*/ 131630 w 404214"/>
                  <a:gd name="connsiteY15" fmla="*/ 70295 h 365335"/>
                  <a:gd name="connsiteX16" fmla="*/ 131630 w 404214"/>
                  <a:gd name="connsiteY16" fmla="*/ 70295 h 365335"/>
                  <a:gd name="connsiteX17" fmla="*/ 219569 w 404214"/>
                  <a:gd name="connsiteY17" fmla="*/ 3729 h 365335"/>
                  <a:gd name="connsiteX18" fmla="*/ 109367 w 404214"/>
                  <a:gd name="connsiteY18" fmla="*/ 249958 h 365335"/>
                  <a:gd name="connsiteX19" fmla="*/ 109144 w 404214"/>
                  <a:gd name="connsiteY19" fmla="*/ 249958 h 365335"/>
                  <a:gd name="connsiteX20" fmla="*/ 87549 w 404214"/>
                  <a:gd name="connsiteY20" fmla="*/ 271776 h 365335"/>
                  <a:gd name="connsiteX21" fmla="*/ 87327 w 404214"/>
                  <a:gd name="connsiteY21" fmla="*/ 271776 h 365335"/>
                  <a:gd name="connsiteX22" fmla="*/ 59275 w 404214"/>
                  <a:gd name="connsiteY22" fmla="*/ 271776 h 365335"/>
                  <a:gd name="connsiteX23" fmla="*/ 59275 w 404214"/>
                  <a:gd name="connsiteY23" fmla="*/ 243724 h 365335"/>
                  <a:gd name="connsiteX24" fmla="*/ 59275 w 404214"/>
                  <a:gd name="connsiteY24" fmla="*/ 243724 h 365335"/>
                  <a:gd name="connsiteX25" fmla="*/ 80870 w 404214"/>
                  <a:gd name="connsiteY25" fmla="*/ 222129 h 365335"/>
                  <a:gd name="connsiteX26" fmla="*/ 109367 w 404214"/>
                  <a:gd name="connsiteY26" fmla="*/ 222129 h 365335"/>
                  <a:gd name="connsiteX27" fmla="*/ 109590 w 404214"/>
                  <a:gd name="connsiteY27" fmla="*/ 249958 h 365335"/>
                  <a:gd name="connsiteX28" fmla="*/ 102911 w 404214"/>
                  <a:gd name="connsiteY28" fmla="*/ 287805 h 365335"/>
                  <a:gd name="connsiteX29" fmla="*/ 103133 w 404214"/>
                  <a:gd name="connsiteY29" fmla="*/ 315634 h 365335"/>
                  <a:gd name="connsiteX30" fmla="*/ 131630 w 404214"/>
                  <a:gd name="connsiteY30" fmla="*/ 315634 h 365335"/>
                  <a:gd name="connsiteX31" fmla="*/ 153225 w 404214"/>
                  <a:gd name="connsiteY31" fmla="*/ 294039 h 365335"/>
                  <a:gd name="connsiteX32" fmla="*/ 153225 w 404214"/>
                  <a:gd name="connsiteY32" fmla="*/ 265987 h 365335"/>
                  <a:gd name="connsiteX33" fmla="*/ 149886 w 404214"/>
                  <a:gd name="connsiteY33" fmla="*/ 263316 h 365335"/>
                  <a:gd name="connsiteX34" fmla="*/ 124951 w 404214"/>
                  <a:gd name="connsiteY34" fmla="*/ 265542 h 365335"/>
                  <a:gd name="connsiteX35" fmla="*/ 124728 w 404214"/>
                  <a:gd name="connsiteY35" fmla="*/ 265542 h 365335"/>
                  <a:gd name="connsiteX36" fmla="*/ 103133 w 404214"/>
                  <a:gd name="connsiteY36" fmla="*/ 287360 h 365335"/>
                  <a:gd name="connsiteX37" fmla="*/ 102911 w 404214"/>
                  <a:gd name="connsiteY37" fmla="*/ 287582 h 365335"/>
                  <a:gd name="connsiteX38" fmla="*/ 55936 w 404214"/>
                  <a:gd name="connsiteY38" fmla="*/ 186954 h 365335"/>
                  <a:gd name="connsiteX39" fmla="*/ 55936 w 404214"/>
                  <a:gd name="connsiteY39" fmla="*/ 215005 h 365335"/>
                  <a:gd name="connsiteX40" fmla="*/ 55936 w 404214"/>
                  <a:gd name="connsiteY40" fmla="*/ 215005 h 365335"/>
                  <a:gd name="connsiteX41" fmla="*/ 34341 w 404214"/>
                  <a:gd name="connsiteY41" fmla="*/ 236600 h 365335"/>
                  <a:gd name="connsiteX42" fmla="*/ 5844 w 404214"/>
                  <a:gd name="connsiteY42" fmla="*/ 236600 h 365335"/>
                  <a:gd name="connsiteX43" fmla="*/ 5844 w 404214"/>
                  <a:gd name="connsiteY43" fmla="*/ 208549 h 365335"/>
                  <a:gd name="connsiteX44" fmla="*/ 5844 w 404214"/>
                  <a:gd name="connsiteY44" fmla="*/ 208549 h 365335"/>
                  <a:gd name="connsiteX45" fmla="*/ 27439 w 404214"/>
                  <a:gd name="connsiteY45" fmla="*/ 186954 h 365335"/>
                  <a:gd name="connsiteX46" fmla="*/ 55936 w 404214"/>
                  <a:gd name="connsiteY46" fmla="*/ 186954 h 365335"/>
                  <a:gd name="connsiteX47" fmla="*/ 55936 w 404214"/>
                  <a:gd name="connsiteY47" fmla="*/ 186954 h 365335"/>
                  <a:gd name="connsiteX48" fmla="*/ 197306 w 404214"/>
                  <a:gd name="connsiteY48" fmla="*/ 309845 h 365335"/>
                  <a:gd name="connsiteX49" fmla="*/ 197306 w 404214"/>
                  <a:gd name="connsiteY49" fmla="*/ 337897 h 365335"/>
                  <a:gd name="connsiteX50" fmla="*/ 197306 w 404214"/>
                  <a:gd name="connsiteY50" fmla="*/ 337897 h 365335"/>
                  <a:gd name="connsiteX51" fmla="*/ 175711 w 404214"/>
                  <a:gd name="connsiteY51" fmla="*/ 359492 h 365335"/>
                  <a:gd name="connsiteX52" fmla="*/ 147437 w 404214"/>
                  <a:gd name="connsiteY52" fmla="*/ 359492 h 365335"/>
                  <a:gd name="connsiteX53" fmla="*/ 143652 w 404214"/>
                  <a:gd name="connsiteY53" fmla="*/ 336561 h 365335"/>
                  <a:gd name="connsiteX54" fmla="*/ 143652 w 404214"/>
                  <a:gd name="connsiteY54" fmla="*/ 336561 h 365335"/>
                  <a:gd name="connsiteX55" fmla="*/ 147437 w 404214"/>
                  <a:gd name="connsiteY55" fmla="*/ 331218 h 365335"/>
                  <a:gd name="connsiteX56" fmla="*/ 169032 w 404214"/>
                  <a:gd name="connsiteY56" fmla="*/ 309623 h 365335"/>
                  <a:gd name="connsiteX57" fmla="*/ 197306 w 404214"/>
                  <a:gd name="connsiteY57" fmla="*/ 309623 h 365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Lst>
                <a:rect l="l" t="t" r="r" b="b"/>
                <a:pathLst>
                  <a:path w="404214" h="365335">
                    <a:moveTo>
                      <a:pt x="219346" y="3506"/>
                    </a:moveTo>
                    <a:cubicBezTo>
                      <a:pt x="220682" y="2616"/>
                      <a:pt x="221795" y="1503"/>
                      <a:pt x="222686" y="167"/>
                    </a:cubicBezTo>
                    <a:lnTo>
                      <a:pt x="280569" y="167"/>
                    </a:lnTo>
                    <a:cubicBezTo>
                      <a:pt x="284577" y="-56"/>
                      <a:pt x="288584" y="-56"/>
                      <a:pt x="292814" y="167"/>
                    </a:cubicBezTo>
                    <a:lnTo>
                      <a:pt x="293705" y="167"/>
                    </a:lnTo>
                    <a:cubicBezTo>
                      <a:pt x="306395" y="167"/>
                      <a:pt x="318862" y="2839"/>
                      <a:pt x="330439" y="8404"/>
                    </a:cubicBezTo>
                    <a:cubicBezTo>
                      <a:pt x="351366" y="16642"/>
                      <a:pt x="369399" y="30667"/>
                      <a:pt x="382534" y="48923"/>
                    </a:cubicBezTo>
                    <a:cubicBezTo>
                      <a:pt x="402571" y="76974"/>
                      <a:pt x="409250" y="112373"/>
                      <a:pt x="400344" y="145767"/>
                    </a:cubicBezTo>
                    <a:lnTo>
                      <a:pt x="327322" y="73635"/>
                    </a:lnTo>
                    <a:cubicBezTo>
                      <a:pt x="324205" y="70518"/>
                      <a:pt x="319975" y="68737"/>
                      <a:pt x="315522" y="68737"/>
                    </a:cubicBezTo>
                    <a:lnTo>
                      <a:pt x="209996" y="68737"/>
                    </a:lnTo>
                    <a:cubicBezTo>
                      <a:pt x="206434" y="68737"/>
                      <a:pt x="202872" y="69850"/>
                      <a:pt x="199977" y="72076"/>
                    </a:cubicBezTo>
                    <a:lnTo>
                      <a:pt x="158123" y="103913"/>
                    </a:lnTo>
                    <a:cubicBezTo>
                      <a:pt x="148550" y="111037"/>
                      <a:pt x="135192" y="109256"/>
                      <a:pt x="127845" y="99905"/>
                    </a:cubicBezTo>
                    <a:cubicBezTo>
                      <a:pt x="127845" y="99905"/>
                      <a:pt x="127845" y="99905"/>
                      <a:pt x="127845" y="99905"/>
                    </a:cubicBezTo>
                    <a:cubicBezTo>
                      <a:pt x="120721" y="90555"/>
                      <a:pt x="122502" y="77420"/>
                      <a:pt x="131630" y="70295"/>
                    </a:cubicBezTo>
                    <a:cubicBezTo>
                      <a:pt x="131630" y="70295"/>
                      <a:pt x="131630" y="70295"/>
                      <a:pt x="131630" y="70295"/>
                    </a:cubicBezTo>
                    <a:cubicBezTo>
                      <a:pt x="131630" y="70295"/>
                      <a:pt x="219569" y="3729"/>
                      <a:pt x="219569" y="3729"/>
                    </a:cubicBezTo>
                    <a:close/>
                    <a:moveTo>
                      <a:pt x="109367" y="249958"/>
                    </a:moveTo>
                    <a:lnTo>
                      <a:pt x="109144" y="249958"/>
                    </a:lnTo>
                    <a:cubicBezTo>
                      <a:pt x="109144" y="249958"/>
                      <a:pt x="87549" y="271776"/>
                      <a:pt x="87549" y="271776"/>
                    </a:cubicBezTo>
                    <a:lnTo>
                      <a:pt x="87327" y="271776"/>
                    </a:lnTo>
                    <a:cubicBezTo>
                      <a:pt x="79535" y="279568"/>
                      <a:pt x="67067" y="279345"/>
                      <a:pt x="59275" y="271776"/>
                    </a:cubicBezTo>
                    <a:cubicBezTo>
                      <a:pt x="51483" y="263984"/>
                      <a:pt x="51483" y="251516"/>
                      <a:pt x="59275" y="243724"/>
                    </a:cubicBezTo>
                    <a:cubicBezTo>
                      <a:pt x="59275" y="243724"/>
                      <a:pt x="59275" y="243724"/>
                      <a:pt x="59275" y="243724"/>
                    </a:cubicBezTo>
                    <a:lnTo>
                      <a:pt x="80870" y="222129"/>
                    </a:lnTo>
                    <a:cubicBezTo>
                      <a:pt x="88662" y="214337"/>
                      <a:pt x="101352" y="214337"/>
                      <a:pt x="109367" y="222129"/>
                    </a:cubicBezTo>
                    <a:cubicBezTo>
                      <a:pt x="117159" y="229699"/>
                      <a:pt x="117159" y="242166"/>
                      <a:pt x="109590" y="249958"/>
                    </a:cubicBezTo>
                    <a:close/>
                    <a:moveTo>
                      <a:pt x="102911" y="287805"/>
                    </a:moveTo>
                    <a:cubicBezTo>
                      <a:pt x="95341" y="295597"/>
                      <a:pt x="95564" y="308064"/>
                      <a:pt x="103133" y="315634"/>
                    </a:cubicBezTo>
                    <a:cubicBezTo>
                      <a:pt x="110925" y="323426"/>
                      <a:pt x="123615" y="323426"/>
                      <a:pt x="131630" y="315634"/>
                    </a:cubicBezTo>
                    <a:lnTo>
                      <a:pt x="153225" y="294039"/>
                    </a:lnTo>
                    <a:cubicBezTo>
                      <a:pt x="161017" y="286247"/>
                      <a:pt x="161017" y="273779"/>
                      <a:pt x="153225" y="265987"/>
                    </a:cubicBezTo>
                    <a:cubicBezTo>
                      <a:pt x="152335" y="265097"/>
                      <a:pt x="151221" y="264206"/>
                      <a:pt x="149886" y="263316"/>
                    </a:cubicBezTo>
                    <a:cubicBezTo>
                      <a:pt x="142094" y="258195"/>
                      <a:pt x="131630" y="259086"/>
                      <a:pt x="124951" y="265542"/>
                    </a:cubicBezTo>
                    <a:lnTo>
                      <a:pt x="124728" y="265542"/>
                    </a:lnTo>
                    <a:cubicBezTo>
                      <a:pt x="124728" y="265542"/>
                      <a:pt x="103133" y="287360"/>
                      <a:pt x="103133" y="287360"/>
                    </a:cubicBezTo>
                    <a:cubicBezTo>
                      <a:pt x="103133" y="287360"/>
                      <a:pt x="102911" y="287582"/>
                      <a:pt x="102911" y="287582"/>
                    </a:cubicBezTo>
                    <a:close/>
                    <a:moveTo>
                      <a:pt x="55936" y="186954"/>
                    </a:moveTo>
                    <a:cubicBezTo>
                      <a:pt x="63728" y="194746"/>
                      <a:pt x="63728" y="207213"/>
                      <a:pt x="55936" y="215005"/>
                    </a:cubicBezTo>
                    <a:cubicBezTo>
                      <a:pt x="55936" y="215005"/>
                      <a:pt x="55936" y="215005"/>
                      <a:pt x="55936" y="215005"/>
                    </a:cubicBezTo>
                    <a:lnTo>
                      <a:pt x="34341" y="236600"/>
                    </a:lnTo>
                    <a:cubicBezTo>
                      <a:pt x="26549" y="244392"/>
                      <a:pt x="13859" y="244392"/>
                      <a:pt x="5844" y="236600"/>
                    </a:cubicBezTo>
                    <a:cubicBezTo>
                      <a:pt x="-1948" y="228808"/>
                      <a:pt x="-1948" y="216341"/>
                      <a:pt x="5844" y="208549"/>
                    </a:cubicBezTo>
                    <a:cubicBezTo>
                      <a:pt x="5844" y="208549"/>
                      <a:pt x="5844" y="208549"/>
                      <a:pt x="5844" y="208549"/>
                    </a:cubicBezTo>
                    <a:lnTo>
                      <a:pt x="27439" y="186954"/>
                    </a:lnTo>
                    <a:cubicBezTo>
                      <a:pt x="35231" y="179162"/>
                      <a:pt x="47921" y="179162"/>
                      <a:pt x="55936" y="186954"/>
                    </a:cubicBezTo>
                    <a:lnTo>
                      <a:pt x="55936" y="186954"/>
                    </a:lnTo>
                    <a:close/>
                    <a:moveTo>
                      <a:pt x="197306" y="309845"/>
                    </a:moveTo>
                    <a:cubicBezTo>
                      <a:pt x="205098" y="317637"/>
                      <a:pt x="205098" y="330105"/>
                      <a:pt x="197306" y="337897"/>
                    </a:cubicBezTo>
                    <a:cubicBezTo>
                      <a:pt x="197306" y="337897"/>
                      <a:pt x="197306" y="337897"/>
                      <a:pt x="197306" y="337897"/>
                    </a:cubicBezTo>
                    <a:lnTo>
                      <a:pt x="175711" y="359492"/>
                    </a:lnTo>
                    <a:cubicBezTo>
                      <a:pt x="167919" y="367284"/>
                      <a:pt x="155229" y="367284"/>
                      <a:pt x="147437" y="359492"/>
                    </a:cubicBezTo>
                    <a:cubicBezTo>
                      <a:pt x="141426" y="353481"/>
                      <a:pt x="139867" y="344353"/>
                      <a:pt x="143652" y="336561"/>
                    </a:cubicBezTo>
                    <a:lnTo>
                      <a:pt x="143652" y="336561"/>
                    </a:lnTo>
                    <a:cubicBezTo>
                      <a:pt x="144543" y="334557"/>
                      <a:pt x="145878" y="332776"/>
                      <a:pt x="147437" y="331218"/>
                    </a:cubicBezTo>
                    <a:lnTo>
                      <a:pt x="169032" y="309623"/>
                    </a:lnTo>
                    <a:cubicBezTo>
                      <a:pt x="176824" y="301831"/>
                      <a:pt x="189514" y="301831"/>
                      <a:pt x="197306" y="309623"/>
                    </a:cubicBezTo>
                    <a:close/>
                  </a:path>
                </a:pathLst>
              </a:custGeom>
              <a:gradFill>
                <a:gsLst>
                  <a:gs pos="0">
                    <a:srgbClr val="8DC8E8"/>
                  </a:gs>
                  <a:gs pos="100000">
                    <a:srgbClr val="D59ED7"/>
                  </a:gs>
                </a:gsLst>
                <a:path path="circle">
                  <a:fillToRect l="100000" t="100000"/>
                </a:path>
              </a:gradFill>
              <a:ln w="19447" cap="flat">
                <a:noFill/>
                <a:prstDash val="solid"/>
                <a:miter/>
              </a:ln>
            </p:spPr>
            <p:txBody>
              <a:bodyPr rtlCol="0" anchor="ctr"/>
              <a:lstStyle/>
              <a:p>
                <a:endParaRPr lang="en-US">
                  <a:solidFill>
                    <a:srgbClr val="000000"/>
                  </a:solidFill>
                  <a:latin typeface="Segoe UI"/>
                </a:endParaRPr>
              </a:p>
            </p:txBody>
          </p:sp>
          <p:sp>
            <p:nvSpPr>
              <p:cNvPr id="6" name="Freeform: Shape 5">
                <a:extLst>
                  <a:ext uri="{FF2B5EF4-FFF2-40B4-BE49-F238E27FC236}">
                    <a16:creationId xmlns:a16="http://schemas.microsoft.com/office/drawing/2014/main" id="{38C20879-1454-A524-2BAE-F0378566CCBC}"/>
                  </a:ext>
                </a:extLst>
              </p:cNvPr>
              <p:cNvSpPr/>
              <p:nvPr/>
            </p:nvSpPr>
            <p:spPr>
              <a:xfrm>
                <a:off x="1740327" y="5159892"/>
                <a:ext cx="410404" cy="401047"/>
              </a:xfrm>
              <a:custGeom>
                <a:avLst/>
                <a:gdLst>
                  <a:gd name="connsiteX0" fmla="*/ 40949 w 410404"/>
                  <a:gd name="connsiteY0" fmla="*/ 39830 h 401047"/>
                  <a:gd name="connsiteX1" fmla="*/ 154713 w 410404"/>
                  <a:gd name="connsiteY1" fmla="*/ 1092 h 401047"/>
                  <a:gd name="connsiteX2" fmla="*/ 99501 w 410404"/>
                  <a:gd name="connsiteY2" fmla="*/ 42947 h 401047"/>
                  <a:gd name="connsiteX3" fmla="*/ 88815 w 410404"/>
                  <a:gd name="connsiteY3" fmla="*/ 119309 h 401047"/>
                  <a:gd name="connsiteX4" fmla="*/ 89037 w 410404"/>
                  <a:gd name="connsiteY4" fmla="*/ 119532 h 401047"/>
                  <a:gd name="connsiteX5" fmla="*/ 165845 w 410404"/>
                  <a:gd name="connsiteY5" fmla="*/ 129995 h 401047"/>
                  <a:gd name="connsiteX6" fmla="*/ 203247 w 410404"/>
                  <a:gd name="connsiteY6" fmla="*/ 101499 h 401047"/>
                  <a:gd name="connsiteX7" fmla="*/ 296529 w 410404"/>
                  <a:gd name="connsiteY7" fmla="*/ 101499 h 401047"/>
                  <a:gd name="connsiteX8" fmla="*/ 374672 w 410404"/>
                  <a:gd name="connsiteY8" fmla="*/ 178528 h 401047"/>
                  <a:gd name="connsiteX9" fmla="*/ 375562 w 410404"/>
                  <a:gd name="connsiteY9" fmla="*/ 179419 h 401047"/>
                  <a:gd name="connsiteX10" fmla="*/ 401165 w 410404"/>
                  <a:gd name="connsiteY10" fmla="*/ 205021 h 401047"/>
                  <a:gd name="connsiteX11" fmla="*/ 400942 w 410404"/>
                  <a:gd name="connsiteY11" fmla="*/ 250438 h 401047"/>
                  <a:gd name="connsiteX12" fmla="*/ 358197 w 410404"/>
                  <a:gd name="connsiteY12" fmla="*/ 252442 h 401047"/>
                  <a:gd name="connsiteX13" fmla="*/ 355971 w 410404"/>
                  <a:gd name="connsiteY13" fmla="*/ 250215 h 401047"/>
                  <a:gd name="connsiteX14" fmla="*/ 354635 w 410404"/>
                  <a:gd name="connsiteY14" fmla="*/ 249102 h 401047"/>
                  <a:gd name="connsiteX15" fmla="*/ 330368 w 410404"/>
                  <a:gd name="connsiteY15" fmla="*/ 224836 h 401047"/>
                  <a:gd name="connsiteX16" fmla="*/ 314562 w 410404"/>
                  <a:gd name="connsiteY16" fmla="*/ 224613 h 401047"/>
                  <a:gd name="connsiteX17" fmla="*/ 314339 w 410404"/>
                  <a:gd name="connsiteY17" fmla="*/ 240420 h 401047"/>
                  <a:gd name="connsiteX18" fmla="*/ 314562 w 410404"/>
                  <a:gd name="connsiteY18" fmla="*/ 240642 h 401047"/>
                  <a:gd name="connsiteX19" fmla="*/ 340164 w 410404"/>
                  <a:gd name="connsiteY19" fmla="*/ 266245 h 401047"/>
                  <a:gd name="connsiteX20" fmla="*/ 343058 w 410404"/>
                  <a:gd name="connsiteY20" fmla="*/ 268916 h 401047"/>
                  <a:gd name="connsiteX21" fmla="*/ 343949 w 410404"/>
                  <a:gd name="connsiteY21" fmla="*/ 269807 h 401047"/>
                  <a:gd name="connsiteX22" fmla="*/ 342390 w 410404"/>
                  <a:gd name="connsiteY22" fmla="*/ 301866 h 401047"/>
                  <a:gd name="connsiteX23" fmla="*/ 311667 w 410404"/>
                  <a:gd name="connsiteY23" fmla="*/ 301866 h 401047"/>
                  <a:gd name="connsiteX24" fmla="*/ 307883 w 410404"/>
                  <a:gd name="connsiteY24" fmla="*/ 298081 h 401047"/>
                  <a:gd name="connsiteX25" fmla="*/ 292076 w 410404"/>
                  <a:gd name="connsiteY25" fmla="*/ 298081 h 401047"/>
                  <a:gd name="connsiteX26" fmla="*/ 288736 w 410404"/>
                  <a:gd name="connsiteY26" fmla="*/ 306095 h 401047"/>
                  <a:gd name="connsiteX27" fmla="*/ 292076 w 410404"/>
                  <a:gd name="connsiteY27" fmla="*/ 314110 h 401047"/>
                  <a:gd name="connsiteX28" fmla="*/ 296974 w 410404"/>
                  <a:gd name="connsiteY28" fmla="*/ 319008 h 401047"/>
                  <a:gd name="connsiteX29" fmla="*/ 297864 w 410404"/>
                  <a:gd name="connsiteY29" fmla="*/ 348618 h 401047"/>
                  <a:gd name="connsiteX30" fmla="*/ 268255 w 410404"/>
                  <a:gd name="connsiteY30" fmla="*/ 349508 h 401047"/>
                  <a:gd name="connsiteX31" fmla="*/ 267364 w 410404"/>
                  <a:gd name="connsiteY31" fmla="*/ 348618 h 401047"/>
                  <a:gd name="connsiteX32" fmla="*/ 267141 w 410404"/>
                  <a:gd name="connsiteY32" fmla="*/ 348618 h 401047"/>
                  <a:gd name="connsiteX33" fmla="*/ 262466 w 410404"/>
                  <a:gd name="connsiteY33" fmla="*/ 343720 h 401047"/>
                  <a:gd name="connsiteX34" fmla="*/ 246659 w 410404"/>
                  <a:gd name="connsiteY34" fmla="*/ 343497 h 401047"/>
                  <a:gd name="connsiteX35" fmla="*/ 246437 w 410404"/>
                  <a:gd name="connsiteY35" fmla="*/ 359304 h 401047"/>
                  <a:gd name="connsiteX36" fmla="*/ 246659 w 410404"/>
                  <a:gd name="connsiteY36" fmla="*/ 359527 h 401047"/>
                  <a:gd name="connsiteX37" fmla="*/ 251557 w 410404"/>
                  <a:gd name="connsiteY37" fmla="*/ 364425 h 401047"/>
                  <a:gd name="connsiteX38" fmla="*/ 251557 w 410404"/>
                  <a:gd name="connsiteY38" fmla="*/ 394702 h 401047"/>
                  <a:gd name="connsiteX39" fmla="*/ 221280 w 410404"/>
                  <a:gd name="connsiteY39" fmla="*/ 394702 h 401047"/>
                  <a:gd name="connsiteX40" fmla="*/ 189444 w 410404"/>
                  <a:gd name="connsiteY40" fmla="*/ 364425 h 401047"/>
                  <a:gd name="connsiteX41" fmla="*/ 201020 w 410404"/>
                  <a:gd name="connsiteY41" fmla="*/ 352848 h 401047"/>
                  <a:gd name="connsiteX42" fmla="*/ 201243 w 410404"/>
                  <a:gd name="connsiteY42" fmla="*/ 293628 h 401047"/>
                  <a:gd name="connsiteX43" fmla="*/ 201020 w 410404"/>
                  <a:gd name="connsiteY43" fmla="*/ 293406 h 401047"/>
                  <a:gd name="connsiteX44" fmla="*/ 169184 w 410404"/>
                  <a:gd name="connsiteY44" fmla="*/ 281161 h 401047"/>
                  <a:gd name="connsiteX45" fmla="*/ 156717 w 410404"/>
                  <a:gd name="connsiteY45" fmla="*/ 249547 h 401047"/>
                  <a:gd name="connsiteX46" fmla="*/ 124881 w 410404"/>
                  <a:gd name="connsiteY46" fmla="*/ 237303 h 401047"/>
                  <a:gd name="connsiteX47" fmla="*/ 112414 w 410404"/>
                  <a:gd name="connsiteY47" fmla="*/ 205689 h 401047"/>
                  <a:gd name="connsiteX48" fmla="*/ 71450 w 410404"/>
                  <a:gd name="connsiteY48" fmla="*/ 194780 h 401047"/>
                  <a:gd name="connsiteX49" fmla="*/ 59428 w 410404"/>
                  <a:gd name="connsiteY49" fmla="*/ 170736 h 401047"/>
                  <a:gd name="connsiteX50" fmla="*/ 3547 w 410404"/>
                  <a:gd name="connsiteY50" fmla="*/ 167174 h 401047"/>
                  <a:gd name="connsiteX51" fmla="*/ 40281 w 410404"/>
                  <a:gd name="connsiteY51" fmla="*/ 40053 h 401047"/>
                  <a:gd name="connsiteX52" fmla="*/ 40281 w 410404"/>
                  <a:gd name="connsiteY52" fmla="*/ 40053 h 4010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Lst>
                <a:rect l="l" t="t" r="r" b="b"/>
                <a:pathLst>
                  <a:path w="410404" h="401047">
                    <a:moveTo>
                      <a:pt x="40949" y="39830"/>
                    </a:moveTo>
                    <a:cubicBezTo>
                      <a:pt x="70782" y="10220"/>
                      <a:pt x="112859" y="-4251"/>
                      <a:pt x="154713" y="1092"/>
                    </a:cubicBezTo>
                    <a:lnTo>
                      <a:pt x="99501" y="42947"/>
                    </a:lnTo>
                    <a:cubicBezTo>
                      <a:pt x="75457" y="61202"/>
                      <a:pt x="70782" y="95265"/>
                      <a:pt x="88815" y="119309"/>
                    </a:cubicBezTo>
                    <a:cubicBezTo>
                      <a:pt x="88815" y="119309"/>
                      <a:pt x="88815" y="119309"/>
                      <a:pt x="89037" y="119532"/>
                    </a:cubicBezTo>
                    <a:cubicBezTo>
                      <a:pt x="107516" y="143576"/>
                      <a:pt x="141801" y="148251"/>
                      <a:pt x="165845" y="129995"/>
                    </a:cubicBezTo>
                    <a:lnTo>
                      <a:pt x="203247" y="101499"/>
                    </a:lnTo>
                    <a:lnTo>
                      <a:pt x="296529" y="101499"/>
                    </a:lnTo>
                    <a:lnTo>
                      <a:pt x="374672" y="178528"/>
                    </a:lnTo>
                    <a:cubicBezTo>
                      <a:pt x="374672" y="178528"/>
                      <a:pt x="375117" y="179196"/>
                      <a:pt x="375562" y="179419"/>
                    </a:cubicBezTo>
                    <a:lnTo>
                      <a:pt x="401165" y="205021"/>
                    </a:lnTo>
                    <a:cubicBezTo>
                      <a:pt x="413632" y="217711"/>
                      <a:pt x="413409" y="237971"/>
                      <a:pt x="400942" y="250438"/>
                    </a:cubicBezTo>
                    <a:cubicBezTo>
                      <a:pt x="389365" y="262015"/>
                      <a:pt x="370887" y="262683"/>
                      <a:pt x="358197" y="252442"/>
                    </a:cubicBezTo>
                    <a:lnTo>
                      <a:pt x="355971" y="250215"/>
                    </a:lnTo>
                    <a:cubicBezTo>
                      <a:pt x="355971" y="250215"/>
                      <a:pt x="355080" y="249325"/>
                      <a:pt x="354635" y="249102"/>
                    </a:cubicBezTo>
                    <a:lnTo>
                      <a:pt x="330368" y="224836"/>
                    </a:lnTo>
                    <a:cubicBezTo>
                      <a:pt x="326138" y="220383"/>
                      <a:pt x="319014" y="220383"/>
                      <a:pt x="314562" y="224613"/>
                    </a:cubicBezTo>
                    <a:cubicBezTo>
                      <a:pt x="310109" y="228843"/>
                      <a:pt x="310109" y="235967"/>
                      <a:pt x="314339" y="240420"/>
                    </a:cubicBezTo>
                    <a:cubicBezTo>
                      <a:pt x="314339" y="240420"/>
                      <a:pt x="314339" y="240420"/>
                      <a:pt x="314562" y="240642"/>
                    </a:cubicBezTo>
                    <a:lnTo>
                      <a:pt x="340164" y="266245"/>
                    </a:lnTo>
                    <a:cubicBezTo>
                      <a:pt x="340164" y="266245"/>
                      <a:pt x="341945" y="268026"/>
                      <a:pt x="343058" y="268916"/>
                    </a:cubicBezTo>
                    <a:lnTo>
                      <a:pt x="343949" y="269807"/>
                    </a:lnTo>
                    <a:cubicBezTo>
                      <a:pt x="352409" y="279157"/>
                      <a:pt x="351741" y="293406"/>
                      <a:pt x="342390" y="301866"/>
                    </a:cubicBezTo>
                    <a:cubicBezTo>
                      <a:pt x="333708" y="309880"/>
                      <a:pt x="320350" y="309880"/>
                      <a:pt x="311667" y="301866"/>
                    </a:cubicBezTo>
                    <a:lnTo>
                      <a:pt x="307883" y="298081"/>
                    </a:lnTo>
                    <a:cubicBezTo>
                      <a:pt x="303430" y="293628"/>
                      <a:pt x="296529" y="293851"/>
                      <a:pt x="292076" y="298081"/>
                    </a:cubicBezTo>
                    <a:cubicBezTo>
                      <a:pt x="289850" y="300307"/>
                      <a:pt x="288736" y="303201"/>
                      <a:pt x="288736" y="306095"/>
                    </a:cubicBezTo>
                    <a:cubicBezTo>
                      <a:pt x="288736" y="309212"/>
                      <a:pt x="289850" y="312107"/>
                      <a:pt x="292076" y="314110"/>
                    </a:cubicBezTo>
                    <a:lnTo>
                      <a:pt x="296974" y="319008"/>
                    </a:lnTo>
                    <a:cubicBezTo>
                      <a:pt x="305434" y="327023"/>
                      <a:pt x="305879" y="340158"/>
                      <a:pt x="297864" y="348618"/>
                    </a:cubicBezTo>
                    <a:cubicBezTo>
                      <a:pt x="289850" y="357078"/>
                      <a:pt x="276714" y="357523"/>
                      <a:pt x="268255" y="349508"/>
                    </a:cubicBezTo>
                    <a:cubicBezTo>
                      <a:pt x="268032" y="349286"/>
                      <a:pt x="267587" y="348840"/>
                      <a:pt x="267364" y="348618"/>
                    </a:cubicBezTo>
                    <a:lnTo>
                      <a:pt x="267141" y="348618"/>
                    </a:lnTo>
                    <a:cubicBezTo>
                      <a:pt x="267141" y="348618"/>
                      <a:pt x="262466" y="343720"/>
                      <a:pt x="262466" y="343720"/>
                    </a:cubicBezTo>
                    <a:cubicBezTo>
                      <a:pt x="258236" y="339267"/>
                      <a:pt x="251112" y="339267"/>
                      <a:pt x="246659" y="343497"/>
                    </a:cubicBezTo>
                    <a:cubicBezTo>
                      <a:pt x="242207" y="347727"/>
                      <a:pt x="242207" y="354851"/>
                      <a:pt x="246437" y="359304"/>
                    </a:cubicBezTo>
                    <a:cubicBezTo>
                      <a:pt x="246437" y="359304"/>
                      <a:pt x="246437" y="359304"/>
                      <a:pt x="246659" y="359527"/>
                    </a:cubicBezTo>
                    <a:lnTo>
                      <a:pt x="251557" y="364425"/>
                    </a:lnTo>
                    <a:cubicBezTo>
                      <a:pt x="260017" y="372662"/>
                      <a:pt x="260017" y="386242"/>
                      <a:pt x="251557" y="394702"/>
                    </a:cubicBezTo>
                    <a:cubicBezTo>
                      <a:pt x="243320" y="403162"/>
                      <a:pt x="229740" y="403162"/>
                      <a:pt x="221280" y="394702"/>
                    </a:cubicBezTo>
                    <a:lnTo>
                      <a:pt x="189444" y="364425"/>
                    </a:lnTo>
                    <a:lnTo>
                      <a:pt x="201020" y="352848"/>
                    </a:lnTo>
                    <a:cubicBezTo>
                      <a:pt x="217495" y="336596"/>
                      <a:pt x="217495" y="309880"/>
                      <a:pt x="201243" y="293628"/>
                    </a:cubicBezTo>
                    <a:cubicBezTo>
                      <a:pt x="201243" y="293628"/>
                      <a:pt x="201243" y="293628"/>
                      <a:pt x="201020" y="293406"/>
                    </a:cubicBezTo>
                    <a:cubicBezTo>
                      <a:pt x="192560" y="284946"/>
                      <a:pt x="180984" y="280493"/>
                      <a:pt x="169184" y="281161"/>
                    </a:cubicBezTo>
                    <a:cubicBezTo>
                      <a:pt x="169629" y="269362"/>
                      <a:pt x="165177" y="257785"/>
                      <a:pt x="156717" y="249547"/>
                    </a:cubicBezTo>
                    <a:cubicBezTo>
                      <a:pt x="148257" y="241088"/>
                      <a:pt x="136680" y="236635"/>
                      <a:pt x="124881" y="237303"/>
                    </a:cubicBezTo>
                    <a:cubicBezTo>
                      <a:pt x="125326" y="225503"/>
                      <a:pt x="120873" y="213927"/>
                      <a:pt x="112414" y="205689"/>
                    </a:cubicBezTo>
                    <a:cubicBezTo>
                      <a:pt x="101727" y="195003"/>
                      <a:pt x="85921" y="190773"/>
                      <a:pt x="71450" y="194780"/>
                    </a:cubicBezTo>
                    <a:cubicBezTo>
                      <a:pt x="70114" y="185653"/>
                      <a:pt x="65884" y="177193"/>
                      <a:pt x="59428" y="170736"/>
                    </a:cubicBezTo>
                    <a:cubicBezTo>
                      <a:pt x="44289" y="155820"/>
                      <a:pt x="20467" y="154262"/>
                      <a:pt x="3547" y="167174"/>
                    </a:cubicBezTo>
                    <a:cubicBezTo>
                      <a:pt x="-7139" y="121313"/>
                      <a:pt x="6664" y="73224"/>
                      <a:pt x="40281" y="40053"/>
                    </a:cubicBezTo>
                    <a:lnTo>
                      <a:pt x="40281" y="40053"/>
                    </a:lnTo>
                    <a:close/>
                  </a:path>
                </a:pathLst>
              </a:custGeom>
              <a:solidFill>
                <a:schemeClr val="bg2">
                  <a:lumMod val="40000"/>
                  <a:lumOff val="60000"/>
                </a:schemeClr>
              </a:solidFill>
              <a:ln w="19447" cap="flat">
                <a:noFill/>
                <a:prstDash val="solid"/>
                <a:miter/>
              </a:ln>
            </p:spPr>
            <p:txBody>
              <a:bodyPr rtlCol="0" anchor="ctr"/>
              <a:lstStyle/>
              <a:p>
                <a:endParaRPr lang="en-US">
                  <a:solidFill>
                    <a:srgbClr val="000000"/>
                  </a:solidFill>
                  <a:latin typeface="Segoe UI"/>
                </a:endParaRPr>
              </a:p>
            </p:txBody>
          </p:sp>
        </p:grpSp>
      </p:grpSp>
      <p:sp>
        <p:nvSpPr>
          <p:cNvPr id="10" name="Rectangle: Rounded Corners 9">
            <a:extLst>
              <a:ext uri="{FF2B5EF4-FFF2-40B4-BE49-F238E27FC236}">
                <a16:creationId xmlns:a16="http://schemas.microsoft.com/office/drawing/2014/main" id="{5E8317E0-8AFF-CD84-3A51-DF0FDE8C5E01}"/>
              </a:ext>
              <a:ext uri="{C183D7F6-B498-43B3-948B-1728B52AA6E4}">
                <adec:decorative xmlns:adec="http://schemas.microsoft.com/office/drawing/2017/decorative" val="1"/>
              </a:ext>
            </a:extLst>
          </p:cNvPr>
          <p:cNvSpPr/>
          <p:nvPr/>
        </p:nvSpPr>
        <p:spPr bwMode="auto">
          <a:xfrm>
            <a:off x="1718204" y="1770167"/>
            <a:ext cx="9042400" cy="4195466"/>
          </a:xfrm>
          <a:prstGeom prst="roundRect">
            <a:avLst>
              <a:gd name="adj" fmla="val 2350"/>
            </a:avLst>
          </a:prstGeom>
          <a:noFill/>
          <a:ln>
            <a:gradFill flip="none" rotWithShape="1">
              <a:gsLst>
                <a:gs pos="0">
                  <a:srgbClr val="8DC8E8"/>
                </a:gs>
                <a:gs pos="100000">
                  <a:srgbClr val="D59ED7"/>
                </a:gs>
              </a:gsLst>
              <a:lin ang="18900000" scaled="1"/>
              <a:tileRect/>
            </a:gra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9860159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42" presetClass="path" presetSubtype="0" decel="100000" fill="hold" nodeType="withEffect">
                                  <p:stCondLst>
                                    <p:cond delay="0"/>
                                  </p:stCondLst>
                                  <p:childTnLst>
                                    <p:animMotion origin="layout" path="M -2.5E-6 -2.59259E-6 L -2.5E-6 0.01806 " pathEditMode="relative" rAng="0" ptsTypes="AA">
                                      <p:cBhvr>
                                        <p:cTn id="9" dur="500" spd="-100000" fill="hold"/>
                                        <p:tgtEl>
                                          <p:spTgt spid="33"/>
                                        </p:tgtEl>
                                        <p:attrNameLst>
                                          <p:attrName>ppt_x</p:attrName>
                                          <p:attrName>ppt_y</p:attrName>
                                        </p:attrNameLst>
                                      </p:cBhvr>
                                      <p:rCtr x="0" y="903"/>
                                    </p:animMotion>
                                  </p:childTnLst>
                                </p:cTn>
                              </p:par>
                              <p:par>
                                <p:cTn id="10" presetID="10" presetClass="entr" presetSubtype="0"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Effect transition="in" filter="fade">
                                      <p:cBhvr>
                                        <p:cTn id="12" dur="500"/>
                                        <p:tgtEl>
                                          <p:spTgt spid="31"/>
                                        </p:tgtEl>
                                      </p:cBhvr>
                                    </p:animEffect>
                                  </p:childTnLst>
                                </p:cTn>
                              </p:par>
                              <p:par>
                                <p:cTn id="13" presetID="42" presetClass="path" presetSubtype="0" decel="100000" fill="hold" nodeType="withEffect">
                                  <p:stCondLst>
                                    <p:cond delay="0"/>
                                  </p:stCondLst>
                                  <p:childTnLst>
                                    <p:animMotion origin="layout" path="M -4.58333E-6 3.7037E-7 L -4.58333E-6 0.01806 " pathEditMode="relative" rAng="0" ptsTypes="AA">
                                      <p:cBhvr>
                                        <p:cTn id="14" dur="500" spd="-100000" fill="hold"/>
                                        <p:tgtEl>
                                          <p:spTgt spid="31"/>
                                        </p:tgtEl>
                                        <p:attrNameLst>
                                          <p:attrName>ppt_x</p:attrName>
                                          <p:attrName>ppt_y</p:attrName>
                                        </p:attrNameLst>
                                      </p:cBhvr>
                                      <p:rCtr x="0" y="903"/>
                                    </p:animMotion>
                                  </p:childTnLst>
                                </p:cTn>
                              </p:par>
                              <p:par>
                                <p:cTn id="15" presetID="10" presetClass="entr" presetSubtype="0" fill="hold" nodeType="with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500"/>
                                        <p:tgtEl>
                                          <p:spTgt spid="28"/>
                                        </p:tgtEl>
                                      </p:cBhvr>
                                    </p:animEffect>
                                  </p:childTnLst>
                                </p:cTn>
                              </p:par>
                              <p:par>
                                <p:cTn id="18" presetID="42" presetClass="path" presetSubtype="0" decel="100000" fill="hold" nodeType="withEffect">
                                  <p:stCondLst>
                                    <p:cond delay="0"/>
                                  </p:stCondLst>
                                  <p:childTnLst>
                                    <p:animMotion origin="layout" path="M 3.125E-6 3.7037E-7 L 3.125E-6 0.01806 " pathEditMode="relative" rAng="0" ptsTypes="AA">
                                      <p:cBhvr>
                                        <p:cTn id="19" dur="500" spd="-100000" fill="hold"/>
                                        <p:tgtEl>
                                          <p:spTgt spid="28"/>
                                        </p:tgtEl>
                                        <p:attrNameLst>
                                          <p:attrName>ppt_x</p:attrName>
                                          <p:attrName>ppt_y</p:attrName>
                                        </p:attrNameLst>
                                      </p:cBhvr>
                                      <p:rCtr x="0" y="903"/>
                                    </p:animMotion>
                                  </p:childTnLst>
                                </p:cTn>
                              </p:par>
                              <p:par>
                                <p:cTn id="20" presetID="10" presetClass="entr" presetSubtype="0" fill="hold"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42" presetClass="path" presetSubtype="0" decel="100000" fill="hold" nodeType="withEffect">
                                  <p:stCondLst>
                                    <p:cond delay="0"/>
                                  </p:stCondLst>
                                  <p:childTnLst>
                                    <p:animMotion origin="layout" path="M 8.33333E-7 -3.7037E-6 L 8.33333E-7 0.01806 " pathEditMode="relative" rAng="0" ptsTypes="AA">
                                      <p:cBhvr>
                                        <p:cTn id="24" dur="500" spd="-100000" fill="hold"/>
                                        <p:tgtEl>
                                          <p:spTgt spid="25"/>
                                        </p:tgtEl>
                                        <p:attrNameLst>
                                          <p:attrName>ppt_x</p:attrName>
                                          <p:attrName>ppt_y</p:attrName>
                                        </p:attrNameLst>
                                      </p:cBhvr>
                                      <p:rCtr x="0" y="903"/>
                                    </p:animMotion>
                                  </p:childTnLst>
                                </p:cTn>
                              </p:par>
                              <p:par>
                                <p:cTn id="25" presetID="10"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animEffect transition="in" filter="fade">
                                      <p:cBhvr>
                                        <p:cTn id="27" dur="500"/>
                                        <p:tgtEl>
                                          <p:spTgt spid="21"/>
                                        </p:tgtEl>
                                      </p:cBhvr>
                                    </p:animEffect>
                                  </p:childTnLst>
                                </p:cTn>
                              </p:par>
                              <p:par>
                                <p:cTn id="28" presetID="42" presetClass="path" presetSubtype="0" decel="100000" fill="hold" nodeType="withEffect">
                                  <p:stCondLst>
                                    <p:cond delay="0"/>
                                  </p:stCondLst>
                                  <p:childTnLst>
                                    <p:animMotion origin="layout" path="M 8.33333E-7 2.22222E-6 L 8.33333E-7 0.01805 " pathEditMode="relative" rAng="0" ptsTypes="AA">
                                      <p:cBhvr>
                                        <p:cTn id="29" dur="500" spd="-100000" fill="hold"/>
                                        <p:tgtEl>
                                          <p:spTgt spid="21"/>
                                        </p:tgtEl>
                                        <p:attrNameLst>
                                          <p:attrName>ppt_x</p:attrName>
                                          <p:attrName>ppt_y</p:attrName>
                                        </p:attrNameLst>
                                      </p:cBhvr>
                                      <p:rCtr x="0" y="903"/>
                                    </p:animMotion>
                                  </p:childTnLst>
                                </p:cTn>
                              </p:par>
                              <p:par>
                                <p:cTn id="30" presetID="10" presetClass="entr" presetSubtype="0" fill="hold" nodeType="with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fade">
                                      <p:cBhvr>
                                        <p:cTn id="32" dur="500"/>
                                        <p:tgtEl>
                                          <p:spTgt spid="19"/>
                                        </p:tgtEl>
                                      </p:cBhvr>
                                    </p:animEffect>
                                  </p:childTnLst>
                                </p:cTn>
                              </p:par>
                              <p:par>
                                <p:cTn id="33" presetID="42" presetClass="path" presetSubtype="0" decel="100000" fill="hold" nodeType="withEffect">
                                  <p:stCondLst>
                                    <p:cond delay="0"/>
                                  </p:stCondLst>
                                  <p:childTnLst>
                                    <p:animMotion origin="layout" path="M 8.33333E-7 4.44444E-6 L 8.33333E-7 0.01805 " pathEditMode="relative" rAng="0" ptsTypes="AA">
                                      <p:cBhvr>
                                        <p:cTn id="34" dur="500" spd="-100000" fill="hold"/>
                                        <p:tgtEl>
                                          <p:spTgt spid="19"/>
                                        </p:tgtEl>
                                        <p:attrNameLst>
                                          <p:attrName>ppt_x</p:attrName>
                                          <p:attrName>ppt_y</p:attrName>
                                        </p:attrNameLst>
                                      </p:cBhvr>
                                      <p:rCtr x="0" y="903"/>
                                    </p:animMotion>
                                  </p:childTnLst>
                                </p:cTn>
                              </p:par>
                              <p:par>
                                <p:cTn id="35" presetID="10" presetClass="entr" presetSubtype="0" fill="hold" grpId="0" nodeType="withEffect">
                                  <p:stCondLst>
                                    <p:cond delay="0"/>
                                  </p:stCondLst>
                                  <p:childTnLst>
                                    <p:set>
                                      <p:cBhvr>
                                        <p:cTn id="36" dur="1" fill="hold">
                                          <p:stCondLst>
                                            <p:cond delay="0"/>
                                          </p:stCondLst>
                                        </p:cTn>
                                        <p:tgtEl>
                                          <p:spTgt spid="2"/>
                                        </p:tgtEl>
                                        <p:attrNameLst>
                                          <p:attrName>style.visibility</p:attrName>
                                        </p:attrNameLst>
                                      </p:cBhvr>
                                      <p:to>
                                        <p:strVal val="visible"/>
                                      </p:to>
                                    </p:set>
                                    <p:animEffect transition="in" filter="fade">
                                      <p:cBhvr>
                                        <p:cTn id="37" dur="500"/>
                                        <p:tgtEl>
                                          <p:spTgt spid="2"/>
                                        </p:tgtEl>
                                      </p:cBhvr>
                                    </p:animEffect>
                                  </p:childTnLst>
                                </p:cTn>
                              </p:par>
                              <p:par>
                                <p:cTn id="38" presetID="42" presetClass="path" presetSubtype="0" decel="100000" fill="hold" grpId="1" nodeType="withEffect">
                                  <p:stCondLst>
                                    <p:cond delay="0"/>
                                  </p:stCondLst>
                                  <p:childTnLst>
                                    <p:animMotion origin="layout" path="M -1.25E-6 0 L -1.25E-6 0.03542 " pathEditMode="relative" rAng="0" ptsTypes="AA">
                                      <p:cBhvr>
                                        <p:cTn id="39" dur="700" spd="-100000" fill="hold"/>
                                        <p:tgtEl>
                                          <p:spTgt spid="2"/>
                                        </p:tgtEl>
                                        <p:attrNameLst>
                                          <p:attrName>ppt_x</p:attrName>
                                          <p:attrName>ppt_y</p:attrName>
                                        </p:attrNameLst>
                                      </p:cBhvr>
                                      <p:rCtr x="0" y="1759"/>
                                    </p:animMotion>
                                  </p:childTnLst>
                                </p:cTn>
                              </p:par>
                              <p:par>
                                <p:cTn id="40" presetID="10" presetClass="entr" presetSubtype="0" fill="hold" grpId="0" nodeType="with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par>
                                <p:cTn id="43" presetID="42" presetClass="path" presetSubtype="0" decel="100000" fill="hold" grpId="1" nodeType="withEffect">
                                  <p:stCondLst>
                                    <p:cond delay="0"/>
                                  </p:stCondLst>
                                  <p:childTnLst>
                                    <p:animMotion origin="layout" path="M 8.33333E-7 2.22222E-6 L 8.33333E-7 0.01805 " pathEditMode="relative" rAng="0" ptsTypes="AA">
                                      <p:cBhvr>
                                        <p:cTn id="44" dur="500" spd="-100000" fill="hold"/>
                                        <p:tgtEl>
                                          <p:spTgt spid="10"/>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10" grpId="0" animBg="1"/>
      <p:bldP spid="10"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441FB097-3801-16F2-2CEF-BA78883A28DC}"/>
              </a:ext>
              <a:ext uri="{C183D7F6-B498-43B3-948B-1728B52AA6E4}">
                <adec:decorative xmlns:adec="http://schemas.microsoft.com/office/drawing/2017/decorative" val="1"/>
              </a:ext>
            </a:extLst>
          </p:cNvPr>
          <p:cNvSpPr/>
          <p:nvPr/>
        </p:nvSpPr>
        <p:spPr bwMode="auto">
          <a:xfrm>
            <a:off x="583395" y="2213717"/>
            <a:ext cx="3118995" cy="3145088"/>
          </a:xfrm>
          <a:prstGeom prst="roundRect">
            <a:avLst>
              <a:gd name="adj" fmla="val 8856"/>
            </a:avLst>
          </a:prstGeom>
          <a:noFill/>
          <a:ln w="19050" cap="flat" cmpd="sng" algn="ctr">
            <a:solidFill>
              <a:srgbClr val="3A4953"/>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algn="ctr">
              <a:defRPr/>
            </a:pPr>
            <a:r>
              <a:rPr lang="en-US" sz="2000">
                <a:solidFill>
                  <a:srgbClr val="FFFFFF"/>
                </a:solidFill>
                <a:latin typeface="Segoe UI Semibold"/>
              </a:rPr>
              <a:t>Research</a:t>
            </a:r>
          </a:p>
          <a:p>
            <a:pPr algn="ctr">
              <a:defRPr/>
            </a:pPr>
            <a:endParaRPr lang="en-US" sz="2000">
              <a:solidFill>
                <a:srgbClr val="FFFFFF"/>
              </a:solidFill>
              <a:latin typeface="Segoe UI Semibold"/>
            </a:endParaRPr>
          </a:p>
          <a:p>
            <a:pPr algn="ctr">
              <a:defRPr/>
            </a:pPr>
            <a:r>
              <a:rPr lang="en-US">
                <a:solidFill>
                  <a:srgbClr val="FFFFFF"/>
                </a:solidFill>
                <a:latin typeface="Segoe UI"/>
              </a:rPr>
              <a:t>Cutting-edge</a:t>
            </a:r>
            <a:br>
              <a:rPr lang="en-US">
                <a:solidFill>
                  <a:srgbClr val="FFFFFF"/>
                </a:solidFill>
                <a:latin typeface="Segoe UI"/>
              </a:rPr>
            </a:br>
            <a:r>
              <a:rPr lang="en-US">
                <a:solidFill>
                  <a:srgbClr val="FFFFFF"/>
                </a:solidFill>
                <a:latin typeface="Segoe UI"/>
              </a:rPr>
              <a:t>research and thought leadership</a:t>
            </a:r>
          </a:p>
        </p:txBody>
      </p:sp>
      <p:sp>
        <p:nvSpPr>
          <p:cNvPr id="3" name="Title 2">
            <a:extLst>
              <a:ext uri="{FF2B5EF4-FFF2-40B4-BE49-F238E27FC236}">
                <a16:creationId xmlns:a16="http://schemas.microsoft.com/office/drawing/2014/main" id="{F5955E91-132E-4DB5-8936-89FE69A1A6A1}"/>
              </a:ext>
            </a:extLst>
          </p:cNvPr>
          <p:cNvSpPr txBox="1">
            <a:spLocks noGrp="1"/>
          </p:cNvSpPr>
          <p:nvPr>
            <p:ph type="title"/>
          </p:nvPr>
        </p:nvSpPr>
        <p:spPr>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algn="ctr" defTabSz="914225">
              <a:spcBef>
                <a:spcPts val="0"/>
              </a:spcBef>
              <a:defRPr/>
            </a:pPr>
            <a:r>
              <a:rPr lang="en-US" sz="3578" spc="-51">
                <a:latin typeface="Segoe UI Semibold"/>
                <a:ea typeface="+mj-ea"/>
                <a:cs typeface="Segoe UI Semibold"/>
              </a:rPr>
              <a:t>Responsible AI innovation</a:t>
            </a:r>
            <a:endParaRPr lang="en-US" spc="-51">
              <a:latin typeface="Segoe UI" panose="020B0502040204020203" pitchFamily="34" charset="0"/>
              <a:ea typeface="+mj-ea"/>
            </a:endParaRPr>
          </a:p>
        </p:txBody>
      </p:sp>
      <p:sp>
        <p:nvSpPr>
          <p:cNvPr id="69" name="Rectangle: Rounded Corners 68">
            <a:extLst>
              <a:ext uri="{FF2B5EF4-FFF2-40B4-BE49-F238E27FC236}">
                <a16:creationId xmlns:a16="http://schemas.microsoft.com/office/drawing/2014/main" id="{78B79BE9-9EA4-437E-BE06-FCB56F450BCD}"/>
              </a:ext>
              <a:ext uri="{C183D7F6-B498-43B3-948B-1728B52AA6E4}">
                <adec:decorative xmlns:adec="http://schemas.microsoft.com/office/drawing/2017/decorative" val="1"/>
              </a:ext>
            </a:extLst>
          </p:cNvPr>
          <p:cNvSpPr/>
          <p:nvPr/>
        </p:nvSpPr>
        <p:spPr bwMode="auto">
          <a:xfrm>
            <a:off x="8489614" y="2233622"/>
            <a:ext cx="3126804" cy="3145088"/>
          </a:xfrm>
          <a:prstGeom prst="roundRect">
            <a:avLst>
              <a:gd name="adj" fmla="val 8154"/>
            </a:avLst>
          </a:prstGeom>
          <a:noFill/>
          <a:ln w="19050" cap="flat" cmpd="sng" algn="ctr">
            <a:solidFill>
              <a:srgbClr val="3A4953"/>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algn="ctr" defTabSz="609330">
              <a:defRPr/>
            </a:pPr>
            <a:r>
              <a:rPr lang="en-US" sz="2000">
                <a:solidFill>
                  <a:srgbClr val="FFFFFF"/>
                </a:solidFill>
                <a:latin typeface="Segoe UI Semibold"/>
                <a:cs typeface="Segoe UI"/>
              </a:rPr>
              <a:t>Engineering</a:t>
            </a:r>
          </a:p>
          <a:p>
            <a:pPr algn="ctr" defTabSz="609330">
              <a:defRPr/>
            </a:pPr>
            <a:endParaRPr lang="en-US">
              <a:solidFill>
                <a:srgbClr val="FFFFFF"/>
              </a:solidFill>
              <a:latin typeface="Segoe UI Semibold"/>
              <a:cs typeface="Segoe UI"/>
            </a:endParaRPr>
          </a:p>
          <a:p>
            <a:pPr algn="ctr" defTabSz="609330">
              <a:defRPr/>
            </a:pPr>
            <a:r>
              <a:rPr lang="en-US" kern="0">
                <a:solidFill>
                  <a:srgbClr val="FFFFFF"/>
                </a:solidFill>
                <a:latin typeface="Segoe UI" panose="020B0502040204020203" pitchFamily="34" charset="0"/>
                <a:cs typeface="Segoe UI" panose="020B0502040204020203" pitchFamily="34" charset="0"/>
              </a:rPr>
              <a:t>Best-in-class </a:t>
            </a:r>
          </a:p>
          <a:p>
            <a:pPr algn="ctr" defTabSz="609330">
              <a:defRPr/>
            </a:pPr>
            <a:r>
              <a:rPr lang="en-US" kern="0">
                <a:solidFill>
                  <a:srgbClr val="FFFFFF"/>
                </a:solidFill>
                <a:latin typeface="Segoe UI" panose="020B0502040204020203" pitchFamily="34" charset="0"/>
                <a:cs typeface="Segoe UI" panose="020B0502040204020203" pitchFamily="34" charset="0"/>
              </a:rPr>
              <a:t>engineering systems </a:t>
            </a:r>
            <a:br>
              <a:rPr lang="en-US" kern="0">
                <a:solidFill>
                  <a:srgbClr val="FFFFFF"/>
                </a:solidFill>
                <a:latin typeface="Segoe UI" panose="020B0502040204020203" pitchFamily="34" charset="0"/>
                <a:cs typeface="Segoe UI" panose="020B0502040204020203" pitchFamily="34" charset="0"/>
              </a:rPr>
            </a:br>
            <a:r>
              <a:rPr lang="en-US" kern="0">
                <a:solidFill>
                  <a:srgbClr val="FFFFFF"/>
                </a:solidFill>
                <a:latin typeface="Segoe UI" panose="020B0502040204020203" pitchFamily="34" charset="0"/>
                <a:cs typeface="Segoe UI" panose="020B0502040204020203" pitchFamily="34" charset="0"/>
              </a:rPr>
              <a:t>and tools</a:t>
            </a:r>
          </a:p>
        </p:txBody>
      </p:sp>
      <p:sp>
        <p:nvSpPr>
          <p:cNvPr id="67" name="Rectangle: Rounded Corners 66">
            <a:extLst>
              <a:ext uri="{FF2B5EF4-FFF2-40B4-BE49-F238E27FC236}">
                <a16:creationId xmlns:a16="http://schemas.microsoft.com/office/drawing/2014/main" id="{FE463EFE-A2AF-486A-BFFA-E1513DCA4B0F}"/>
              </a:ext>
              <a:ext uri="{C183D7F6-B498-43B3-948B-1728B52AA6E4}">
                <adec:decorative xmlns:adec="http://schemas.microsoft.com/office/drawing/2017/decorative" val="1"/>
              </a:ext>
            </a:extLst>
          </p:cNvPr>
          <p:cNvSpPr/>
          <p:nvPr/>
        </p:nvSpPr>
        <p:spPr bwMode="auto">
          <a:xfrm>
            <a:off x="4532536" y="2233622"/>
            <a:ext cx="3126932" cy="3145088"/>
          </a:xfrm>
          <a:prstGeom prst="roundRect">
            <a:avLst>
              <a:gd name="adj" fmla="val 8856"/>
            </a:avLst>
          </a:prstGeom>
          <a:noFill/>
          <a:ln w="19050" cap="flat" cmpd="sng" algn="ctr">
            <a:solidFill>
              <a:srgbClr val="3A4953"/>
            </a:solidFill>
            <a:prstDash val="solid"/>
            <a:headEnd type="none" w="med" len="med"/>
            <a:tailEnd type="none" w="med" len="med"/>
          </a:ln>
          <a:effectLst>
            <a:outerShdw blurRad="63500" dist="381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54" tIns="1279979" rIns="182854" bIns="146284" numCol="1" spcCol="0" rtlCol="0" fromWordArt="0" anchor="t" anchorCtr="0" forceAA="0" compatLnSpc="1">
            <a:prstTxWarp prst="textNoShape">
              <a:avLst/>
            </a:prstTxWarp>
            <a:noAutofit/>
          </a:bodyPr>
          <a:lstStyle/>
          <a:p>
            <a:pPr algn="ctr">
              <a:defRPr/>
            </a:pPr>
            <a:r>
              <a:rPr lang="en-US" sz="2000">
                <a:solidFill>
                  <a:srgbClr val="FFFFFF"/>
                </a:solidFill>
                <a:latin typeface="Segoe UI Semibold"/>
              </a:rPr>
              <a:t>Policy</a:t>
            </a:r>
          </a:p>
          <a:p>
            <a:pPr>
              <a:defRPr/>
            </a:pPr>
            <a:endParaRPr lang="en-US">
              <a:solidFill>
                <a:srgbClr val="FFFFFF"/>
              </a:solidFill>
              <a:latin typeface="Segoe UI"/>
            </a:endParaRPr>
          </a:p>
          <a:p>
            <a:pPr algn="ctr">
              <a:defRPr/>
            </a:pPr>
            <a:r>
              <a:rPr lang="en-US">
                <a:solidFill>
                  <a:srgbClr val="FFFFFF"/>
                </a:solidFill>
                <a:latin typeface="Segoe UI"/>
              </a:rPr>
              <a:t>Excellence in policy, governance, and enablement</a:t>
            </a:r>
          </a:p>
          <a:p>
            <a:pPr>
              <a:defRPr/>
            </a:pPr>
            <a:endParaRPr lang="en-US">
              <a:solidFill>
                <a:srgbClr val="FFFFFF"/>
              </a:solidFill>
              <a:latin typeface="Segoe UI"/>
            </a:endParaRPr>
          </a:p>
        </p:txBody>
      </p:sp>
      <p:sp>
        <p:nvSpPr>
          <p:cNvPr id="7" name="Graphic 50">
            <a:extLst>
              <a:ext uri="{FF2B5EF4-FFF2-40B4-BE49-F238E27FC236}">
                <a16:creationId xmlns:a16="http://schemas.microsoft.com/office/drawing/2014/main" id="{2B96EA88-B762-C199-58E0-8C86742748AE}"/>
              </a:ext>
              <a:ext uri="{C183D7F6-B498-43B3-948B-1728B52AA6E4}">
                <adec:decorative xmlns:adec="http://schemas.microsoft.com/office/drawing/2017/decorative" val="1"/>
              </a:ext>
            </a:extLst>
          </p:cNvPr>
          <p:cNvSpPr/>
          <p:nvPr/>
        </p:nvSpPr>
        <p:spPr>
          <a:xfrm>
            <a:off x="1878810" y="2738142"/>
            <a:ext cx="528164" cy="527906"/>
          </a:xfrm>
          <a:custGeom>
            <a:avLst/>
            <a:gdLst>
              <a:gd name="connsiteX0" fmla="*/ 77529 w 190500"/>
              <a:gd name="connsiteY0" fmla="*/ 0 h 190407"/>
              <a:gd name="connsiteX1" fmla="*/ 88106 w 190500"/>
              <a:gd name="connsiteY1" fmla="*/ 13445 h 190407"/>
              <a:gd name="connsiteX2" fmla="*/ 88106 w 190500"/>
              <a:gd name="connsiteY2" fmla="*/ 54713 h 190407"/>
              <a:gd name="connsiteX3" fmla="*/ 79578 w 190500"/>
              <a:gd name="connsiteY3" fmla="*/ 54713 h 190407"/>
              <a:gd name="connsiteX4" fmla="*/ 61913 w 190500"/>
              <a:gd name="connsiteY4" fmla="*/ 42807 h 190407"/>
              <a:gd name="connsiteX5" fmla="*/ 42863 w 190500"/>
              <a:gd name="connsiteY5" fmla="*/ 61857 h 190407"/>
              <a:gd name="connsiteX6" fmla="*/ 61913 w 190500"/>
              <a:gd name="connsiteY6" fmla="*/ 80907 h 190407"/>
              <a:gd name="connsiteX7" fmla="*/ 79578 w 190500"/>
              <a:gd name="connsiteY7" fmla="*/ 69000 h 190407"/>
              <a:gd name="connsiteX8" fmla="*/ 88106 w 190500"/>
              <a:gd name="connsiteY8" fmla="*/ 69000 h 190407"/>
              <a:gd name="connsiteX9" fmla="*/ 88106 w 190500"/>
              <a:gd name="connsiteY9" fmla="*/ 172803 h 190407"/>
              <a:gd name="connsiteX10" fmla="*/ 80651 w 190500"/>
              <a:gd name="connsiteY10" fmla="*/ 186716 h 190407"/>
              <a:gd name="connsiteX11" fmla="*/ 65798 w 190500"/>
              <a:gd name="connsiteY11" fmla="*/ 190407 h 190407"/>
              <a:gd name="connsiteX12" fmla="*/ 33823 w 190500"/>
              <a:gd name="connsiteY12" fmla="*/ 174515 h 190407"/>
              <a:gd name="connsiteX13" fmla="*/ 24116 w 190500"/>
              <a:gd name="connsiteY13" fmla="*/ 154159 h 190407"/>
              <a:gd name="connsiteX14" fmla="*/ 12024 w 190500"/>
              <a:gd name="connsiteY14" fmla="*/ 147590 h 190407"/>
              <a:gd name="connsiteX15" fmla="*/ 0 w 190500"/>
              <a:gd name="connsiteY15" fmla="*/ 118686 h 190407"/>
              <a:gd name="connsiteX16" fmla="*/ 1804 w 190500"/>
              <a:gd name="connsiteY16" fmla="*/ 99957 h 190407"/>
              <a:gd name="connsiteX17" fmla="*/ 41908 w 190500"/>
              <a:gd name="connsiteY17" fmla="*/ 99957 h 190407"/>
              <a:gd name="connsiteX18" fmla="*/ 54629 w 190500"/>
              <a:gd name="connsiteY18" fmla="*/ 110924 h 190407"/>
              <a:gd name="connsiteX19" fmla="*/ 42863 w 190500"/>
              <a:gd name="connsiteY19" fmla="*/ 128532 h 190407"/>
              <a:gd name="connsiteX20" fmla="*/ 61913 w 190500"/>
              <a:gd name="connsiteY20" fmla="*/ 147582 h 190407"/>
              <a:gd name="connsiteX21" fmla="*/ 80963 w 190500"/>
              <a:gd name="connsiteY21" fmla="*/ 128532 h 190407"/>
              <a:gd name="connsiteX22" fmla="*/ 68983 w 190500"/>
              <a:gd name="connsiteY22" fmla="*/ 110837 h 190407"/>
              <a:gd name="connsiteX23" fmla="*/ 41908 w 190500"/>
              <a:gd name="connsiteY23" fmla="*/ 85669 h 190407"/>
              <a:gd name="connsiteX24" fmla="*/ 9901 w 190500"/>
              <a:gd name="connsiteY24" fmla="*/ 85669 h 190407"/>
              <a:gd name="connsiteX25" fmla="*/ 13994 w 190500"/>
              <a:gd name="connsiteY25" fmla="*/ 83074 h 190407"/>
              <a:gd name="connsiteX26" fmla="*/ 14620 w 190500"/>
              <a:gd name="connsiteY26" fmla="*/ 82792 h 190407"/>
              <a:gd name="connsiteX27" fmla="*/ 12930 w 190500"/>
              <a:gd name="connsiteY27" fmla="*/ 72060 h 190407"/>
              <a:gd name="connsiteX28" fmla="*/ 15739 w 190500"/>
              <a:gd name="connsiteY28" fmla="*/ 51284 h 190407"/>
              <a:gd name="connsiteX29" fmla="*/ 25626 w 190500"/>
              <a:gd name="connsiteY29" fmla="*/ 34390 h 190407"/>
              <a:gd name="connsiteX30" fmla="*/ 36060 w 190500"/>
              <a:gd name="connsiteY30" fmla="*/ 28990 h 190407"/>
              <a:gd name="connsiteX31" fmla="*/ 48946 w 190500"/>
              <a:gd name="connsiteY31" fmla="*/ 9579 h 190407"/>
              <a:gd name="connsiteX32" fmla="*/ 77529 w 190500"/>
              <a:gd name="connsiteY32" fmla="*/ 0 h 190407"/>
              <a:gd name="connsiteX33" fmla="*/ 102394 w 190500"/>
              <a:gd name="connsiteY33" fmla="*/ 142819 h 190407"/>
              <a:gd name="connsiteX34" fmla="*/ 118110 w 190500"/>
              <a:gd name="connsiteY34" fmla="*/ 142819 h 190407"/>
              <a:gd name="connsiteX35" fmla="*/ 145256 w 190500"/>
              <a:gd name="connsiteY35" fmla="*/ 115673 h 190407"/>
              <a:gd name="connsiteX36" fmla="*/ 145256 w 190500"/>
              <a:gd name="connsiteY36" fmla="*/ 98572 h 190407"/>
              <a:gd name="connsiteX37" fmla="*/ 157163 w 190500"/>
              <a:gd name="connsiteY37" fmla="*/ 80907 h 190407"/>
              <a:gd name="connsiteX38" fmla="*/ 138113 w 190500"/>
              <a:gd name="connsiteY38" fmla="*/ 61857 h 190407"/>
              <a:gd name="connsiteX39" fmla="*/ 119063 w 190500"/>
              <a:gd name="connsiteY39" fmla="*/ 80907 h 190407"/>
              <a:gd name="connsiteX40" fmla="*/ 130969 w 190500"/>
              <a:gd name="connsiteY40" fmla="*/ 98572 h 190407"/>
              <a:gd name="connsiteX41" fmla="*/ 130969 w 190500"/>
              <a:gd name="connsiteY41" fmla="*/ 115673 h 190407"/>
              <a:gd name="connsiteX42" fmla="*/ 118110 w 190500"/>
              <a:gd name="connsiteY42" fmla="*/ 128532 h 190407"/>
              <a:gd name="connsiteX43" fmla="*/ 102394 w 190500"/>
              <a:gd name="connsiteY43" fmla="*/ 128532 h 190407"/>
              <a:gd name="connsiteX44" fmla="*/ 102394 w 190500"/>
              <a:gd name="connsiteY44" fmla="*/ 61924 h 190407"/>
              <a:gd name="connsiteX45" fmla="*/ 102394 w 190500"/>
              <a:gd name="connsiteY45" fmla="*/ 61857 h 190407"/>
              <a:gd name="connsiteX46" fmla="*/ 102394 w 190500"/>
              <a:gd name="connsiteY46" fmla="*/ 61790 h 190407"/>
              <a:gd name="connsiteX47" fmla="*/ 102394 w 190500"/>
              <a:gd name="connsiteY47" fmla="*/ 13445 h 190407"/>
              <a:gd name="connsiteX48" fmla="*/ 112971 w 190500"/>
              <a:gd name="connsiteY48" fmla="*/ 0 h 190407"/>
              <a:gd name="connsiteX49" fmla="*/ 141554 w 190500"/>
              <a:gd name="connsiteY49" fmla="*/ 9579 h 190407"/>
              <a:gd name="connsiteX50" fmla="*/ 154440 w 190500"/>
              <a:gd name="connsiteY50" fmla="*/ 28990 h 190407"/>
              <a:gd name="connsiteX51" fmla="*/ 164875 w 190500"/>
              <a:gd name="connsiteY51" fmla="*/ 34390 h 190407"/>
              <a:gd name="connsiteX52" fmla="*/ 174762 w 190500"/>
              <a:gd name="connsiteY52" fmla="*/ 51284 h 190407"/>
              <a:gd name="connsiteX53" fmla="*/ 177571 w 190500"/>
              <a:gd name="connsiteY53" fmla="*/ 72060 h 190407"/>
              <a:gd name="connsiteX54" fmla="*/ 175880 w 190500"/>
              <a:gd name="connsiteY54" fmla="*/ 82792 h 190407"/>
              <a:gd name="connsiteX55" fmla="*/ 176506 w 190500"/>
              <a:gd name="connsiteY55" fmla="*/ 83074 h 190407"/>
              <a:gd name="connsiteX56" fmla="*/ 185026 w 190500"/>
              <a:gd name="connsiteY56" fmla="*/ 90795 h 190407"/>
              <a:gd name="connsiteX57" fmla="*/ 190500 w 190500"/>
              <a:gd name="connsiteY57" fmla="*/ 118686 h 190407"/>
              <a:gd name="connsiteX58" fmla="*/ 178477 w 190500"/>
              <a:gd name="connsiteY58" fmla="*/ 147590 h 190407"/>
              <a:gd name="connsiteX59" fmla="*/ 166384 w 190500"/>
              <a:gd name="connsiteY59" fmla="*/ 154159 h 190407"/>
              <a:gd name="connsiteX60" fmla="*/ 156677 w 190500"/>
              <a:gd name="connsiteY60" fmla="*/ 174515 h 190407"/>
              <a:gd name="connsiteX61" fmla="*/ 124701 w 190500"/>
              <a:gd name="connsiteY61" fmla="*/ 190407 h 190407"/>
              <a:gd name="connsiteX62" fmla="*/ 109849 w 190500"/>
              <a:gd name="connsiteY62" fmla="*/ 186716 h 190407"/>
              <a:gd name="connsiteX63" fmla="*/ 102394 w 190500"/>
              <a:gd name="connsiteY63" fmla="*/ 172803 h 190407"/>
              <a:gd name="connsiteX64" fmla="*/ 102394 w 190500"/>
              <a:gd name="connsiteY64" fmla="*/ 142819 h 190407"/>
              <a:gd name="connsiteX65" fmla="*/ 57150 w 190500"/>
              <a:gd name="connsiteY65" fmla="*/ 61857 h 190407"/>
              <a:gd name="connsiteX66" fmla="*/ 61913 w 190500"/>
              <a:gd name="connsiteY66" fmla="*/ 57094 h 190407"/>
              <a:gd name="connsiteX67" fmla="*/ 66675 w 190500"/>
              <a:gd name="connsiteY67" fmla="*/ 61857 h 190407"/>
              <a:gd name="connsiteX68" fmla="*/ 61913 w 190500"/>
              <a:gd name="connsiteY68" fmla="*/ 66619 h 190407"/>
              <a:gd name="connsiteX69" fmla="*/ 57150 w 190500"/>
              <a:gd name="connsiteY69" fmla="*/ 61857 h 190407"/>
              <a:gd name="connsiteX70" fmla="*/ 61913 w 190500"/>
              <a:gd name="connsiteY70" fmla="*/ 123769 h 190407"/>
              <a:gd name="connsiteX71" fmla="*/ 57150 w 190500"/>
              <a:gd name="connsiteY71" fmla="*/ 128532 h 190407"/>
              <a:gd name="connsiteX72" fmla="*/ 61913 w 190500"/>
              <a:gd name="connsiteY72" fmla="*/ 133294 h 190407"/>
              <a:gd name="connsiteX73" fmla="*/ 66675 w 190500"/>
              <a:gd name="connsiteY73" fmla="*/ 128532 h 190407"/>
              <a:gd name="connsiteX74" fmla="*/ 61913 w 190500"/>
              <a:gd name="connsiteY74" fmla="*/ 123769 h 190407"/>
              <a:gd name="connsiteX75" fmla="*/ 133350 w 190500"/>
              <a:gd name="connsiteY75" fmla="*/ 80907 h 190407"/>
              <a:gd name="connsiteX76" fmla="*/ 138113 w 190500"/>
              <a:gd name="connsiteY76" fmla="*/ 85669 h 190407"/>
              <a:gd name="connsiteX77" fmla="*/ 142875 w 190500"/>
              <a:gd name="connsiteY77" fmla="*/ 80907 h 190407"/>
              <a:gd name="connsiteX78" fmla="*/ 138113 w 190500"/>
              <a:gd name="connsiteY78" fmla="*/ 76144 h 190407"/>
              <a:gd name="connsiteX79" fmla="*/ 133350 w 190500"/>
              <a:gd name="connsiteY79" fmla="*/ 80907 h 1904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Lst>
            <a:rect l="l" t="t" r="r" b="b"/>
            <a:pathLst>
              <a:path w="190500" h="190407">
                <a:moveTo>
                  <a:pt x="77529" y="0"/>
                </a:moveTo>
                <a:cubicBezTo>
                  <a:pt x="84270" y="0"/>
                  <a:pt x="88106" y="6704"/>
                  <a:pt x="88106" y="13445"/>
                </a:cubicBezTo>
                <a:lnTo>
                  <a:pt x="88106" y="54713"/>
                </a:lnTo>
                <a:lnTo>
                  <a:pt x="79578" y="54713"/>
                </a:lnTo>
                <a:cubicBezTo>
                  <a:pt x="76752" y="47731"/>
                  <a:pt x="69907" y="42807"/>
                  <a:pt x="61913" y="42807"/>
                </a:cubicBezTo>
                <a:cubicBezTo>
                  <a:pt x="51391" y="42807"/>
                  <a:pt x="42863" y="51336"/>
                  <a:pt x="42863" y="61857"/>
                </a:cubicBezTo>
                <a:cubicBezTo>
                  <a:pt x="42863" y="72378"/>
                  <a:pt x="51391" y="80907"/>
                  <a:pt x="61913" y="80907"/>
                </a:cubicBezTo>
                <a:cubicBezTo>
                  <a:pt x="69907" y="80907"/>
                  <a:pt x="76752" y="75982"/>
                  <a:pt x="79578" y="69000"/>
                </a:cubicBezTo>
                <a:lnTo>
                  <a:pt x="88106" y="69000"/>
                </a:lnTo>
                <a:lnTo>
                  <a:pt x="88106" y="172803"/>
                </a:lnTo>
                <a:cubicBezTo>
                  <a:pt x="88106" y="178481"/>
                  <a:pt x="85706" y="184128"/>
                  <a:pt x="80651" y="186716"/>
                </a:cubicBezTo>
                <a:cubicBezTo>
                  <a:pt x="76328" y="188930"/>
                  <a:pt x="71347" y="190407"/>
                  <a:pt x="65798" y="190407"/>
                </a:cubicBezTo>
                <a:cubicBezTo>
                  <a:pt x="51409" y="190407"/>
                  <a:pt x="40708" y="183128"/>
                  <a:pt x="33823" y="174515"/>
                </a:cubicBezTo>
                <a:cubicBezTo>
                  <a:pt x="28768" y="168190"/>
                  <a:pt x="25445" y="160756"/>
                  <a:pt x="24116" y="154159"/>
                </a:cubicBezTo>
                <a:cubicBezTo>
                  <a:pt x="20281" y="153044"/>
                  <a:pt x="15949" y="150957"/>
                  <a:pt x="12024" y="147590"/>
                </a:cubicBezTo>
                <a:cubicBezTo>
                  <a:pt x="5259" y="141788"/>
                  <a:pt x="0" y="132445"/>
                  <a:pt x="0" y="118686"/>
                </a:cubicBezTo>
                <a:cubicBezTo>
                  <a:pt x="0" y="111491"/>
                  <a:pt x="514" y="105226"/>
                  <a:pt x="1804" y="99957"/>
                </a:cubicBezTo>
                <a:lnTo>
                  <a:pt x="41908" y="99957"/>
                </a:lnTo>
                <a:cubicBezTo>
                  <a:pt x="48367" y="99957"/>
                  <a:pt x="53714" y="104719"/>
                  <a:pt x="54629" y="110924"/>
                </a:cubicBezTo>
                <a:cubicBezTo>
                  <a:pt x="47722" y="113784"/>
                  <a:pt x="42863" y="120591"/>
                  <a:pt x="42863" y="128532"/>
                </a:cubicBezTo>
                <a:cubicBezTo>
                  <a:pt x="42863" y="139053"/>
                  <a:pt x="51391" y="147582"/>
                  <a:pt x="61913" y="147582"/>
                </a:cubicBezTo>
                <a:cubicBezTo>
                  <a:pt x="72434" y="147582"/>
                  <a:pt x="80963" y="139053"/>
                  <a:pt x="80963" y="128532"/>
                </a:cubicBezTo>
                <a:cubicBezTo>
                  <a:pt x="80963" y="120509"/>
                  <a:pt x="76003" y="113645"/>
                  <a:pt x="68983" y="110837"/>
                </a:cubicBezTo>
                <a:cubicBezTo>
                  <a:pt x="67970" y="96769"/>
                  <a:pt x="56235" y="85669"/>
                  <a:pt x="41908" y="85669"/>
                </a:cubicBezTo>
                <a:lnTo>
                  <a:pt x="9901" y="85669"/>
                </a:lnTo>
                <a:cubicBezTo>
                  <a:pt x="11144" y="84641"/>
                  <a:pt x="12509" y="83775"/>
                  <a:pt x="13994" y="83074"/>
                </a:cubicBezTo>
                <a:cubicBezTo>
                  <a:pt x="14202" y="82976"/>
                  <a:pt x="14410" y="82882"/>
                  <a:pt x="14620" y="82792"/>
                </a:cubicBezTo>
                <a:cubicBezTo>
                  <a:pt x="13615" y="79295"/>
                  <a:pt x="13091" y="75643"/>
                  <a:pt x="12930" y="72060"/>
                </a:cubicBezTo>
                <a:cubicBezTo>
                  <a:pt x="12615" y="65062"/>
                  <a:pt x="13657" y="57770"/>
                  <a:pt x="15739" y="51284"/>
                </a:cubicBezTo>
                <a:cubicBezTo>
                  <a:pt x="17790" y="44895"/>
                  <a:pt x="21046" y="38687"/>
                  <a:pt x="25626" y="34390"/>
                </a:cubicBezTo>
                <a:cubicBezTo>
                  <a:pt x="28501" y="31691"/>
                  <a:pt x="32058" y="29651"/>
                  <a:pt x="36060" y="28990"/>
                </a:cubicBezTo>
                <a:cubicBezTo>
                  <a:pt x="37953" y="20990"/>
                  <a:pt x="42783" y="14376"/>
                  <a:pt x="48946" y="9579"/>
                </a:cubicBezTo>
                <a:cubicBezTo>
                  <a:pt x="56867" y="3412"/>
                  <a:pt x="67230" y="0"/>
                  <a:pt x="77529" y="0"/>
                </a:cubicBezTo>
                <a:close/>
                <a:moveTo>
                  <a:pt x="102394" y="142819"/>
                </a:moveTo>
                <a:lnTo>
                  <a:pt x="118110" y="142819"/>
                </a:lnTo>
                <a:cubicBezTo>
                  <a:pt x="133102" y="142819"/>
                  <a:pt x="145256" y="130665"/>
                  <a:pt x="145256" y="115673"/>
                </a:cubicBezTo>
                <a:lnTo>
                  <a:pt x="145256" y="98572"/>
                </a:lnTo>
                <a:cubicBezTo>
                  <a:pt x="152238" y="95746"/>
                  <a:pt x="157163" y="88901"/>
                  <a:pt x="157163" y="80907"/>
                </a:cubicBezTo>
                <a:cubicBezTo>
                  <a:pt x="157163" y="70386"/>
                  <a:pt x="148634" y="61857"/>
                  <a:pt x="138113" y="61857"/>
                </a:cubicBezTo>
                <a:cubicBezTo>
                  <a:pt x="127591" y="61857"/>
                  <a:pt x="119063" y="70386"/>
                  <a:pt x="119063" y="80907"/>
                </a:cubicBezTo>
                <a:cubicBezTo>
                  <a:pt x="119063" y="88901"/>
                  <a:pt x="123987" y="95746"/>
                  <a:pt x="130969" y="98572"/>
                </a:cubicBezTo>
                <a:lnTo>
                  <a:pt x="130969" y="115673"/>
                </a:lnTo>
                <a:cubicBezTo>
                  <a:pt x="130969" y="122775"/>
                  <a:pt x="125212" y="128532"/>
                  <a:pt x="118110" y="128532"/>
                </a:cubicBezTo>
                <a:lnTo>
                  <a:pt x="102394" y="128532"/>
                </a:lnTo>
                <a:lnTo>
                  <a:pt x="102394" y="61924"/>
                </a:lnTo>
                <a:cubicBezTo>
                  <a:pt x="102394" y="61901"/>
                  <a:pt x="102394" y="61879"/>
                  <a:pt x="102394" y="61857"/>
                </a:cubicBezTo>
                <a:cubicBezTo>
                  <a:pt x="102394" y="61834"/>
                  <a:pt x="102394" y="61812"/>
                  <a:pt x="102394" y="61790"/>
                </a:cubicBezTo>
                <a:lnTo>
                  <a:pt x="102394" y="13445"/>
                </a:lnTo>
                <a:cubicBezTo>
                  <a:pt x="102394" y="6704"/>
                  <a:pt x="106230" y="0"/>
                  <a:pt x="112971" y="0"/>
                </a:cubicBezTo>
                <a:cubicBezTo>
                  <a:pt x="123270" y="0"/>
                  <a:pt x="133633" y="3412"/>
                  <a:pt x="141554" y="9579"/>
                </a:cubicBezTo>
                <a:cubicBezTo>
                  <a:pt x="147717" y="14376"/>
                  <a:pt x="152548" y="20990"/>
                  <a:pt x="154440" y="28990"/>
                </a:cubicBezTo>
                <a:cubicBezTo>
                  <a:pt x="158443" y="29651"/>
                  <a:pt x="161999" y="31691"/>
                  <a:pt x="164875" y="34390"/>
                </a:cubicBezTo>
                <a:cubicBezTo>
                  <a:pt x="169454" y="38687"/>
                  <a:pt x="172710" y="44895"/>
                  <a:pt x="174762" y="51284"/>
                </a:cubicBezTo>
                <a:cubicBezTo>
                  <a:pt x="176843" y="57770"/>
                  <a:pt x="177885" y="65062"/>
                  <a:pt x="177571" y="72060"/>
                </a:cubicBezTo>
                <a:cubicBezTo>
                  <a:pt x="177410" y="75643"/>
                  <a:pt x="176885" y="79295"/>
                  <a:pt x="175880" y="82792"/>
                </a:cubicBezTo>
                <a:cubicBezTo>
                  <a:pt x="176090" y="82882"/>
                  <a:pt x="176298" y="82976"/>
                  <a:pt x="176506" y="83074"/>
                </a:cubicBezTo>
                <a:cubicBezTo>
                  <a:pt x="180032" y="84737"/>
                  <a:pt x="182882" y="87340"/>
                  <a:pt x="185026" y="90795"/>
                </a:cubicBezTo>
                <a:cubicBezTo>
                  <a:pt x="189075" y="97316"/>
                  <a:pt x="190500" y="106714"/>
                  <a:pt x="190500" y="118686"/>
                </a:cubicBezTo>
                <a:cubicBezTo>
                  <a:pt x="190500" y="132445"/>
                  <a:pt x="185241" y="141788"/>
                  <a:pt x="178477" y="147590"/>
                </a:cubicBezTo>
                <a:cubicBezTo>
                  <a:pt x="174551" y="150957"/>
                  <a:pt x="170219" y="153044"/>
                  <a:pt x="166384" y="154159"/>
                </a:cubicBezTo>
                <a:cubicBezTo>
                  <a:pt x="165055" y="160756"/>
                  <a:pt x="161732" y="168190"/>
                  <a:pt x="156677" y="174515"/>
                </a:cubicBezTo>
                <a:cubicBezTo>
                  <a:pt x="149792" y="183128"/>
                  <a:pt x="139091" y="190407"/>
                  <a:pt x="124701" y="190407"/>
                </a:cubicBezTo>
                <a:cubicBezTo>
                  <a:pt x="119153" y="190407"/>
                  <a:pt x="114172" y="188930"/>
                  <a:pt x="109849" y="186716"/>
                </a:cubicBezTo>
                <a:cubicBezTo>
                  <a:pt x="104794" y="184128"/>
                  <a:pt x="102394" y="178481"/>
                  <a:pt x="102394" y="172803"/>
                </a:cubicBezTo>
                <a:lnTo>
                  <a:pt x="102394" y="142819"/>
                </a:lnTo>
                <a:close/>
                <a:moveTo>
                  <a:pt x="57150" y="61857"/>
                </a:moveTo>
                <a:cubicBezTo>
                  <a:pt x="57150" y="59226"/>
                  <a:pt x="59282" y="57094"/>
                  <a:pt x="61913" y="57094"/>
                </a:cubicBezTo>
                <a:cubicBezTo>
                  <a:pt x="64543" y="57094"/>
                  <a:pt x="66675" y="59226"/>
                  <a:pt x="66675" y="61857"/>
                </a:cubicBezTo>
                <a:cubicBezTo>
                  <a:pt x="66675" y="64487"/>
                  <a:pt x="64543" y="66619"/>
                  <a:pt x="61913" y="66619"/>
                </a:cubicBezTo>
                <a:cubicBezTo>
                  <a:pt x="59282" y="66619"/>
                  <a:pt x="57150" y="64487"/>
                  <a:pt x="57150" y="61857"/>
                </a:cubicBezTo>
                <a:close/>
                <a:moveTo>
                  <a:pt x="61913" y="123769"/>
                </a:moveTo>
                <a:cubicBezTo>
                  <a:pt x="59282" y="123769"/>
                  <a:pt x="57150" y="125902"/>
                  <a:pt x="57150" y="128532"/>
                </a:cubicBezTo>
                <a:cubicBezTo>
                  <a:pt x="57150" y="131162"/>
                  <a:pt x="59282" y="133294"/>
                  <a:pt x="61913" y="133294"/>
                </a:cubicBezTo>
                <a:cubicBezTo>
                  <a:pt x="64543" y="133294"/>
                  <a:pt x="66675" y="131162"/>
                  <a:pt x="66675" y="128532"/>
                </a:cubicBezTo>
                <a:cubicBezTo>
                  <a:pt x="66675" y="125902"/>
                  <a:pt x="64543" y="123769"/>
                  <a:pt x="61913" y="123769"/>
                </a:cubicBezTo>
                <a:close/>
                <a:moveTo>
                  <a:pt x="133350" y="80907"/>
                </a:moveTo>
                <a:cubicBezTo>
                  <a:pt x="133350" y="83537"/>
                  <a:pt x="135483" y="85669"/>
                  <a:pt x="138113" y="85669"/>
                </a:cubicBezTo>
                <a:cubicBezTo>
                  <a:pt x="140742" y="85669"/>
                  <a:pt x="142875" y="83537"/>
                  <a:pt x="142875" y="80907"/>
                </a:cubicBezTo>
                <a:cubicBezTo>
                  <a:pt x="142875" y="78277"/>
                  <a:pt x="140742" y="76144"/>
                  <a:pt x="138113" y="76144"/>
                </a:cubicBezTo>
                <a:cubicBezTo>
                  <a:pt x="135483" y="76144"/>
                  <a:pt x="133350" y="78277"/>
                  <a:pt x="133350" y="80907"/>
                </a:cubicBezTo>
                <a:close/>
              </a:path>
            </a:pathLst>
          </a:custGeom>
          <a:gradFill>
            <a:gsLst>
              <a:gs pos="27000">
                <a:srgbClr val="D59ED7"/>
              </a:gs>
              <a:gs pos="72000">
                <a:srgbClr val="8DC8E8"/>
              </a:gs>
            </a:gsLst>
            <a:path path="circle">
              <a:fillToRect l="100000" t="100000"/>
            </a:path>
          </a:gradFill>
          <a:effectLst/>
        </p:spPr>
        <p:txBody>
          <a:bodyPr rot="0" spcFirstLastPara="0" vertOverflow="overflow" horzOverflow="overflow" vert="horz" wrap="square" lIns="91427" tIns="45713" rIns="91427" bIns="45713" numCol="1" spcCol="0" rtlCol="0" fromWordArt="0" anchor="t" anchorCtr="0" forceAA="0" compatLnSpc="1">
            <a:prstTxWarp prst="textNoShape">
              <a:avLst/>
            </a:prstTxWarp>
            <a:noAutofit/>
          </a:bodyPr>
          <a:lstStyle/>
          <a:p>
            <a:pPr algn="ctr" defTabSz="914225">
              <a:defRPr/>
            </a:pPr>
            <a:endParaRPr lang="en-US" sz="2000" kern="0">
              <a:gradFill flip="none" rotWithShape="1">
                <a:gsLst>
                  <a:gs pos="0">
                    <a:srgbClr val="000000"/>
                  </a:gs>
                  <a:gs pos="100000">
                    <a:srgbClr val="000000"/>
                  </a:gs>
                </a:gsLst>
                <a:lin ang="2700000" scaled="1"/>
                <a:tileRect/>
              </a:gradFill>
              <a:latin typeface="Segoe UI Semibold"/>
            </a:endParaRPr>
          </a:p>
        </p:txBody>
      </p:sp>
      <p:sp>
        <p:nvSpPr>
          <p:cNvPr id="10" name="Graphic 8">
            <a:extLst>
              <a:ext uri="{FF2B5EF4-FFF2-40B4-BE49-F238E27FC236}">
                <a16:creationId xmlns:a16="http://schemas.microsoft.com/office/drawing/2014/main" id="{B7782D08-0331-0543-C1C2-6A7BC8ECF3E7}"/>
              </a:ext>
              <a:ext uri="{C183D7F6-B498-43B3-948B-1728B52AA6E4}">
                <adec:decorative xmlns:adec="http://schemas.microsoft.com/office/drawing/2017/decorative" val="1"/>
              </a:ext>
            </a:extLst>
          </p:cNvPr>
          <p:cNvSpPr/>
          <p:nvPr/>
        </p:nvSpPr>
        <p:spPr>
          <a:xfrm>
            <a:off x="9762211" y="2699145"/>
            <a:ext cx="581612" cy="605900"/>
          </a:xfrm>
          <a:custGeom>
            <a:avLst/>
            <a:gdLst>
              <a:gd name="connsiteX0" fmla="*/ 425594 w 849825"/>
              <a:gd name="connsiteY0" fmla="*/ 908 h 885313"/>
              <a:gd name="connsiteX1" fmla="*/ 524542 w 849825"/>
              <a:gd name="connsiteY1" fmla="*/ 12255 h 885313"/>
              <a:gd name="connsiteX2" fmla="*/ 550867 w 849825"/>
              <a:gd name="connsiteY2" fmla="*/ 41758 h 885313"/>
              <a:gd name="connsiteX3" fmla="*/ 558584 w 849825"/>
              <a:gd name="connsiteY3" fmla="*/ 111203 h 885313"/>
              <a:gd name="connsiteX4" fmla="*/ 628029 w 849825"/>
              <a:gd name="connsiteY4" fmla="*/ 166578 h 885313"/>
              <a:gd name="connsiteX5" fmla="*/ 646184 w 849825"/>
              <a:gd name="connsiteY5" fmla="*/ 161585 h 885313"/>
              <a:gd name="connsiteX6" fmla="*/ 709729 w 849825"/>
              <a:gd name="connsiteY6" fmla="*/ 133898 h 885313"/>
              <a:gd name="connsiteX7" fmla="*/ 748310 w 849825"/>
              <a:gd name="connsiteY7" fmla="*/ 141614 h 885313"/>
              <a:gd name="connsiteX8" fmla="*/ 848166 w 849825"/>
              <a:gd name="connsiteY8" fmla="*/ 313638 h 885313"/>
              <a:gd name="connsiteX9" fmla="*/ 835911 w 849825"/>
              <a:gd name="connsiteY9" fmla="*/ 350857 h 885313"/>
              <a:gd name="connsiteX10" fmla="*/ 779628 w 849825"/>
              <a:gd name="connsiteY10" fmla="*/ 392615 h 885313"/>
              <a:gd name="connsiteX11" fmla="*/ 766012 w 849825"/>
              <a:gd name="connsiteY11" fmla="*/ 480216 h 885313"/>
              <a:gd name="connsiteX12" fmla="*/ 779628 w 849825"/>
              <a:gd name="connsiteY12" fmla="*/ 493833 h 885313"/>
              <a:gd name="connsiteX13" fmla="*/ 835911 w 849825"/>
              <a:gd name="connsiteY13" fmla="*/ 535137 h 885313"/>
              <a:gd name="connsiteX14" fmla="*/ 848166 w 849825"/>
              <a:gd name="connsiteY14" fmla="*/ 572810 h 885313"/>
              <a:gd name="connsiteX15" fmla="*/ 748310 w 849825"/>
              <a:gd name="connsiteY15" fmla="*/ 744834 h 885313"/>
              <a:gd name="connsiteX16" fmla="*/ 709729 w 849825"/>
              <a:gd name="connsiteY16" fmla="*/ 752550 h 885313"/>
              <a:gd name="connsiteX17" fmla="*/ 645731 w 849825"/>
              <a:gd name="connsiteY17" fmla="*/ 724409 h 885313"/>
              <a:gd name="connsiteX18" fmla="*/ 563122 w 849825"/>
              <a:gd name="connsiteY18" fmla="*/ 756635 h 885313"/>
              <a:gd name="connsiteX19" fmla="*/ 558130 w 849825"/>
              <a:gd name="connsiteY19" fmla="*/ 774791 h 885313"/>
              <a:gd name="connsiteX20" fmla="*/ 550413 w 849825"/>
              <a:gd name="connsiteY20" fmla="*/ 844236 h 885313"/>
              <a:gd name="connsiteX21" fmla="*/ 524542 w 849825"/>
              <a:gd name="connsiteY21" fmla="*/ 873739 h 885313"/>
              <a:gd name="connsiteX22" fmla="*/ 324376 w 849825"/>
              <a:gd name="connsiteY22" fmla="*/ 873739 h 885313"/>
              <a:gd name="connsiteX23" fmla="*/ 298504 w 849825"/>
              <a:gd name="connsiteY23" fmla="*/ 844236 h 885313"/>
              <a:gd name="connsiteX24" fmla="*/ 290788 w 849825"/>
              <a:gd name="connsiteY24" fmla="*/ 775245 h 885313"/>
              <a:gd name="connsiteX25" fmla="*/ 221343 w 849825"/>
              <a:gd name="connsiteY25" fmla="*/ 719870 h 885313"/>
              <a:gd name="connsiteX26" fmla="*/ 203187 w 849825"/>
              <a:gd name="connsiteY26" fmla="*/ 724863 h 885313"/>
              <a:gd name="connsiteX27" fmla="*/ 139189 w 849825"/>
              <a:gd name="connsiteY27" fmla="*/ 753004 h 885313"/>
              <a:gd name="connsiteX28" fmla="*/ 100608 w 849825"/>
              <a:gd name="connsiteY28" fmla="*/ 745288 h 885313"/>
              <a:gd name="connsiteX29" fmla="*/ 1660 w 849825"/>
              <a:gd name="connsiteY29" fmla="*/ 572810 h 885313"/>
              <a:gd name="connsiteX30" fmla="*/ 13915 w 849825"/>
              <a:gd name="connsiteY30" fmla="*/ 535137 h 885313"/>
              <a:gd name="connsiteX31" fmla="*/ 70197 w 849825"/>
              <a:gd name="connsiteY31" fmla="*/ 493379 h 885313"/>
              <a:gd name="connsiteX32" fmla="*/ 83814 w 849825"/>
              <a:gd name="connsiteY32" fmla="*/ 405778 h 885313"/>
              <a:gd name="connsiteX33" fmla="*/ 70197 w 849825"/>
              <a:gd name="connsiteY33" fmla="*/ 392161 h 885313"/>
              <a:gd name="connsiteX34" fmla="*/ 13915 w 849825"/>
              <a:gd name="connsiteY34" fmla="*/ 350857 h 885313"/>
              <a:gd name="connsiteX35" fmla="*/ 1660 w 849825"/>
              <a:gd name="connsiteY35" fmla="*/ 313184 h 885313"/>
              <a:gd name="connsiteX36" fmla="*/ 101516 w 849825"/>
              <a:gd name="connsiteY36" fmla="*/ 141160 h 885313"/>
              <a:gd name="connsiteX37" fmla="*/ 140096 w 849825"/>
              <a:gd name="connsiteY37" fmla="*/ 133444 h 885313"/>
              <a:gd name="connsiteX38" fmla="*/ 203641 w 849825"/>
              <a:gd name="connsiteY38" fmla="*/ 161131 h 885313"/>
              <a:gd name="connsiteX39" fmla="*/ 286249 w 849825"/>
              <a:gd name="connsiteY39" fmla="*/ 128451 h 885313"/>
              <a:gd name="connsiteX40" fmla="*/ 291242 w 849825"/>
              <a:gd name="connsiteY40" fmla="*/ 110295 h 885313"/>
              <a:gd name="connsiteX41" fmla="*/ 298958 w 849825"/>
              <a:gd name="connsiteY41" fmla="*/ 40850 h 885313"/>
              <a:gd name="connsiteX42" fmla="*/ 325284 w 849825"/>
              <a:gd name="connsiteY42" fmla="*/ 11347 h 885313"/>
              <a:gd name="connsiteX43" fmla="*/ 425140 w 849825"/>
              <a:gd name="connsiteY43" fmla="*/ 0 h 885313"/>
              <a:gd name="connsiteX44" fmla="*/ 425140 w 849825"/>
              <a:gd name="connsiteY44" fmla="*/ 307284 h 885313"/>
              <a:gd name="connsiteX45" fmla="*/ 288973 w 849825"/>
              <a:gd name="connsiteY45" fmla="*/ 443451 h 885313"/>
              <a:gd name="connsiteX46" fmla="*/ 425140 w 849825"/>
              <a:gd name="connsiteY46" fmla="*/ 579618 h 885313"/>
              <a:gd name="connsiteX47" fmla="*/ 561307 w 849825"/>
              <a:gd name="connsiteY47" fmla="*/ 443451 h 885313"/>
              <a:gd name="connsiteX48" fmla="*/ 425140 w 849825"/>
              <a:gd name="connsiteY48" fmla="*/ 307284 h 8853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Lst>
            <a:rect l="l" t="t" r="r" b="b"/>
            <a:pathLst>
              <a:path w="849825" h="885313">
                <a:moveTo>
                  <a:pt x="425594" y="908"/>
                </a:moveTo>
                <a:cubicBezTo>
                  <a:pt x="458728" y="908"/>
                  <a:pt x="492315" y="4993"/>
                  <a:pt x="524542" y="12255"/>
                </a:cubicBezTo>
                <a:cubicBezTo>
                  <a:pt x="538612" y="15432"/>
                  <a:pt x="549506" y="27233"/>
                  <a:pt x="550867" y="41758"/>
                </a:cubicBezTo>
                <a:lnTo>
                  <a:pt x="558584" y="111203"/>
                </a:lnTo>
                <a:cubicBezTo>
                  <a:pt x="562215" y="145699"/>
                  <a:pt x="593533" y="170663"/>
                  <a:pt x="628029" y="166578"/>
                </a:cubicBezTo>
                <a:cubicBezTo>
                  <a:pt x="634383" y="165670"/>
                  <a:pt x="640284" y="164308"/>
                  <a:pt x="646184" y="161585"/>
                </a:cubicBezTo>
                <a:lnTo>
                  <a:pt x="709729" y="133898"/>
                </a:lnTo>
                <a:cubicBezTo>
                  <a:pt x="722892" y="127997"/>
                  <a:pt x="738324" y="131174"/>
                  <a:pt x="748310" y="141614"/>
                </a:cubicBezTo>
                <a:cubicBezTo>
                  <a:pt x="794153" y="190634"/>
                  <a:pt x="828648" y="249640"/>
                  <a:pt x="848166" y="313638"/>
                </a:cubicBezTo>
                <a:cubicBezTo>
                  <a:pt x="852251" y="327255"/>
                  <a:pt x="847712" y="342687"/>
                  <a:pt x="835911" y="350857"/>
                </a:cubicBezTo>
                <a:lnTo>
                  <a:pt x="779628" y="392615"/>
                </a:lnTo>
                <a:cubicBezTo>
                  <a:pt x="751941" y="413040"/>
                  <a:pt x="745586" y="452529"/>
                  <a:pt x="766012" y="480216"/>
                </a:cubicBezTo>
                <a:cubicBezTo>
                  <a:pt x="769643" y="485209"/>
                  <a:pt x="774181" y="489748"/>
                  <a:pt x="779628" y="493833"/>
                </a:cubicBezTo>
                <a:lnTo>
                  <a:pt x="835911" y="535137"/>
                </a:lnTo>
                <a:cubicBezTo>
                  <a:pt x="847712" y="543761"/>
                  <a:pt x="852705" y="558739"/>
                  <a:pt x="848166" y="572810"/>
                </a:cubicBezTo>
                <a:cubicBezTo>
                  <a:pt x="828194" y="636808"/>
                  <a:pt x="794153" y="695814"/>
                  <a:pt x="748310" y="744834"/>
                </a:cubicBezTo>
                <a:cubicBezTo>
                  <a:pt x="738324" y="755274"/>
                  <a:pt x="722892" y="758451"/>
                  <a:pt x="709729" y="752550"/>
                </a:cubicBezTo>
                <a:lnTo>
                  <a:pt x="645731" y="724409"/>
                </a:lnTo>
                <a:cubicBezTo>
                  <a:pt x="613958" y="710339"/>
                  <a:pt x="577193" y="724863"/>
                  <a:pt x="563122" y="756635"/>
                </a:cubicBezTo>
                <a:cubicBezTo>
                  <a:pt x="560399" y="762536"/>
                  <a:pt x="559037" y="768437"/>
                  <a:pt x="558130" y="774791"/>
                </a:cubicBezTo>
                <a:lnTo>
                  <a:pt x="550413" y="844236"/>
                </a:lnTo>
                <a:cubicBezTo>
                  <a:pt x="549052" y="858307"/>
                  <a:pt x="538612" y="870108"/>
                  <a:pt x="524542" y="873739"/>
                </a:cubicBezTo>
                <a:cubicBezTo>
                  <a:pt x="458728" y="889172"/>
                  <a:pt x="390190" y="889172"/>
                  <a:pt x="324376" y="873739"/>
                </a:cubicBezTo>
                <a:cubicBezTo>
                  <a:pt x="310305" y="870562"/>
                  <a:pt x="299866" y="858761"/>
                  <a:pt x="298504" y="844236"/>
                </a:cubicBezTo>
                <a:lnTo>
                  <a:pt x="290788" y="775245"/>
                </a:lnTo>
                <a:cubicBezTo>
                  <a:pt x="286703" y="740749"/>
                  <a:pt x="255839" y="716239"/>
                  <a:pt x="221343" y="719870"/>
                </a:cubicBezTo>
                <a:cubicBezTo>
                  <a:pt x="214988" y="720778"/>
                  <a:pt x="209088" y="722140"/>
                  <a:pt x="203187" y="724863"/>
                </a:cubicBezTo>
                <a:lnTo>
                  <a:pt x="139189" y="753004"/>
                </a:lnTo>
                <a:cubicBezTo>
                  <a:pt x="126026" y="758905"/>
                  <a:pt x="110594" y="755728"/>
                  <a:pt x="100608" y="745288"/>
                </a:cubicBezTo>
                <a:cubicBezTo>
                  <a:pt x="56127" y="696268"/>
                  <a:pt x="21631" y="637262"/>
                  <a:pt x="1660" y="572810"/>
                </a:cubicBezTo>
                <a:cubicBezTo>
                  <a:pt x="-2425" y="558739"/>
                  <a:pt x="2114" y="543761"/>
                  <a:pt x="13915" y="535137"/>
                </a:cubicBezTo>
                <a:lnTo>
                  <a:pt x="70197" y="493379"/>
                </a:lnTo>
                <a:cubicBezTo>
                  <a:pt x="97885" y="472954"/>
                  <a:pt x="104239" y="433919"/>
                  <a:pt x="83814" y="405778"/>
                </a:cubicBezTo>
                <a:cubicBezTo>
                  <a:pt x="80183" y="400785"/>
                  <a:pt x="75644" y="396246"/>
                  <a:pt x="70197" y="392161"/>
                </a:cubicBezTo>
                <a:lnTo>
                  <a:pt x="13915" y="350857"/>
                </a:lnTo>
                <a:cubicBezTo>
                  <a:pt x="2114" y="342233"/>
                  <a:pt x="-2879" y="327255"/>
                  <a:pt x="1660" y="313184"/>
                </a:cubicBezTo>
                <a:cubicBezTo>
                  <a:pt x="21631" y="249186"/>
                  <a:pt x="55673" y="190180"/>
                  <a:pt x="101516" y="141160"/>
                </a:cubicBezTo>
                <a:cubicBezTo>
                  <a:pt x="111501" y="130720"/>
                  <a:pt x="126934" y="127543"/>
                  <a:pt x="140096" y="133444"/>
                </a:cubicBezTo>
                <a:lnTo>
                  <a:pt x="203641" y="161131"/>
                </a:lnTo>
                <a:cubicBezTo>
                  <a:pt x="235413" y="174748"/>
                  <a:pt x="272632" y="160223"/>
                  <a:pt x="286249" y="128451"/>
                </a:cubicBezTo>
                <a:cubicBezTo>
                  <a:pt x="288519" y="122550"/>
                  <a:pt x="290334" y="116650"/>
                  <a:pt x="291242" y="110295"/>
                </a:cubicBezTo>
                <a:lnTo>
                  <a:pt x="298958" y="40850"/>
                </a:lnTo>
                <a:cubicBezTo>
                  <a:pt x="300774" y="26326"/>
                  <a:pt x="311213" y="14524"/>
                  <a:pt x="325284" y="11347"/>
                </a:cubicBezTo>
                <a:cubicBezTo>
                  <a:pt x="357964" y="4085"/>
                  <a:pt x="391098" y="454"/>
                  <a:pt x="425140" y="0"/>
                </a:cubicBezTo>
                <a:close/>
                <a:moveTo>
                  <a:pt x="425140" y="307284"/>
                </a:moveTo>
                <a:cubicBezTo>
                  <a:pt x="349794" y="307284"/>
                  <a:pt x="288973" y="368105"/>
                  <a:pt x="288973" y="443451"/>
                </a:cubicBezTo>
                <a:cubicBezTo>
                  <a:pt x="288973" y="518797"/>
                  <a:pt x="349794" y="579618"/>
                  <a:pt x="425140" y="579618"/>
                </a:cubicBezTo>
                <a:cubicBezTo>
                  <a:pt x="500486" y="579618"/>
                  <a:pt x="561307" y="518797"/>
                  <a:pt x="561307" y="443451"/>
                </a:cubicBezTo>
                <a:cubicBezTo>
                  <a:pt x="561307" y="368105"/>
                  <a:pt x="500486" y="307284"/>
                  <a:pt x="425140" y="307284"/>
                </a:cubicBezTo>
                <a:close/>
              </a:path>
            </a:pathLst>
          </a:custGeom>
          <a:gradFill>
            <a:gsLst>
              <a:gs pos="27000">
                <a:srgbClr val="D59ED7"/>
              </a:gs>
              <a:gs pos="72000">
                <a:srgbClr val="8DC8E8"/>
              </a:gs>
            </a:gsLst>
            <a:path path="circle">
              <a:fillToRect l="100000" t="100000"/>
            </a:path>
          </a:gradFill>
          <a:ln w="45118" cap="flat">
            <a:noFill/>
            <a:prstDash val="solid"/>
            <a:miter/>
          </a:ln>
        </p:spPr>
        <p:txBody>
          <a:bodyPr rtlCol="0" anchor="ctr"/>
          <a:lstStyle/>
          <a:p>
            <a:pPr>
              <a:defRPr/>
            </a:pPr>
            <a:endParaRPr lang="en-US">
              <a:solidFill>
                <a:srgbClr val="FFFFFF"/>
              </a:solidFill>
              <a:latin typeface="Segoe UI"/>
            </a:endParaRPr>
          </a:p>
        </p:txBody>
      </p:sp>
      <p:sp>
        <p:nvSpPr>
          <p:cNvPr id="13" name="Graphic 11">
            <a:extLst>
              <a:ext uri="{FF2B5EF4-FFF2-40B4-BE49-F238E27FC236}">
                <a16:creationId xmlns:a16="http://schemas.microsoft.com/office/drawing/2014/main" id="{F27AB933-C5D5-312D-F2A4-10FFABD81E2C}"/>
              </a:ext>
              <a:ext uri="{C183D7F6-B498-43B3-948B-1728B52AA6E4}">
                <adec:decorative xmlns:adec="http://schemas.microsoft.com/office/drawing/2017/decorative" val="1"/>
              </a:ext>
            </a:extLst>
          </p:cNvPr>
          <p:cNvSpPr/>
          <p:nvPr/>
        </p:nvSpPr>
        <p:spPr>
          <a:xfrm>
            <a:off x="5852699" y="2790531"/>
            <a:ext cx="486606" cy="589828"/>
          </a:xfrm>
          <a:custGeom>
            <a:avLst/>
            <a:gdLst>
              <a:gd name="connsiteX0" fmla="*/ 23813 w 157162"/>
              <a:gd name="connsiteY0" fmla="*/ 0 h 190500"/>
              <a:gd name="connsiteX1" fmla="*/ 0 w 157162"/>
              <a:gd name="connsiteY1" fmla="*/ 23813 h 190500"/>
              <a:gd name="connsiteX2" fmla="*/ 0 w 157162"/>
              <a:gd name="connsiteY2" fmla="*/ 166688 h 190500"/>
              <a:gd name="connsiteX3" fmla="*/ 23813 w 157162"/>
              <a:gd name="connsiteY3" fmla="*/ 190500 h 190500"/>
              <a:gd name="connsiteX4" fmla="*/ 150019 w 157162"/>
              <a:gd name="connsiteY4" fmla="*/ 190500 h 190500"/>
              <a:gd name="connsiteX5" fmla="*/ 157163 w 157162"/>
              <a:gd name="connsiteY5" fmla="*/ 183356 h 190500"/>
              <a:gd name="connsiteX6" fmla="*/ 150019 w 157162"/>
              <a:gd name="connsiteY6" fmla="*/ 176213 h 190500"/>
              <a:gd name="connsiteX7" fmla="*/ 23813 w 157162"/>
              <a:gd name="connsiteY7" fmla="*/ 176213 h 190500"/>
              <a:gd name="connsiteX8" fmla="*/ 14288 w 157162"/>
              <a:gd name="connsiteY8" fmla="*/ 166688 h 190500"/>
              <a:gd name="connsiteX9" fmla="*/ 150019 w 157162"/>
              <a:gd name="connsiteY9" fmla="*/ 166688 h 190500"/>
              <a:gd name="connsiteX10" fmla="*/ 157163 w 157162"/>
              <a:gd name="connsiteY10" fmla="*/ 159544 h 190500"/>
              <a:gd name="connsiteX11" fmla="*/ 157163 w 157162"/>
              <a:gd name="connsiteY11" fmla="*/ 23813 h 190500"/>
              <a:gd name="connsiteX12" fmla="*/ 133350 w 157162"/>
              <a:gd name="connsiteY12" fmla="*/ 0 h 190500"/>
              <a:gd name="connsiteX13" fmla="*/ 23813 w 157162"/>
              <a:gd name="connsiteY13" fmla="*/ 0 h 190500"/>
              <a:gd name="connsiteX14" fmla="*/ 109538 w 157162"/>
              <a:gd name="connsiteY14" fmla="*/ 97631 h 190500"/>
              <a:gd name="connsiteX15" fmla="*/ 109538 w 157162"/>
              <a:gd name="connsiteY15" fmla="*/ 102394 h 190500"/>
              <a:gd name="connsiteX16" fmla="*/ 78581 w 157162"/>
              <a:gd name="connsiteY16" fmla="*/ 119063 h 190500"/>
              <a:gd name="connsiteX17" fmla="*/ 47625 w 157162"/>
              <a:gd name="connsiteY17" fmla="*/ 102394 h 190500"/>
              <a:gd name="connsiteX18" fmla="*/ 47625 w 157162"/>
              <a:gd name="connsiteY18" fmla="*/ 97631 h 190500"/>
              <a:gd name="connsiteX19" fmla="*/ 54769 w 157162"/>
              <a:gd name="connsiteY19" fmla="*/ 90488 h 190500"/>
              <a:gd name="connsiteX20" fmla="*/ 102394 w 157162"/>
              <a:gd name="connsiteY20" fmla="*/ 90488 h 190500"/>
              <a:gd name="connsiteX21" fmla="*/ 109538 w 157162"/>
              <a:gd name="connsiteY21" fmla="*/ 97631 h 190500"/>
              <a:gd name="connsiteX22" fmla="*/ 95250 w 157162"/>
              <a:gd name="connsiteY22" fmla="*/ 64198 h 190500"/>
              <a:gd name="connsiteX23" fmla="*/ 78581 w 157162"/>
              <a:gd name="connsiteY23" fmla="*/ 80867 h 190500"/>
              <a:gd name="connsiteX24" fmla="*/ 61913 w 157162"/>
              <a:gd name="connsiteY24" fmla="*/ 64198 h 190500"/>
              <a:gd name="connsiteX25" fmla="*/ 78581 w 157162"/>
              <a:gd name="connsiteY25" fmla="*/ 47625 h 190500"/>
              <a:gd name="connsiteX26" fmla="*/ 95250 w 157162"/>
              <a:gd name="connsiteY26" fmla="*/ 64198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7162" h="190500">
                <a:moveTo>
                  <a:pt x="23813" y="0"/>
                </a:moveTo>
                <a:cubicBezTo>
                  <a:pt x="10668" y="0"/>
                  <a:pt x="0" y="10668"/>
                  <a:pt x="0" y="23813"/>
                </a:cubicBezTo>
                <a:lnTo>
                  <a:pt x="0" y="166688"/>
                </a:lnTo>
                <a:cubicBezTo>
                  <a:pt x="0" y="179832"/>
                  <a:pt x="10668" y="190500"/>
                  <a:pt x="23813" y="190500"/>
                </a:cubicBezTo>
                <a:lnTo>
                  <a:pt x="150019" y="190500"/>
                </a:lnTo>
                <a:cubicBezTo>
                  <a:pt x="153924" y="190500"/>
                  <a:pt x="157163" y="187262"/>
                  <a:pt x="157163" y="183356"/>
                </a:cubicBezTo>
                <a:cubicBezTo>
                  <a:pt x="157163" y="179451"/>
                  <a:pt x="153924" y="176213"/>
                  <a:pt x="150019" y="176213"/>
                </a:cubicBezTo>
                <a:lnTo>
                  <a:pt x="23813" y="176213"/>
                </a:lnTo>
                <a:cubicBezTo>
                  <a:pt x="18574" y="176213"/>
                  <a:pt x="14288" y="171926"/>
                  <a:pt x="14288" y="166688"/>
                </a:cubicBezTo>
                <a:lnTo>
                  <a:pt x="150019" y="166688"/>
                </a:lnTo>
                <a:cubicBezTo>
                  <a:pt x="153924" y="166688"/>
                  <a:pt x="157163" y="163449"/>
                  <a:pt x="157163" y="159544"/>
                </a:cubicBezTo>
                <a:lnTo>
                  <a:pt x="157163" y="23813"/>
                </a:lnTo>
                <a:cubicBezTo>
                  <a:pt x="157163" y="10668"/>
                  <a:pt x="146495" y="0"/>
                  <a:pt x="133350" y="0"/>
                </a:cubicBezTo>
                <a:lnTo>
                  <a:pt x="23813" y="0"/>
                </a:lnTo>
                <a:close/>
                <a:moveTo>
                  <a:pt x="109538" y="97631"/>
                </a:moveTo>
                <a:lnTo>
                  <a:pt x="109538" y="102394"/>
                </a:lnTo>
                <a:cubicBezTo>
                  <a:pt x="109538" y="111919"/>
                  <a:pt x="96393" y="119063"/>
                  <a:pt x="78581" y="119063"/>
                </a:cubicBezTo>
                <a:cubicBezTo>
                  <a:pt x="60770" y="119063"/>
                  <a:pt x="47625" y="111919"/>
                  <a:pt x="47625" y="102394"/>
                </a:cubicBezTo>
                <a:lnTo>
                  <a:pt x="47625" y="97631"/>
                </a:lnTo>
                <a:cubicBezTo>
                  <a:pt x="47625" y="93726"/>
                  <a:pt x="50864" y="90488"/>
                  <a:pt x="54769" y="90488"/>
                </a:cubicBezTo>
                <a:lnTo>
                  <a:pt x="102394" y="90488"/>
                </a:lnTo>
                <a:cubicBezTo>
                  <a:pt x="106299" y="90488"/>
                  <a:pt x="109538" y="93726"/>
                  <a:pt x="109538" y="97631"/>
                </a:cubicBezTo>
                <a:close/>
                <a:moveTo>
                  <a:pt x="95250" y="64198"/>
                </a:moveTo>
                <a:cubicBezTo>
                  <a:pt x="95250" y="73438"/>
                  <a:pt x="87821" y="80867"/>
                  <a:pt x="78581" y="80867"/>
                </a:cubicBezTo>
                <a:cubicBezTo>
                  <a:pt x="69342" y="80867"/>
                  <a:pt x="61913" y="73438"/>
                  <a:pt x="61913" y="64198"/>
                </a:cubicBezTo>
                <a:cubicBezTo>
                  <a:pt x="61913" y="54959"/>
                  <a:pt x="69342" y="47625"/>
                  <a:pt x="78581" y="47625"/>
                </a:cubicBezTo>
                <a:cubicBezTo>
                  <a:pt x="87821" y="47625"/>
                  <a:pt x="95250" y="55055"/>
                  <a:pt x="95250" y="64198"/>
                </a:cubicBezTo>
                <a:close/>
              </a:path>
            </a:pathLst>
          </a:custGeom>
          <a:gradFill>
            <a:gsLst>
              <a:gs pos="27000">
                <a:srgbClr val="D59ED7"/>
              </a:gs>
              <a:gs pos="72000">
                <a:srgbClr val="8DC8E8"/>
              </a:gs>
            </a:gsLst>
            <a:path path="circle">
              <a:fillToRect l="100000" t="100000"/>
            </a:path>
          </a:gradFill>
          <a:ln w="9525" cap="flat">
            <a:noFill/>
            <a:prstDash val="solid"/>
            <a:miter/>
          </a:ln>
        </p:spPr>
        <p:txBody>
          <a:bodyPr rtlCol="0" anchor="ctr"/>
          <a:lstStyle/>
          <a:p>
            <a:pPr>
              <a:defRPr/>
            </a:pPr>
            <a:endParaRPr lang="en-US">
              <a:solidFill>
                <a:srgbClr val="FFFFFF"/>
              </a:solidFill>
              <a:latin typeface="Segoe UI"/>
            </a:endParaRPr>
          </a:p>
        </p:txBody>
      </p:sp>
      <p:grpSp>
        <p:nvGrpSpPr>
          <p:cNvPr id="37" name="Group 36" descr="Office of Responsible AI&#10;Cross-company governance and coordination&#10;">
            <a:extLst>
              <a:ext uri="{FF2B5EF4-FFF2-40B4-BE49-F238E27FC236}">
                <a16:creationId xmlns:a16="http://schemas.microsoft.com/office/drawing/2014/main" id="{2DCB91C0-3593-6490-7073-829073B8AB28}"/>
              </a:ext>
            </a:extLst>
          </p:cNvPr>
          <p:cNvGrpSpPr/>
          <p:nvPr/>
        </p:nvGrpSpPr>
        <p:grpSpPr>
          <a:xfrm>
            <a:off x="584984" y="1276677"/>
            <a:ext cx="11023623" cy="851057"/>
            <a:chOff x="584984" y="1332603"/>
            <a:chExt cx="11023623" cy="851057"/>
          </a:xfrm>
        </p:grpSpPr>
        <p:sp>
          <p:nvSpPr>
            <p:cNvPr id="29" name="Freeform: Shape 28">
              <a:extLst>
                <a:ext uri="{FF2B5EF4-FFF2-40B4-BE49-F238E27FC236}">
                  <a16:creationId xmlns:a16="http://schemas.microsoft.com/office/drawing/2014/main" id="{3745E888-74A9-C589-4599-9F549FB10552}"/>
                </a:ext>
              </a:extLst>
            </p:cNvPr>
            <p:cNvSpPr/>
            <p:nvPr/>
          </p:nvSpPr>
          <p:spPr bwMode="auto">
            <a:xfrm flipV="1">
              <a:off x="584984" y="1332603"/>
              <a:ext cx="11023623" cy="851057"/>
            </a:xfrm>
            <a:custGeom>
              <a:avLst/>
              <a:gdLst>
                <a:gd name="connsiteX0" fmla="*/ 64675 w 11023623"/>
                <a:gd name="connsiteY0" fmla="*/ 851057 h 851057"/>
                <a:gd name="connsiteX1" fmla="*/ 10958948 w 11023623"/>
                <a:gd name="connsiteY1" fmla="*/ 851057 h 851057"/>
                <a:gd name="connsiteX2" fmla="*/ 11023623 w 11023623"/>
                <a:gd name="connsiteY2" fmla="*/ 786382 h 851057"/>
                <a:gd name="connsiteX3" fmla="*/ 11023623 w 11023623"/>
                <a:gd name="connsiteY3" fmla="*/ 242240 h 851057"/>
                <a:gd name="connsiteX4" fmla="*/ 10958948 w 11023623"/>
                <a:gd name="connsiteY4" fmla="*/ 177565 h 851057"/>
                <a:gd name="connsiteX5" fmla="*/ 9569861 w 11023623"/>
                <a:gd name="connsiteY5" fmla="*/ 177565 h 851057"/>
                <a:gd name="connsiteX6" fmla="*/ 9466873 w 11023623"/>
                <a:gd name="connsiteY6" fmla="*/ 0 h 851057"/>
                <a:gd name="connsiteX7" fmla="*/ 9363885 w 11023623"/>
                <a:gd name="connsiteY7" fmla="*/ 177565 h 851057"/>
                <a:gd name="connsiteX8" fmla="*/ 5612847 w 11023623"/>
                <a:gd name="connsiteY8" fmla="*/ 177565 h 851057"/>
                <a:gd name="connsiteX9" fmla="*/ 5509859 w 11023623"/>
                <a:gd name="connsiteY9" fmla="*/ 0 h 851057"/>
                <a:gd name="connsiteX10" fmla="*/ 5406872 w 11023623"/>
                <a:gd name="connsiteY10" fmla="*/ 177565 h 851057"/>
                <a:gd name="connsiteX11" fmla="*/ 1659737 w 11023623"/>
                <a:gd name="connsiteY11" fmla="*/ 177565 h 851057"/>
                <a:gd name="connsiteX12" fmla="*/ 1556750 w 11023623"/>
                <a:gd name="connsiteY12" fmla="*/ 0 h 851057"/>
                <a:gd name="connsiteX13" fmla="*/ 1453762 w 11023623"/>
                <a:gd name="connsiteY13" fmla="*/ 177565 h 851057"/>
                <a:gd name="connsiteX14" fmla="*/ 64675 w 11023623"/>
                <a:gd name="connsiteY14" fmla="*/ 177565 h 851057"/>
                <a:gd name="connsiteX15" fmla="*/ 0 w 11023623"/>
                <a:gd name="connsiteY15" fmla="*/ 242240 h 851057"/>
                <a:gd name="connsiteX16" fmla="*/ 0 w 11023623"/>
                <a:gd name="connsiteY16" fmla="*/ 786382 h 851057"/>
                <a:gd name="connsiteX17" fmla="*/ 64675 w 11023623"/>
                <a:gd name="connsiteY17" fmla="*/ 851057 h 851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1023623" h="851057">
                  <a:moveTo>
                    <a:pt x="64675" y="851057"/>
                  </a:moveTo>
                  <a:lnTo>
                    <a:pt x="10958948" y="851057"/>
                  </a:lnTo>
                  <a:cubicBezTo>
                    <a:pt x="10994667" y="851057"/>
                    <a:pt x="11023623" y="822101"/>
                    <a:pt x="11023623" y="786382"/>
                  </a:cubicBezTo>
                  <a:lnTo>
                    <a:pt x="11023623" y="242240"/>
                  </a:lnTo>
                  <a:cubicBezTo>
                    <a:pt x="11023623" y="206521"/>
                    <a:pt x="10994667" y="177565"/>
                    <a:pt x="10958948" y="177565"/>
                  </a:cubicBezTo>
                  <a:lnTo>
                    <a:pt x="9569861" y="177565"/>
                  </a:lnTo>
                  <a:lnTo>
                    <a:pt x="9466873" y="0"/>
                  </a:lnTo>
                  <a:lnTo>
                    <a:pt x="9363885" y="177565"/>
                  </a:lnTo>
                  <a:lnTo>
                    <a:pt x="5612847" y="177565"/>
                  </a:lnTo>
                  <a:lnTo>
                    <a:pt x="5509859" y="0"/>
                  </a:lnTo>
                  <a:lnTo>
                    <a:pt x="5406872" y="177565"/>
                  </a:lnTo>
                  <a:lnTo>
                    <a:pt x="1659737" y="177565"/>
                  </a:lnTo>
                  <a:lnTo>
                    <a:pt x="1556750" y="0"/>
                  </a:lnTo>
                  <a:lnTo>
                    <a:pt x="1453762" y="177565"/>
                  </a:lnTo>
                  <a:lnTo>
                    <a:pt x="64675" y="177565"/>
                  </a:lnTo>
                  <a:cubicBezTo>
                    <a:pt x="28956" y="177565"/>
                    <a:pt x="0" y="206521"/>
                    <a:pt x="0" y="242240"/>
                  </a:cubicBezTo>
                  <a:lnTo>
                    <a:pt x="0" y="786382"/>
                  </a:lnTo>
                  <a:cubicBezTo>
                    <a:pt x="0" y="822101"/>
                    <a:pt x="28956" y="851057"/>
                    <a:pt x="64675" y="851057"/>
                  </a:cubicBezTo>
                  <a:close/>
                </a:path>
              </a:pathLst>
            </a:cu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tx1"/>
                </a:solidFill>
                <a:ea typeface="Segoe UI" pitchFamily="34" charset="0"/>
                <a:cs typeface="Segoe UI" pitchFamily="34" charset="0"/>
              </a:endParaRPr>
            </a:p>
          </p:txBody>
        </p:sp>
        <p:sp>
          <p:nvSpPr>
            <p:cNvPr id="28" name="TextBox 27">
              <a:extLst>
                <a:ext uri="{FF2B5EF4-FFF2-40B4-BE49-F238E27FC236}">
                  <a16:creationId xmlns:a16="http://schemas.microsoft.com/office/drawing/2014/main" id="{24BE53DC-F133-BB50-25BD-7BA1FD024CB0}"/>
                </a:ext>
              </a:extLst>
            </p:cNvPr>
            <p:cNvSpPr txBox="1"/>
            <p:nvPr/>
          </p:nvSpPr>
          <p:spPr>
            <a:xfrm>
              <a:off x="2689420" y="1370392"/>
              <a:ext cx="6814750" cy="584775"/>
            </a:xfrm>
            <a:prstGeom prst="rect">
              <a:avLst/>
            </a:prstGeom>
            <a:noFill/>
          </p:spPr>
          <p:txBody>
            <a:bodyPr wrap="square">
              <a:spAutoFit/>
            </a:bodyPr>
            <a:lstStyle/>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800" b="0" i="0" u="none" strike="noStrike" kern="0" cap="none" spc="0" normalizeH="0" baseline="0" noProof="0">
                  <a:ln>
                    <a:noFill/>
                  </a:ln>
                  <a:effectLst/>
                  <a:uLnTx/>
                  <a:uFillTx/>
                  <a:latin typeface="Segoe UI Semibold"/>
                  <a:ea typeface="+mn-ea"/>
                  <a:cs typeface="+mn-cs"/>
                </a:rPr>
                <a:t>Office</a:t>
              </a:r>
              <a:r>
                <a:rPr kumimoji="0" lang="en-US" sz="1800" b="1" i="0" u="none" strike="noStrike" kern="0" cap="none" spc="0" normalizeH="0" baseline="0" noProof="0">
                  <a:ln>
                    <a:noFill/>
                  </a:ln>
                  <a:effectLst/>
                  <a:uLnTx/>
                  <a:uFillTx/>
                  <a:latin typeface="Segoe UI Semibold"/>
                  <a:ea typeface="+mn-ea"/>
                  <a:cs typeface="+mn-cs"/>
                </a:rPr>
                <a:t> </a:t>
              </a:r>
              <a:r>
                <a:rPr kumimoji="0" lang="en-US" sz="1800" b="0" i="0" u="none" strike="noStrike" kern="0" cap="none" spc="0" normalizeH="0" baseline="0" noProof="0">
                  <a:ln>
                    <a:noFill/>
                  </a:ln>
                  <a:effectLst/>
                  <a:uLnTx/>
                  <a:uFillTx/>
                  <a:latin typeface="Segoe UI Semibold"/>
                  <a:ea typeface="+mn-ea"/>
                  <a:cs typeface="+mn-cs"/>
                </a:rPr>
                <a:t>of Responsible AI</a:t>
              </a:r>
            </a:p>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400" b="0" i="0" u="none" strike="noStrike" kern="0" cap="none" spc="0" normalizeH="0" baseline="0" noProof="0">
                  <a:ln>
                    <a:noFill/>
                  </a:ln>
                  <a:effectLst/>
                  <a:uLnTx/>
                  <a:uFillTx/>
                  <a:latin typeface="Segoe UI"/>
                  <a:ea typeface="+mn-ea"/>
                  <a:cs typeface="+mn-cs"/>
                </a:rPr>
                <a:t>Cross-company governance and coordination</a:t>
              </a:r>
            </a:p>
          </p:txBody>
        </p:sp>
      </p:grpSp>
      <p:grpSp>
        <p:nvGrpSpPr>
          <p:cNvPr id="36" name="Group 35" descr="Customer signal&#10;Customer Success and Support teams, Engineering, Sales, Marketing, Partners&#10;">
            <a:extLst>
              <a:ext uri="{FF2B5EF4-FFF2-40B4-BE49-F238E27FC236}">
                <a16:creationId xmlns:a16="http://schemas.microsoft.com/office/drawing/2014/main" id="{52FCB1F3-84D6-9A5D-8E8D-01D38CAE6AE1}"/>
              </a:ext>
            </a:extLst>
          </p:cNvPr>
          <p:cNvGrpSpPr/>
          <p:nvPr/>
        </p:nvGrpSpPr>
        <p:grpSpPr>
          <a:xfrm>
            <a:off x="583394" y="5536975"/>
            <a:ext cx="11023623" cy="840910"/>
            <a:chOff x="583394" y="5426121"/>
            <a:chExt cx="11023623" cy="840910"/>
          </a:xfrm>
        </p:grpSpPr>
        <p:sp>
          <p:nvSpPr>
            <p:cNvPr id="35" name="Freeform: Shape 34">
              <a:extLst>
                <a:ext uri="{FF2B5EF4-FFF2-40B4-BE49-F238E27FC236}">
                  <a16:creationId xmlns:a16="http://schemas.microsoft.com/office/drawing/2014/main" id="{62A1089D-5D8E-105A-E6F5-0B21359C103D}"/>
                </a:ext>
              </a:extLst>
            </p:cNvPr>
            <p:cNvSpPr/>
            <p:nvPr/>
          </p:nvSpPr>
          <p:spPr bwMode="auto">
            <a:xfrm>
              <a:off x="583394" y="5426121"/>
              <a:ext cx="11023623" cy="840910"/>
            </a:xfrm>
            <a:custGeom>
              <a:avLst/>
              <a:gdLst>
                <a:gd name="connsiteX0" fmla="*/ 1559498 w 11023623"/>
                <a:gd name="connsiteY0" fmla="*/ 0 h 840910"/>
                <a:gd name="connsiteX1" fmla="*/ 1656601 w 11023623"/>
                <a:gd name="connsiteY1" fmla="*/ 167418 h 840910"/>
                <a:gd name="connsiteX2" fmla="*/ 5415506 w 11023623"/>
                <a:gd name="connsiteY2" fmla="*/ 167418 h 840910"/>
                <a:gd name="connsiteX3" fmla="*/ 5512608 w 11023623"/>
                <a:gd name="connsiteY3" fmla="*/ 0 h 840910"/>
                <a:gd name="connsiteX4" fmla="*/ 5609711 w 11023623"/>
                <a:gd name="connsiteY4" fmla="*/ 167418 h 840910"/>
                <a:gd name="connsiteX5" fmla="*/ 9372520 w 11023623"/>
                <a:gd name="connsiteY5" fmla="*/ 167418 h 840910"/>
                <a:gd name="connsiteX6" fmla="*/ 9469622 w 11023623"/>
                <a:gd name="connsiteY6" fmla="*/ 0 h 840910"/>
                <a:gd name="connsiteX7" fmla="*/ 9566724 w 11023623"/>
                <a:gd name="connsiteY7" fmla="*/ 167418 h 840910"/>
                <a:gd name="connsiteX8" fmla="*/ 10958948 w 11023623"/>
                <a:gd name="connsiteY8" fmla="*/ 167418 h 840910"/>
                <a:gd name="connsiteX9" fmla="*/ 11023623 w 11023623"/>
                <a:gd name="connsiteY9" fmla="*/ 232093 h 840910"/>
                <a:gd name="connsiteX10" fmla="*/ 11023623 w 11023623"/>
                <a:gd name="connsiteY10" fmla="*/ 776235 h 840910"/>
                <a:gd name="connsiteX11" fmla="*/ 10958948 w 11023623"/>
                <a:gd name="connsiteY11" fmla="*/ 840910 h 840910"/>
                <a:gd name="connsiteX12" fmla="*/ 64675 w 11023623"/>
                <a:gd name="connsiteY12" fmla="*/ 840910 h 840910"/>
                <a:gd name="connsiteX13" fmla="*/ 0 w 11023623"/>
                <a:gd name="connsiteY13" fmla="*/ 776235 h 840910"/>
                <a:gd name="connsiteX14" fmla="*/ 0 w 11023623"/>
                <a:gd name="connsiteY14" fmla="*/ 232093 h 840910"/>
                <a:gd name="connsiteX15" fmla="*/ 64675 w 11023623"/>
                <a:gd name="connsiteY15" fmla="*/ 167418 h 840910"/>
                <a:gd name="connsiteX16" fmla="*/ 1462396 w 11023623"/>
                <a:gd name="connsiteY16" fmla="*/ 167418 h 840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1023623" h="840910">
                  <a:moveTo>
                    <a:pt x="1559498" y="0"/>
                  </a:moveTo>
                  <a:lnTo>
                    <a:pt x="1656601" y="167418"/>
                  </a:lnTo>
                  <a:lnTo>
                    <a:pt x="5415506" y="167418"/>
                  </a:lnTo>
                  <a:lnTo>
                    <a:pt x="5512608" y="0"/>
                  </a:lnTo>
                  <a:lnTo>
                    <a:pt x="5609711" y="167418"/>
                  </a:lnTo>
                  <a:lnTo>
                    <a:pt x="9372520" y="167418"/>
                  </a:lnTo>
                  <a:lnTo>
                    <a:pt x="9469622" y="0"/>
                  </a:lnTo>
                  <a:lnTo>
                    <a:pt x="9566724" y="167418"/>
                  </a:lnTo>
                  <a:lnTo>
                    <a:pt x="10958948" y="167418"/>
                  </a:lnTo>
                  <a:cubicBezTo>
                    <a:pt x="10994667" y="167418"/>
                    <a:pt x="11023623" y="196374"/>
                    <a:pt x="11023623" y="232093"/>
                  </a:cubicBezTo>
                  <a:lnTo>
                    <a:pt x="11023623" y="776235"/>
                  </a:lnTo>
                  <a:cubicBezTo>
                    <a:pt x="11023623" y="811954"/>
                    <a:pt x="10994667" y="840910"/>
                    <a:pt x="10958948" y="840910"/>
                  </a:cubicBezTo>
                  <a:lnTo>
                    <a:pt x="64675" y="840910"/>
                  </a:lnTo>
                  <a:cubicBezTo>
                    <a:pt x="28956" y="840910"/>
                    <a:pt x="0" y="811954"/>
                    <a:pt x="0" y="776235"/>
                  </a:cubicBezTo>
                  <a:lnTo>
                    <a:pt x="0" y="232093"/>
                  </a:lnTo>
                  <a:cubicBezTo>
                    <a:pt x="0" y="196374"/>
                    <a:pt x="28956" y="167418"/>
                    <a:pt x="64675" y="167418"/>
                  </a:cubicBezTo>
                  <a:lnTo>
                    <a:pt x="1462396" y="167418"/>
                  </a:lnTo>
                  <a:close/>
                </a:path>
              </a:pathLst>
            </a:custGeom>
            <a:solidFill>
              <a:schemeClr val="bg1">
                <a:lumMod val="90000"/>
                <a:lumOff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sp>
          <p:nvSpPr>
            <p:cNvPr id="33" name="TextBox 32">
              <a:extLst>
                <a:ext uri="{FF2B5EF4-FFF2-40B4-BE49-F238E27FC236}">
                  <a16:creationId xmlns:a16="http://schemas.microsoft.com/office/drawing/2014/main" id="{9112E430-3857-DD4F-5BBE-7A67429B3B49}"/>
                </a:ext>
              </a:extLst>
            </p:cNvPr>
            <p:cNvSpPr txBox="1"/>
            <p:nvPr/>
          </p:nvSpPr>
          <p:spPr>
            <a:xfrm>
              <a:off x="2689355" y="5637897"/>
              <a:ext cx="6811700" cy="584775"/>
            </a:xfrm>
            <a:prstGeom prst="rect">
              <a:avLst/>
            </a:prstGeom>
            <a:noFill/>
          </p:spPr>
          <p:txBody>
            <a:bodyPr wrap="square">
              <a:spAutoFit/>
            </a:bodyPr>
            <a:lstStyle/>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800" b="0" i="0" u="none" strike="noStrike" kern="0" cap="none" spc="0" normalizeH="0" baseline="0" noProof="0">
                  <a:ln>
                    <a:noFill/>
                  </a:ln>
                  <a:effectLst/>
                  <a:uLnTx/>
                  <a:uFillTx/>
                  <a:latin typeface="Segoe UI Semibold"/>
                  <a:ea typeface="+mn-ea"/>
                  <a:cs typeface="+mn-cs"/>
                </a:rPr>
                <a:t>Customer signal</a:t>
              </a:r>
            </a:p>
            <a:p>
              <a:pPr marL="0" marR="0" lvl="0" indent="0" algn="ctr" defTabSz="914201" rtl="0" eaLnBrk="1" fontAlgn="auto" latinLnBrk="0" hangingPunct="1">
                <a:lnSpc>
                  <a:spcPct val="100000"/>
                </a:lnSpc>
                <a:spcBef>
                  <a:spcPts val="0"/>
                </a:spcBef>
                <a:spcAft>
                  <a:spcPts val="0"/>
                </a:spcAft>
                <a:buClrTx/>
                <a:buSzPct val="100000"/>
                <a:buFontTx/>
                <a:buNone/>
                <a:tabLst/>
                <a:defRPr/>
              </a:pPr>
              <a:r>
                <a:rPr kumimoji="0" lang="en-US" sz="1400" b="0" i="0" u="none" strike="noStrike" kern="0" cap="none" spc="0" normalizeH="0" baseline="0" noProof="0">
                  <a:ln>
                    <a:noFill/>
                  </a:ln>
                  <a:effectLst/>
                  <a:uLnTx/>
                  <a:uFillTx/>
                  <a:latin typeface="Segoe UI"/>
                  <a:ea typeface="+mn-ea"/>
                  <a:cs typeface="+mn-cs"/>
                </a:rPr>
                <a:t>Customer Success and Support teams, Engineering, Sales, Marketing, Partners</a:t>
              </a:r>
            </a:p>
          </p:txBody>
        </p:sp>
      </p:grpSp>
    </p:spTree>
    <p:extLst>
      <p:ext uri="{BB962C8B-B14F-4D97-AF65-F5344CB8AC3E}">
        <p14:creationId xmlns:p14="http://schemas.microsoft.com/office/powerpoint/2010/main" val="12652049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grpId="1" nodeType="withEffect">
                                  <p:stCondLst>
                                    <p:cond delay="0"/>
                                  </p:stCondLst>
                                  <p:childTnLst>
                                    <p:animMotion origin="layout" path="M -2.08333E-7 -4.44444E-6 L -2.08333E-7 0.03542 " pathEditMode="relative" rAng="0" ptsTypes="AA">
                                      <p:cBhvr>
                                        <p:cTn id="9" dur="700" spd="-100000" fill="hold"/>
                                        <p:tgtEl>
                                          <p:spTgt spid="3"/>
                                        </p:tgtEl>
                                        <p:attrNameLst>
                                          <p:attrName>ppt_x</p:attrName>
                                          <p:attrName>ppt_y</p:attrName>
                                        </p:attrNameLst>
                                      </p:cBhvr>
                                      <p:rCtr x="0" y="1759"/>
                                    </p:animMotion>
                                  </p:childTnLst>
                                </p:cTn>
                              </p:par>
                              <p:par>
                                <p:cTn id="10" presetID="10" presetClass="entr" presetSubtype="0" fill="hold" grpId="0" nodeType="withEffect">
                                  <p:stCondLst>
                                    <p:cond delay="40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par>
                                <p:cTn id="13" presetID="42" presetClass="path" presetSubtype="0" decel="100000" fill="hold" grpId="1" nodeType="withEffect">
                                  <p:stCondLst>
                                    <p:cond delay="400"/>
                                  </p:stCondLst>
                                  <p:childTnLst>
                                    <p:animMotion origin="layout" path="M -1.04167E-6 -3.33333E-6 L -1.04167E-6 0.03542 " pathEditMode="relative" rAng="0" ptsTypes="AA">
                                      <p:cBhvr>
                                        <p:cTn id="14" dur="700" spd="-100000" fill="hold"/>
                                        <p:tgtEl>
                                          <p:spTgt spid="14"/>
                                        </p:tgtEl>
                                        <p:attrNameLst>
                                          <p:attrName>ppt_x</p:attrName>
                                          <p:attrName>ppt_y</p:attrName>
                                        </p:attrNameLst>
                                      </p:cBhvr>
                                      <p:rCtr x="0" y="1759"/>
                                    </p:animMotion>
                                  </p:childTnLst>
                                </p:cTn>
                              </p:par>
                              <p:par>
                                <p:cTn id="15" presetID="10" presetClass="entr" presetSubtype="0" fill="hold" grpId="0" nodeType="withEffect">
                                  <p:stCondLst>
                                    <p:cond delay="40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grpId="1" nodeType="withEffect">
                                  <p:stCondLst>
                                    <p:cond delay="400"/>
                                  </p:stCondLst>
                                  <p:childTnLst>
                                    <p:animMotion origin="layout" path="M -1.25E-6 -1.48148E-6 L -1.25E-6 0.03542 " pathEditMode="relative" rAng="0" ptsTypes="AA">
                                      <p:cBhvr>
                                        <p:cTn id="19" dur="700" spd="-100000" fill="hold"/>
                                        <p:tgtEl>
                                          <p:spTgt spid="7"/>
                                        </p:tgtEl>
                                        <p:attrNameLst>
                                          <p:attrName>ppt_x</p:attrName>
                                          <p:attrName>ppt_y</p:attrName>
                                        </p:attrNameLst>
                                      </p:cBhvr>
                                      <p:rCtr x="0" y="1759"/>
                                    </p:animMotion>
                                  </p:childTnLst>
                                </p:cTn>
                              </p:par>
                              <p:par>
                                <p:cTn id="20" presetID="10" presetClass="entr" presetSubtype="0" fill="hold" grpId="0" nodeType="withEffect">
                                  <p:stCondLst>
                                    <p:cond delay="600"/>
                                  </p:stCondLst>
                                  <p:childTnLst>
                                    <p:set>
                                      <p:cBhvr>
                                        <p:cTn id="21" dur="1" fill="hold">
                                          <p:stCondLst>
                                            <p:cond delay="0"/>
                                          </p:stCondLst>
                                        </p:cTn>
                                        <p:tgtEl>
                                          <p:spTgt spid="67"/>
                                        </p:tgtEl>
                                        <p:attrNameLst>
                                          <p:attrName>style.visibility</p:attrName>
                                        </p:attrNameLst>
                                      </p:cBhvr>
                                      <p:to>
                                        <p:strVal val="visible"/>
                                      </p:to>
                                    </p:set>
                                    <p:animEffect transition="in" filter="fade">
                                      <p:cBhvr>
                                        <p:cTn id="22" dur="500"/>
                                        <p:tgtEl>
                                          <p:spTgt spid="67"/>
                                        </p:tgtEl>
                                      </p:cBhvr>
                                    </p:animEffect>
                                  </p:childTnLst>
                                </p:cTn>
                              </p:par>
                              <p:par>
                                <p:cTn id="23" presetID="42" presetClass="path" presetSubtype="0" decel="100000" fill="hold" grpId="1" nodeType="withEffect">
                                  <p:stCondLst>
                                    <p:cond delay="600"/>
                                  </p:stCondLst>
                                  <p:childTnLst>
                                    <p:animMotion origin="layout" path="M 0 -1.11111E-6 L 0 0.03542 " pathEditMode="relative" rAng="0" ptsTypes="AA">
                                      <p:cBhvr>
                                        <p:cTn id="24" dur="700" spd="-100000" fill="hold"/>
                                        <p:tgtEl>
                                          <p:spTgt spid="67"/>
                                        </p:tgtEl>
                                        <p:attrNameLst>
                                          <p:attrName>ppt_x</p:attrName>
                                          <p:attrName>ppt_y</p:attrName>
                                        </p:attrNameLst>
                                      </p:cBhvr>
                                      <p:rCtr x="0" y="1759"/>
                                    </p:animMotion>
                                  </p:childTnLst>
                                </p:cTn>
                              </p:par>
                              <p:par>
                                <p:cTn id="25" presetID="10" presetClass="entr" presetSubtype="0" fill="hold" grpId="0" nodeType="withEffect">
                                  <p:stCondLst>
                                    <p:cond delay="60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par>
                                <p:cTn id="28" presetID="42" presetClass="path" presetSubtype="0" decel="100000" fill="hold" grpId="1" nodeType="withEffect">
                                  <p:stCondLst>
                                    <p:cond delay="600"/>
                                  </p:stCondLst>
                                  <p:childTnLst>
                                    <p:animMotion origin="layout" path="M 0 1.48148E-6 L 0 0.03542 " pathEditMode="relative" rAng="0" ptsTypes="AA">
                                      <p:cBhvr>
                                        <p:cTn id="29" dur="700" spd="-100000" fill="hold"/>
                                        <p:tgtEl>
                                          <p:spTgt spid="13"/>
                                        </p:tgtEl>
                                        <p:attrNameLst>
                                          <p:attrName>ppt_x</p:attrName>
                                          <p:attrName>ppt_y</p:attrName>
                                        </p:attrNameLst>
                                      </p:cBhvr>
                                      <p:rCtr x="0" y="1759"/>
                                    </p:animMotion>
                                  </p:childTnLst>
                                </p:cTn>
                              </p:par>
                              <p:par>
                                <p:cTn id="30" presetID="10" presetClass="entr" presetSubtype="0" fill="hold" grpId="0" nodeType="withEffect">
                                  <p:stCondLst>
                                    <p:cond delay="800"/>
                                  </p:stCondLst>
                                  <p:childTnLst>
                                    <p:set>
                                      <p:cBhvr>
                                        <p:cTn id="31" dur="1" fill="hold">
                                          <p:stCondLst>
                                            <p:cond delay="0"/>
                                          </p:stCondLst>
                                        </p:cTn>
                                        <p:tgtEl>
                                          <p:spTgt spid="69"/>
                                        </p:tgtEl>
                                        <p:attrNameLst>
                                          <p:attrName>style.visibility</p:attrName>
                                        </p:attrNameLst>
                                      </p:cBhvr>
                                      <p:to>
                                        <p:strVal val="visible"/>
                                      </p:to>
                                    </p:set>
                                    <p:animEffect transition="in" filter="fade">
                                      <p:cBhvr>
                                        <p:cTn id="32" dur="500"/>
                                        <p:tgtEl>
                                          <p:spTgt spid="69"/>
                                        </p:tgtEl>
                                      </p:cBhvr>
                                    </p:animEffect>
                                  </p:childTnLst>
                                </p:cTn>
                              </p:par>
                              <p:par>
                                <p:cTn id="33" presetID="42" presetClass="path" presetSubtype="0" decel="100000" fill="hold" grpId="1" nodeType="withEffect">
                                  <p:stCondLst>
                                    <p:cond delay="800"/>
                                  </p:stCondLst>
                                  <p:childTnLst>
                                    <p:animMotion origin="layout" path="M 8.33333E-7 -1.11111E-6 L 8.33333E-7 0.03542 " pathEditMode="relative" rAng="0" ptsTypes="AA">
                                      <p:cBhvr>
                                        <p:cTn id="34" dur="700" spd="-100000" fill="hold"/>
                                        <p:tgtEl>
                                          <p:spTgt spid="69"/>
                                        </p:tgtEl>
                                        <p:attrNameLst>
                                          <p:attrName>ppt_x</p:attrName>
                                          <p:attrName>ppt_y</p:attrName>
                                        </p:attrNameLst>
                                      </p:cBhvr>
                                      <p:rCtr x="0" y="1759"/>
                                    </p:animMotion>
                                  </p:childTnLst>
                                </p:cTn>
                              </p:par>
                              <p:par>
                                <p:cTn id="35" presetID="10" presetClass="entr" presetSubtype="0" fill="hold" grpId="0" nodeType="withEffect">
                                  <p:stCondLst>
                                    <p:cond delay="800"/>
                                  </p:stCondLst>
                                  <p:childTnLst>
                                    <p:set>
                                      <p:cBhvr>
                                        <p:cTn id="36" dur="1" fill="hold">
                                          <p:stCondLst>
                                            <p:cond delay="0"/>
                                          </p:stCondLst>
                                        </p:cTn>
                                        <p:tgtEl>
                                          <p:spTgt spid="10"/>
                                        </p:tgtEl>
                                        <p:attrNameLst>
                                          <p:attrName>style.visibility</p:attrName>
                                        </p:attrNameLst>
                                      </p:cBhvr>
                                      <p:to>
                                        <p:strVal val="visible"/>
                                      </p:to>
                                    </p:set>
                                    <p:animEffect transition="in" filter="fade">
                                      <p:cBhvr>
                                        <p:cTn id="37" dur="500"/>
                                        <p:tgtEl>
                                          <p:spTgt spid="10"/>
                                        </p:tgtEl>
                                      </p:cBhvr>
                                    </p:animEffect>
                                  </p:childTnLst>
                                </p:cTn>
                              </p:par>
                              <p:par>
                                <p:cTn id="38" presetID="42" presetClass="path" presetSubtype="0" decel="100000" fill="hold" grpId="1" nodeType="withEffect">
                                  <p:stCondLst>
                                    <p:cond delay="800"/>
                                  </p:stCondLst>
                                  <p:childTnLst>
                                    <p:animMotion origin="layout" path="M 8.33333E-7 -1.48148E-6 L 8.33333E-7 0.03542 " pathEditMode="relative" rAng="0" ptsTypes="AA">
                                      <p:cBhvr>
                                        <p:cTn id="39" dur="700" spd="-100000" fill="hold"/>
                                        <p:tgtEl>
                                          <p:spTgt spid="10"/>
                                        </p:tgtEl>
                                        <p:attrNameLst>
                                          <p:attrName>ppt_x</p:attrName>
                                          <p:attrName>ppt_y</p:attrName>
                                        </p:attrNameLst>
                                      </p:cBhvr>
                                      <p:rCtr x="0" y="1759"/>
                                    </p:animMotion>
                                  </p:childTnLst>
                                </p:cTn>
                              </p:par>
                            </p:childTnLst>
                          </p:cTn>
                        </p:par>
                        <p:par>
                          <p:cTn id="40" fill="hold">
                            <p:stCondLst>
                              <p:cond delay="1500"/>
                            </p:stCondLst>
                            <p:childTnLst>
                              <p:par>
                                <p:cTn id="41" presetID="10" presetClass="entr" presetSubtype="0" fill="hold" nodeType="afterEffect">
                                  <p:stCondLst>
                                    <p:cond delay="0"/>
                                  </p:stCondLst>
                                  <p:childTnLst>
                                    <p:set>
                                      <p:cBhvr>
                                        <p:cTn id="42" dur="1" fill="hold">
                                          <p:stCondLst>
                                            <p:cond delay="0"/>
                                          </p:stCondLst>
                                        </p:cTn>
                                        <p:tgtEl>
                                          <p:spTgt spid="37"/>
                                        </p:tgtEl>
                                        <p:attrNameLst>
                                          <p:attrName>style.visibility</p:attrName>
                                        </p:attrNameLst>
                                      </p:cBhvr>
                                      <p:to>
                                        <p:strVal val="visible"/>
                                      </p:to>
                                    </p:set>
                                    <p:animEffect transition="in" filter="fade">
                                      <p:cBhvr>
                                        <p:cTn id="43" dur="500"/>
                                        <p:tgtEl>
                                          <p:spTgt spid="37"/>
                                        </p:tgtEl>
                                      </p:cBhvr>
                                    </p:animEffect>
                                  </p:childTnLst>
                                </p:cTn>
                              </p:par>
                              <p:par>
                                <p:cTn id="44" presetID="42" presetClass="path" presetSubtype="0" decel="100000" fill="hold" nodeType="withEffect">
                                  <p:stCondLst>
                                    <p:cond delay="0"/>
                                  </p:stCondLst>
                                  <p:childTnLst>
                                    <p:animMotion origin="layout" path="M 3.95833E-6 -0.04491 L 3.95833E-6 7.40741E-7 " pathEditMode="relative" rAng="0" ptsTypes="AA">
                                      <p:cBhvr>
                                        <p:cTn id="45" dur="600" fill="hold"/>
                                        <p:tgtEl>
                                          <p:spTgt spid="37"/>
                                        </p:tgtEl>
                                        <p:attrNameLst>
                                          <p:attrName>ppt_x</p:attrName>
                                          <p:attrName>ppt_y</p:attrName>
                                        </p:attrNameLst>
                                      </p:cBhvr>
                                      <p:rCtr x="0" y="2245"/>
                                    </p:animMotion>
                                  </p:childTnLst>
                                </p:cTn>
                              </p:par>
                              <p:par>
                                <p:cTn id="46" presetID="10" presetClass="entr" presetSubtype="0" fill="hold" nodeType="withEffect">
                                  <p:stCondLst>
                                    <p:cond delay="0"/>
                                  </p:stCondLst>
                                  <p:childTnLst>
                                    <p:set>
                                      <p:cBhvr>
                                        <p:cTn id="47" dur="1" fill="hold">
                                          <p:stCondLst>
                                            <p:cond delay="0"/>
                                          </p:stCondLst>
                                        </p:cTn>
                                        <p:tgtEl>
                                          <p:spTgt spid="36"/>
                                        </p:tgtEl>
                                        <p:attrNameLst>
                                          <p:attrName>style.visibility</p:attrName>
                                        </p:attrNameLst>
                                      </p:cBhvr>
                                      <p:to>
                                        <p:strVal val="visible"/>
                                      </p:to>
                                    </p:set>
                                    <p:animEffect transition="in" filter="fade">
                                      <p:cBhvr>
                                        <p:cTn id="48" dur="500"/>
                                        <p:tgtEl>
                                          <p:spTgt spid="36"/>
                                        </p:tgtEl>
                                      </p:cBhvr>
                                    </p:animEffect>
                                  </p:childTnLst>
                                </p:cTn>
                              </p:par>
                              <p:par>
                                <p:cTn id="49" presetID="42" presetClass="path" presetSubtype="0" decel="100000" fill="hold" nodeType="withEffect">
                                  <p:stCondLst>
                                    <p:cond delay="0"/>
                                  </p:stCondLst>
                                  <p:childTnLst>
                                    <p:animMotion origin="layout" path="M 1.45833E-6 1.48148E-6 L 1.45833E-6 0.01967 " pathEditMode="relative" rAng="0" ptsTypes="AA">
                                      <p:cBhvr>
                                        <p:cTn id="50" dur="500" spd="-100000" fill="hold"/>
                                        <p:tgtEl>
                                          <p:spTgt spid="36"/>
                                        </p:tgtEl>
                                        <p:attrNameLst>
                                          <p:attrName>ppt_x</p:attrName>
                                          <p:attrName>ppt_y</p:attrName>
                                        </p:attrNameLst>
                                      </p:cBhvr>
                                      <p:rCtr x="0" y="9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4" grpId="1" animBg="1"/>
      <p:bldP spid="3" grpId="0"/>
      <p:bldP spid="3" grpId="1"/>
      <p:bldP spid="69" grpId="0" animBg="1"/>
      <p:bldP spid="69" grpId="1" animBg="1"/>
      <p:bldP spid="67" grpId="0" animBg="1"/>
      <p:bldP spid="67" grpId="1" animBg="1"/>
      <p:bldP spid="7" grpId="0" animBg="1"/>
      <p:bldP spid="7" grpId="1" animBg="1"/>
      <p:bldP spid="10" grpId="0" animBg="1"/>
      <p:bldP spid="10" grpId="1" animBg="1"/>
      <p:bldP spid="13" grpId="0" animBg="1"/>
      <p:bldP spid="13"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 name="Title 51">
            <a:extLst>
              <a:ext uri="{FF2B5EF4-FFF2-40B4-BE49-F238E27FC236}">
                <a16:creationId xmlns:a16="http://schemas.microsoft.com/office/drawing/2014/main" id="{79EC4B57-4CD6-DDD4-1C75-C21653B61B73}"/>
              </a:ext>
            </a:extLst>
          </p:cNvPr>
          <p:cNvSpPr>
            <a:spLocks noGrp="1"/>
          </p:cNvSpPr>
          <p:nvPr>
            <p:ph type="title"/>
          </p:nvPr>
        </p:nvSpPr>
        <p:spPr>
          <a:xfrm>
            <a:off x="342162" y="457621"/>
            <a:ext cx="11507676" cy="550650"/>
          </a:xfrm>
        </p:spPr>
        <p:txBody>
          <a:bodyPr/>
          <a:lstStyle/>
          <a:p>
            <a:pPr algn="ctr"/>
            <a:r>
              <a:rPr lang="en-GB" sz="3578">
                <a:cs typeface="Segoe UI"/>
              </a:rPr>
              <a:t>Pioneering new engineering tools and practices</a:t>
            </a:r>
          </a:p>
        </p:txBody>
      </p:sp>
      <p:grpSp>
        <p:nvGrpSpPr>
          <p:cNvPr id="25" name="Group 24" descr="Evaluation and&#10;RAI dashboard&#10;">
            <a:extLst>
              <a:ext uri="{FF2B5EF4-FFF2-40B4-BE49-F238E27FC236}">
                <a16:creationId xmlns:a16="http://schemas.microsoft.com/office/drawing/2014/main" id="{55B4C291-0A37-107E-4CCC-3541DAAF71F4}"/>
              </a:ext>
            </a:extLst>
          </p:cNvPr>
          <p:cNvGrpSpPr/>
          <p:nvPr/>
        </p:nvGrpSpPr>
        <p:grpSpPr>
          <a:xfrm>
            <a:off x="1271741" y="1408858"/>
            <a:ext cx="5603238" cy="4297153"/>
            <a:chOff x="1271741" y="1408858"/>
            <a:chExt cx="5603238" cy="4725242"/>
          </a:xfrm>
        </p:grpSpPr>
        <p:sp>
          <p:nvSpPr>
            <p:cNvPr id="3" name="Rectangle: Rounded Corners 4" descr="Dark: small container">
              <a:extLst>
                <a:ext uri="{FF2B5EF4-FFF2-40B4-BE49-F238E27FC236}">
                  <a16:creationId xmlns:a16="http://schemas.microsoft.com/office/drawing/2014/main" id="{E862D6FC-FF0B-234F-CB57-695E5B3371C7}"/>
                </a:ext>
              </a:extLst>
            </p:cNvPr>
            <p:cNvSpPr/>
            <p:nvPr/>
          </p:nvSpPr>
          <p:spPr bwMode="auto">
            <a:xfrm>
              <a:off x="1271741" y="1408858"/>
              <a:ext cx="5603238" cy="4725242"/>
            </a:xfrm>
            <a:prstGeom prst="roundRect">
              <a:avLst>
                <a:gd name="adj" fmla="val 2114"/>
              </a:avLst>
            </a:prstGeom>
            <a:solidFill>
              <a:schemeClr val="bg1">
                <a:lumMod val="90000"/>
                <a:lumOff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23" name="Picture 52" descr="Dark pattern: Plus dots">
              <a:extLst>
                <a:ext uri="{FF2B5EF4-FFF2-40B4-BE49-F238E27FC236}">
                  <a16:creationId xmlns:a16="http://schemas.microsoft.com/office/drawing/2014/main" id="{CCD8D0BD-D164-38FC-BA3C-212180780561}"/>
                </a:ext>
              </a:extLst>
            </p:cNvPr>
            <p:cNvPicPr>
              <a:picLocks/>
            </p:cNvPicPr>
            <p:nvPr/>
          </p:nvPicPr>
          <p:blipFill>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12" r="12"/>
            <a:stretch/>
          </p:blipFill>
          <p:spPr>
            <a:xfrm>
              <a:off x="2320264" y="1408858"/>
              <a:ext cx="4554715" cy="4725242"/>
            </a:xfrm>
            <a:prstGeom prst="roundRect">
              <a:avLst>
                <a:gd name="adj" fmla="val 1766"/>
              </a:avLst>
            </a:prstGeom>
            <a:noFill/>
            <a:ln w="12700" cap="flat">
              <a:noFill/>
              <a:prstDash val="solid"/>
              <a:miter/>
            </a:ln>
          </p:spPr>
        </p:pic>
        <p:sp>
          <p:nvSpPr>
            <p:cNvPr id="24" name="Rectangle: Rounded Corners 4" descr="Dark - small container">
              <a:extLst>
                <a:ext uri="{FF2B5EF4-FFF2-40B4-BE49-F238E27FC236}">
                  <a16:creationId xmlns:a16="http://schemas.microsoft.com/office/drawing/2014/main" id="{03750BCD-2252-CD90-F117-FB2F6F50F4F2}"/>
                </a:ext>
              </a:extLst>
            </p:cNvPr>
            <p:cNvSpPr>
              <a:spLocks/>
            </p:cNvSpPr>
            <p:nvPr/>
          </p:nvSpPr>
          <p:spPr bwMode="auto">
            <a:xfrm>
              <a:off x="1271741" y="1408858"/>
              <a:ext cx="5603238" cy="4725242"/>
            </a:xfrm>
            <a:prstGeom prst="roundRect">
              <a:avLst>
                <a:gd name="adj" fmla="val 2114"/>
              </a:avLst>
            </a:prstGeom>
            <a:gradFill>
              <a:gsLst>
                <a:gs pos="70000">
                  <a:schemeClr val="bg1">
                    <a:lumMod val="90000"/>
                    <a:lumOff val="10000"/>
                  </a:schemeClr>
                </a:gs>
                <a:gs pos="95000">
                  <a:schemeClr val="bg1">
                    <a:lumMod val="90000"/>
                    <a:lumOff val="10000"/>
                    <a:alpha val="77000"/>
                  </a:schemeClr>
                </a:gs>
                <a:gs pos="44000">
                  <a:schemeClr val="bg1">
                    <a:lumMod val="90000"/>
                    <a:lumOff val="10000"/>
                  </a:schemeClr>
                </a:gs>
                <a:gs pos="12000">
                  <a:schemeClr val="bg1">
                    <a:lumMod val="90000"/>
                    <a:lumOff val="10000"/>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7" name="Rectangle: Rounded Corners 2">
              <a:extLst>
                <a:ext uri="{FF2B5EF4-FFF2-40B4-BE49-F238E27FC236}">
                  <a16:creationId xmlns:a16="http://schemas.microsoft.com/office/drawing/2014/main" id="{D7F40A25-B439-4D6E-D17B-1DD6336882FD}"/>
                </a:ext>
              </a:extLst>
            </p:cNvPr>
            <p:cNvSpPr/>
            <p:nvPr/>
          </p:nvSpPr>
          <p:spPr bwMode="auto">
            <a:xfrm>
              <a:off x="2321417" y="4821083"/>
              <a:ext cx="3469638" cy="1046441"/>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spAutoFit/>
            </a:bodyPr>
            <a:lstStyle/>
            <a:p>
              <a:pPr algn="ctr" defTabSz="914367">
                <a:defRPr/>
              </a:pPr>
              <a:r>
                <a:rPr lang="en-US" sz="2800">
                  <a:gradFill>
                    <a:gsLst>
                      <a:gs pos="85632">
                        <a:srgbClr val="D59ED7"/>
                      </a:gs>
                      <a:gs pos="7000">
                        <a:srgbClr val="8DC8E8"/>
                      </a:gs>
                    </a:gsLst>
                    <a:lin ang="2700000" scaled="0"/>
                  </a:gradFill>
                  <a:latin typeface="Segoe UI Semibold"/>
                </a:rPr>
                <a:t>Evaluation and</a:t>
              </a:r>
              <a:br>
                <a:rPr lang="en-US" sz="2800">
                  <a:gradFill>
                    <a:gsLst>
                      <a:gs pos="85632">
                        <a:srgbClr val="D59ED7"/>
                      </a:gs>
                      <a:gs pos="7000">
                        <a:srgbClr val="8DC8E8"/>
                      </a:gs>
                    </a:gsLst>
                    <a:lin ang="2700000" scaled="0"/>
                  </a:gradFill>
                  <a:latin typeface="Segoe UI Semibold"/>
                </a:rPr>
              </a:br>
              <a:r>
                <a:rPr lang="en-US" sz="2800">
                  <a:gradFill>
                    <a:gsLst>
                      <a:gs pos="85632">
                        <a:srgbClr val="D59ED7"/>
                      </a:gs>
                      <a:gs pos="7000">
                        <a:srgbClr val="8DC8E8"/>
                      </a:gs>
                    </a:gsLst>
                    <a:lin ang="2700000" scaled="0"/>
                  </a:gradFill>
                  <a:latin typeface="Segoe UI Semibold"/>
                </a:rPr>
                <a:t>RAI dashboard</a:t>
              </a:r>
            </a:p>
          </p:txBody>
        </p:sp>
      </p:grpSp>
      <p:pic>
        <p:nvPicPr>
          <p:cNvPr id="2" name="Picture 1" descr="UI of the RAI dashboard stats">
            <a:extLst>
              <a:ext uri="{FF2B5EF4-FFF2-40B4-BE49-F238E27FC236}">
                <a16:creationId xmlns:a16="http://schemas.microsoft.com/office/drawing/2014/main" id="{187947B3-BE06-BF7C-6CAA-8407333B9F2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21143" y="1845030"/>
            <a:ext cx="6469236" cy="2731456"/>
          </a:xfrm>
          <a:prstGeom prst="roundRect">
            <a:avLst>
              <a:gd name="adj" fmla="val 3858"/>
            </a:avLst>
          </a:prstGeom>
          <a:ln>
            <a:noFill/>
          </a:ln>
          <a:effectLst>
            <a:outerShdw blurRad="63500" dist="139700" dir="2700000" algn="tl" rotWithShape="0">
              <a:srgbClr val="333333">
                <a:alpha val="50000"/>
              </a:srgbClr>
            </a:outerShdw>
          </a:effectLst>
        </p:spPr>
      </p:pic>
      <p:grpSp>
        <p:nvGrpSpPr>
          <p:cNvPr id="26" name="Group 25" descr="Content safety">
            <a:extLst>
              <a:ext uri="{FF2B5EF4-FFF2-40B4-BE49-F238E27FC236}">
                <a16:creationId xmlns:a16="http://schemas.microsoft.com/office/drawing/2014/main" id="{57D98C4D-EADE-AB3B-7C8C-34628616E129}"/>
              </a:ext>
            </a:extLst>
          </p:cNvPr>
          <p:cNvGrpSpPr/>
          <p:nvPr/>
        </p:nvGrpSpPr>
        <p:grpSpPr>
          <a:xfrm>
            <a:off x="7771957" y="1408858"/>
            <a:ext cx="3469638" cy="4297153"/>
            <a:chOff x="7771957" y="1408858"/>
            <a:chExt cx="3469638" cy="4725242"/>
          </a:xfrm>
        </p:grpSpPr>
        <p:sp>
          <p:nvSpPr>
            <p:cNvPr id="9" name="Rectangle: Rounded Corners 4" descr="Dark: small container">
              <a:extLst>
                <a:ext uri="{FF2B5EF4-FFF2-40B4-BE49-F238E27FC236}">
                  <a16:creationId xmlns:a16="http://schemas.microsoft.com/office/drawing/2014/main" id="{5FBAD8D3-B9D0-B100-A323-55CF4BAC1379}"/>
                </a:ext>
              </a:extLst>
            </p:cNvPr>
            <p:cNvSpPr/>
            <p:nvPr/>
          </p:nvSpPr>
          <p:spPr bwMode="auto">
            <a:xfrm>
              <a:off x="7995476" y="1408858"/>
              <a:ext cx="3022600" cy="4725242"/>
            </a:xfrm>
            <a:prstGeom prst="roundRect">
              <a:avLst>
                <a:gd name="adj" fmla="val 5055"/>
              </a:avLst>
            </a:prstGeom>
            <a:solidFill>
              <a:schemeClr val="bg1">
                <a:lumMod val="90000"/>
                <a:lumOff val="10000"/>
              </a:schemeClr>
            </a:solidFill>
            <a:ln w="12700">
              <a:noFill/>
              <a:headEnd type="none" w="med" len="med"/>
              <a:tailEnd type="none" w="med" len="med"/>
            </a:ln>
            <a:effectLst>
              <a:outerShdw blurRad="127000" dist="127000" dir="2700000" algn="tl" rotWithShape="0">
                <a:srgbClr val="000000">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pic>
          <p:nvPicPr>
            <p:cNvPr id="21" name="Picture 52" descr="Dark pattern: Plus dots">
              <a:extLst>
                <a:ext uri="{FF2B5EF4-FFF2-40B4-BE49-F238E27FC236}">
                  <a16:creationId xmlns:a16="http://schemas.microsoft.com/office/drawing/2014/main" id="{15292D53-5DA9-34E9-3CD9-E8F54DEBD55A}"/>
                </a:ext>
              </a:extLst>
            </p:cNvPr>
            <p:cNvPicPr>
              <a:picLocks/>
            </p:cNvPicPr>
            <p:nvPr/>
          </p:nvPicPr>
          <p:blipFill rotWithShape="1">
            <a:blip r:embed="rId3" cstate="screen">
              <a:lum bright="100000"/>
              <a:alphaModFix amt="25000"/>
              <a:extLst>
                <a:ext uri="{28A0092B-C50C-407E-A947-70E740481C1C}">
                  <a14:useLocalDpi xmlns:a14="http://schemas.microsoft.com/office/drawing/2010/main"/>
                </a:ext>
                <a:ext uri="{96DAC541-7B7A-43D3-8B79-37D633B846F1}">
                  <asvg:svgBlip xmlns:asvg="http://schemas.microsoft.com/office/drawing/2016/SVG/main" r:embed="rId4"/>
                </a:ext>
              </a:extLst>
            </a:blip>
            <a:srcRect l="34780" r="11"/>
            <a:stretch/>
          </p:blipFill>
          <p:spPr>
            <a:xfrm>
              <a:off x="7995475" y="1408858"/>
              <a:ext cx="3022600" cy="4725242"/>
            </a:xfrm>
            <a:prstGeom prst="roundRect">
              <a:avLst>
                <a:gd name="adj" fmla="val 2403"/>
              </a:avLst>
            </a:prstGeom>
            <a:noFill/>
            <a:ln w="12700" cap="flat">
              <a:noFill/>
              <a:prstDash val="solid"/>
              <a:miter/>
            </a:ln>
          </p:spPr>
        </p:pic>
        <p:sp>
          <p:nvSpPr>
            <p:cNvPr id="22" name="Rectangle: Rounded Corners 4" descr="Dark - small container">
              <a:extLst>
                <a:ext uri="{FF2B5EF4-FFF2-40B4-BE49-F238E27FC236}">
                  <a16:creationId xmlns:a16="http://schemas.microsoft.com/office/drawing/2014/main" id="{337034F2-B341-D71D-7F6B-41289DF480B4}"/>
                </a:ext>
              </a:extLst>
            </p:cNvPr>
            <p:cNvSpPr>
              <a:spLocks/>
            </p:cNvSpPr>
            <p:nvPr/>
          </p:nvSpPr>
          <p:spPr bwMode="auto">
            <a:xfrm>
              <a:off x="7995475" y="1408858"/>
              <a:ext cx="3022600" cy="4725242"/>
            </a:xfrm>
            <a:prstGeom prst="roundRect">
              <a:avLst>
                <a:gd name="adj" fmla="val 6636"/>
              </a:avLst>
            </a:prstGeom>
            <a:gradFill>
              <a:gsLst>
                <a:gs pos="70000">
                  <a:schemeClr val="bg1">
                    <a:lumMod val="90000"/>
                    <a:lumOff val="10000"/>
                  </a:schemeClr>
                </a:gs>
                <a:gs pos="95000">
                  <a:schemeClr val="bg1">
                    <a:lumMod val="90000"/>
                    <a:lumOff val="10000"/>
                    <a:alpha val="77000"/>
                  </a:schemeClr>
                </a:gs>
                <a:gs pos="44000">
                  <a:schemeClr val="bg1">
                    <a:lumMod val="90000"/>
                    <a:lumOff val="10000"/>
                  </a:schemeClr>
                </a:gs>
                <a:gs pos="12000">
                  <a:schemeClr val="bg1">
                    <a:lumMod val="90000"/>
                    <a:lumOff val="10000"/>
                    <a:alpha val="40000"/>
                  </a:schemeClr>
                </a:gs>
              </a:gsLst>
              <a:path path="circle">
                <a:fillToRect l="100000" t="100000"/>
              </a:path>
            </a:gradFill>
            <a:ln w="12700">
              <a:noFill/>
              <a:headEnd type="none" w="med" len="med"/>
              <a:tailEnd type="none" w="med" len="med"/>
            </a:ln>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0" name="Rectangle: Rounded Corners 2">
              <a:extLst>
                <a:ext uri="{FF2B5EF4-FFF2-40B4-BE49-F238E27FC236}">
                  <a16:creationId xmlns:a16="http://schemas.microsoft.com/office/drawing/2014/main" id="{307F2D34-61C4-389F-42AF-C0CF39447DB0}"/>
                </a:ext>
              </a:extLst>
            </p:cNvPr>
            <p:cNvSpPr/>
            <p:nvPr/>
          </p:nvSpPr>
          <p:spPr bwMode="auto">
            <a:xfrm>
              <a:off x="7771957" y="4905815"/>
              <a:ext cx="3469638" cy="960263"/>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182880" rIns="0" bIns="0" numCol="1" spcCol="0" rtlCol="0" fromWordArt="0" anchor="t" anchorCtr="0" forceAA="0" compatLnSpc="1">
              <a:prstTxWarp prst="textNoShape">
                <a:avLst/>
              </a:prstTxWarp>
              <a:spAutoFit/>
            </a:bodyPr>
            <a:lstStyle/>
            <a:p>
              <a:pPr algn="ctr" defTabSz="914367">
                <a:lnSpc>
                  <a:spcPct val="90000"/>
                </a:lnSpc>
                <a:buSzTx/>
                <a:defRPr/>
              </a:pPr>
              <a:r>
                <a:rPr lang="en-US" sz="2800">
                  <a:gradFill>
                    <a:gsLst>
                      <a:gs pos="85632">
                        <a:srgbClr val="D59ED7"/>
                      </a:gs>
                      <a:gs pos="7000">
                        <a:srgbClr val="8DC8E8"/>
                      </a:gs>
                    </a:gsLst>
                    <a:lin ang="2700000" scaled="0"/>
                  </a:gradFill>
                  <a:latin typeface="Segoe UI Semibold"/>
                </a:rPr>
                <a:t>Content</a:t>
              </a:r>
              <a:br>
                <a:rPr lang="en-US" sz="2800">
                  <a:gradFill>
                    <a:gsLst>
                      <a:gs pos="85632">
                        <a:srgbClr val="D59ED7"/>
                      </a:gs>
                      <a:gs pos="7000">
                        <a:srgbClr val="8DC8E8"/>
                      </a:gs>
                    </a:gsLst>
                    <a:lin ang="2700000" scaled="0"/>
                  </a:gradFill>
                  <a:latin typeface="Segoe UI Semibold"/>
                </a:rPr>
              </a:br>
              <a:r>
                <a:rPr lang="en-US" sz="2800">
                  <a:gradFill>
                    <a:gsLst>
                      <a:gs pos="85632">
                        <a:srgbClr val="D59ED7"/>
                      </a:gs>
                      <a:gs pos="7000">
                        <a:srgbClr val="8DC8E8"/>
                      </a:gs>
                    </a:gsLst>
                    <a:lin ang="2700000" scaled="0"/>
                  </a:gradFill>
                  <a:latin typeface="Segoe UI Semibold"/>
                </a:rPr>
                <a:t>safety</a:t>
              </a:r>
            </a:p>
          </p:txBody>
        </p:sp>
      </p:grpSp>
      <p:grpSp>
        <p:nvGrpSpPr>
          <p:cNvPr id="14" name="Group 13" descr="UI of filter configurations">
            <a:extLst>
              <a:ext uri="{FF2B5EF4-FFF2-40B4-BE49-F238E27FC236}">
                <a16:creationId xmlns:a16="http://schemas.microsoft.com/office/drawing/2014/main" id="{F722F865-8385-3E82-CD47-2B3B18D97825}"/>
              </a:ext>
            </a:extLst>
          </p:cNvPr>
          <p:cNvGrpSpPr/>
          <p:nvPr/>
        </p:nvGrpSpPr>
        <p:grpSpPr>
          <a:xfrm>
            <a:off x="7642695" y="1845030"/>
            <a:ext cx="3728163" cy="2731456"/>
            <a:chOff x="6815667" y="1998133"/>
            <a:chExt cx="3570851" cy="2616200"/>
          </a:xfrm>
        </p:grpSpPr>
        <p:sp>
          <p:nvSpPr>
            <p:cNvPr id="13" name="Rectangle: Rounded Corners 12">
              <a:extLst>
                <a:ext uri="{FF2B5EF4-FFF2-40B4-BE49-F238E27FC236}">
                  <a16:creationId xmlns:a16="http://schemas.microsoft.com/office/drawing/2014/main" id="{76C12710-F2A4-A583-5905-92CFFC0029D3}"/>
                </a:ext>
              </a:extLst>
            </p:cNvPr>
            <p:cNvSpPr/>
            <p:nvPr/>
          </p:nvSpPr>
          <p:spPr bwMode="auto">
            <a:xfrm>
              <a:off x="6815667" y="1998133"/>
              <a:ext cx="3570851" cy="2616200"/>
            </a:xfrm>
            <a:prstGeom prst="roundRect">
              <a:avLst>
                <a:gd name="adj" fmla="val 5664"/>
              </a:avLst>
            </a:prstGeom>
            <a:solidFill>
              <a:schemeClr val="tx1"/>
            </a:solidFill>
            <a:ln>
              <a:noFill/>
              <a:headEnd type="none" w="med" len="med"/>
              <a:tailEnd type="none" w="med" len="med"/>
            </a:ln>
            <a:effectLst>
              <a:outerShdw blurRad="63500" dist="127000" dir="2700000" algn="ctr"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chemeClr val="bg1"/>
                </a:solidFill>
                <a:ea typeface="Segoe UI" pitchFamily="34" charset="0"/>
                <a:cs typeface="Segoe UI" pitchFamily="34" charset="0"/>
              </a:endParaRPr>
            </a:p>
          </p:txBody>
        </p:sp>
        <p:pic>
          <p:nvPicPr>
            <p:cNvPr id="4" name="Picture 3" descr="A screenshot of a computer&#10;&#10;Description automatically generated">
              <a:extLst>
                <a:ext uri="{FF2B5EF4-FFF2-40B4-BE49-F238E27FC236}">
                  <a16:creationId xmlns:a16="http://schemas.microsoft.com/office/drawing/2014/main" id="{17FCDD5C-B9BF-92CF-9EA3-BCCBA02EF658}"/>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6916880" y="2140081"/>
              <a:ext cx="3418070" cy="2369951"/>
            </a:xfrm>
            <a:prstGeom prst="roundRect">
              <a:avLst>
                <a:gd name="adj" fmla="val 3858"/>
              </a:avLst>
            </a:prstGeom>
            <a:ln>
              <a:noFill/>
            </a:ln>
            <a:effectLst/>
          </p:spPr>
        </p:pic>
      </p:grpSp>
    </p:spTree>
    <p:extLst>
      <p:ext uri="{BB962C8B-B14F-4D97-AF65-F5344CB8AC3E}">
        <p14:creationId xmlns:p14="http://schemas.microsoft.com/office/powerpoint/2010/main" val="23409486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42" presetClass="path" presetSubtype="0" decel="100000" fill="hold" nodeType="withEffect">
                                  <p:stCondLst>
                                    <p:cond delay="0"/>
                                  </p:stCondLst>
                                  <p:childTnLst>
                                    <p:animMotion origin="layout" path="M -1.04167E-6 -3.33333E-6 L -1.04167E-6 0.03542 " pathEditMode="relative" rAng="0" ptsTypes="AA">
                                      <p:cBhvr>
                                        <p:cTn id="9" dur="700" spd="-100000" fill="hold"/>
                                        <p:tgtEl>
                                          <p:spTgt spid="25"/>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500"/>
                                        <p:tgtEl>
                                          <p:spTgt spid="2"/>
                                        </p:tgtEl>
                                      </p:cBhvr>
                                    </p:animEffect>
                                  </p:childTnLst>
                                </p:cTn>
                              </p:par>
                              <p:par>
                                <p:cTn id="13" presetID="42" presetClass="path" presetSubtype="0" decel="100000" fill="hold" nodeType="withEffect">
                                  <p:stCondLst>
                                    <p:cond delay="0"/>
                                  </p:stCondLst>
                                  <p:childTnLst>
                                    <p:animMotion origin="layout" path="M 3.95833E-6 -0.04491 L 3.95833E-6 7.40741E-7 " pathEditMode="relative" rAng="0" ptsTypes="AA">
                                      <p:cBhvr>
                                        <p:cTn id="14" dur="600" fill="hold"/>
                                        <p:tgtEl>
                                          <p:spTgt spid="2"/>
                                        </p:tgtEl>
                                        <p:attrNameLst>
                                          <p:attrName>ppt_x</p:attrName>
                                          <p:attrName>ppt_y</p:attrName>
                                        </p:attrNameLst>
                                      </p:cBhvr>
                                      <p:rCtr x="0" y="2245"/>
                                    </p:animMotion>
                                  </p:childTnLst>
                                </p:cTn>
                              </p:par>
                              <p:par>
                                <p:cTn id="15" presetID="10" presetClass="entr" presetSubtype="0" fill="hold" nodeType="withEffect">
                                  <p:stCondLst>
                                    <p:cond delay="400"/>
                                  </p:stCondLst>
                                  <p:childTnLst>
                                    <p:set>
                                      <p:cBhvr>
                                        <p:cTn id="16" dur="1" fill="hold">
                                          <p:stCondLst>
                                            <p:cond delay="0"/>
                                          </p:stCondLst>
                                        </p:cTn>
                                        <p:tgtEl>
                                          <p:spTgt spid="26"/>
                                        </p:tgtEl>
                                        <p:attrNameLst>
                                          <p:attrName>style.visibility</p:attrName>
                                        </p:attrNameLst>
                                      </p:cBhvr>
                                      <p:to>
                                        <p:strVal val="visible"/>
                                      </p:to>
                                    </p:set>
                                    <p:animEffect transition="in" filter="fade">
                                      <p:cBhvr>
                                        <p:cTn id="17" dur="500"/>
                                        <p:tgtEl>
                                          <p:spTgt spid="26"/>
                                        </p:tgtEl>
                                      </p:cBhvr>
                                    </p:animEffect>
                                  </p:childTnLst>
                                </p:cTn>
                              </p:par>
                              <p:par>
                                <p:cTn id="18" presetID="42" presetClass="path" presetSubtype="0" decel="100000" fill="hold" nodeType="withEffect">
                                  <p:stCondLst>
                                    <p:cond delay="400"/>
                                  </p:stCondLst>
                                  <p:childTnLst>
                                    <p:animMotion origin="layout" path="M -1.04167E-6 -3.33333E-6 L -1.04167E-6 0.03542 " pathEditMode="relative" rAng="0" ptsTypes="AA">
                                      <p:cBhvr>
                                        <p:cTn id="19" dur="700" spd="-100000" fill="hold"/>
                                        <p:tgtEl>
                                          <p:spTgt spid="26"/>
                                        </p:tgtEl>
                                        <p:attrNameLst>
                                          <p:attrName>ppt_x</p:attrName>
                                          <p:attrName>ppt_y</p:attrName>
                                        </p:attrNameLst>
                                      </p:cBhvr>
                                      <p:rCtr x="0" y="1759"/>
                                    </p:animMotion>
                                  </p:childTnLst>
                                </p:cTn>
                              </p:par>
                              <p:par>
                                <p:cTn id="20" presetID="10" presetClass="entr" presetSubtype="0" fill="hold" nodeType="withEffect">
                                  <p:stCondLst>
                                    <p:cond delay="40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par>
                                <p:cTn id="23" presetID="42" presetClass="path" presetSubtype="0" decel="100000" fill="hold" nodeType="withEffect">
                                  <p:stCondLst>
                                    <p:cond delay="400"/>
                                  </p:stCondLst>
                                  <p:childTnLst>
                                    <p:animMotion origin="layout" path="M 3.95833E-6 -0.04491 L 3.95833E-6 7.40741E-7 " pathEditMode="relative" rAng="0" ptsTypes="AA">
                                      <p:cBhvr>
                                        <p:cTn id="24" dur="600" fill="hold"/>
                                        <p:tgtEl>
                                          <p:spTgt spid="14"/>
                                        </p:tgtEl>
                                        <p:attrNameLst>
                                          <p:attrName>ppt_x</p:attrName>
                                          <p:attrName>ppt_y</p:attrName>
                                        </p:attrNameLst>
                                      </p:cBhvr>
                                      <p:rCtr x="0" y="224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ectangle: Top Corners Rounded 28">
            <a:extLst>
              <a:ext uri="{FF2B5EF4-FFF2-40B4-BE49-F238E27FC236}">
                <a16:creationId xmlns:a16="http://schemas.microsoft.com/office/drawing/2014/main" id="{980751FE-EC42-E9BB-F4E5-8AE7440D1920}"/>
              </a:ext>
              <a:ext uri="{C183D7F6-B498-43B3-948B-1728B52AA6E4}">
                <adec:decorative xmlns:adec="http://schemas.microsoft.com/office/drawing/2017/decorative" val="1"/>
              </a:ext>
            </a:extLst>
          </p:cNvPr>
          <p:cNvSpPr>
            <a:spLocks/>
          </p:cNvSpPr>
          <p:nvPr/>
        </p:nvSpPr>
        <p:spPr bwMode="auto">
          <a:xfrm>
            <a:off x="583399" y="2181424"/>
            <a:ext cx="11025202" cy="3206121"/>
          </a:xfrm>
          <a:prstGeom prst="round2SameRect">
            <a:avLst>
              <a:gd name="adj1" fmla="val 9051"/>
              <a:gd name="adj2" fmla="val 0"/>
            </a:avLst>
          </a:prstGeom>
          <a:gradFill>
            <a:gsLst>
              <a:gs pos="0">
                <a:schemeClr val="bg1"/>
              </a:gs>
              <a:gs pos="23576">
                <a:schemeClr val="bg1">
                  <a:lumMod val="90000"/>
                  <a:lumOff val="10000"/>
                  <a:alpha val="50000"/>
                </a:schemeClr>
              </a:gs>
              <a:gs pos="56000">
                <a:schemeClr val="bg1">
                  <a:lumMod val="90000"/>
                  <a:lumOff val="10000"/>
                  <a:alpha val="50000"/>
                </a:schemeClr>
              </a:gs>
              <a:gs pos="100000">
                <a:schemeClr val="bg1">
                  <a:lumMod val="90000"/>
                  <a:lumOff val="10000"/>
                  <a:alpha val="0"/>
                </a:schemeClr>
              </a:gs>
            </a:gsLst>
            <a:lin ang="5400000" scaled="1"/>
          </a:gradFill>
          <a:ln w="127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marL="0" marR="0" lvl="0" indent="0" algn="l" defTabSz="932293"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00000"/>
              </a:solidFill>
              <a:effectLst/>
              <a:uLnTx/>
              <a:uFillTx/>
              <a:latin typeface="Segoe UI"/>
              <a:ea typeface="+mn-ea"/>
              <a:cs typeface="Segoe UI" pitchFamily="34" charset="0"/>
            </a:endParaRPr>
          </a:p>
        </p:txBody>
      </p:sp>
      <p:sp>
        <p:nvSpPr>
          <p:cNvPr id="47" name="Freeform: Shape 46">
            <a:extLst>
              <a:ext uri="{FF2B5EF4-FFF2-40B4-BE49-F238E27FC236}">
                <a16:creationId xmlns:a16="http://schemas.microsoft.com/office/drawing/2014/main" id="{DE7E477E-A5D0-B587-1235-A4D3F928055F}"/>
              </a:ext>
              <a:ext uri="{C183D7F6-B498-43B3-948B-1728B52AA6E4}">
                <adec:decorative xmlns:adec="http://schemas.microsoft.com/office/drawing/2017/decorative" val="1"/>
              </a:ext>
            </a:extLst>
          </p:cNvPr>
          <p:cNvSpPr>
            <a:spLocks/>
          </p:cNvSpPr>
          <p:nvPr/>
        </p:nvSpPr>
        <p:spPr bwMode="auto">
          <a:xfrm rot="5400000" flipV="1">
            <a:off x="992082" y="1766364"/>
            <a:ext cx="4200645" cy="5018011"/>
          </a:xfrm>
          <a:custGeom>
            <a:avLst/>
            <a:gdLst>
              <a:gd name="connsiteX0" fmla="*/ 3538635 w 3538635"/>
              <a:gd name="connsiteY0" fmla="*/ 246254 h 5018723"/>
              <a:gd name="connsiteX1" fmla="*/ 3538635 w 3538635"/>
              <a:gd name="connsiteY1" fmla="*/ 5018723 h 5018723"/>
              <a:gd name="connsiteX2" fmla="*/ 0 w 3538635"/>
              <a:gd name="connsiteY2" fmla="*/ 5018723 h 5018723"/>
              <a:gd name="connsiteX3" fmla="*/ 0 w 3538635"/>
              <a:gd name="connsiteY3" fmla="*/ 246254 h 5018723"/>
              <a:gd name="connsiteX4" fmla="*/ 246254 w 3538635"/>
              <a:gd name="connsiteY4" fmla="*/ 0 h 5018723"/>
              <a:gd name="connsiteX5" fmla="*/ 3292381 w 3538635"/>
              <a:gd name="connsiteY5" fmla="*/ 0 h 5018723"/>
              <a:gd name="connsiteX6" fmla="*/ 3538635 w 3538635"/>
              <a:gd name="connsiteY6" fmla="*/ 246254 h 5018723"/>
              <a:gd name="connsiteX0" fmla="*/ 3538635 w 3630075"/>
              <a:gd name="connsiteY0" fmla="*/ 5018723 h 5110163"/>
              <a:gd name="connsiteX1" fmla="*/ 0 w 3630075"/>
              <a:gd name="connsiteY1" fmla="*/ 5018723 h 5110163"/>
              <a:gd name="connsiteX2" fmla="*/ 0 w 3630075"/>
              <a:gd name="connsiteY2" fmla="*/ 246254 h 5110163"/>
              <a:gd name="connsiteX3" fmla="*/ 246254 w 3630075"/>
              <a:gd name="connsiteY3" fmla="*/ 0 h 5110163"/>
              <a:gd name="connsiteX4" fmla="*/ 3292381 w 3630075"/>
              <a:gd name="connsiteY4" fmla="*/ 0 h 5110163"/>
              <a:gd name="connsiteX5" fmla="*/ 3538635 w 3630075"/>
              <a:gd name="connsiteY5" fmla="*/ 246254 h 5110163"/>
              <a:gd name="connsiteX6" fmla="*/ 3630075 w 3630075"/>
              <a:gd name="connsiteY6" fmla="*/ 5110163 h 5110163"/>
              <a:gd name="connsiteX0" fmla="*/ 3538635 w 3538635"/>
              <a:gd name="connsiteY0" fmla="*/ 5018723 h 5018723"/>
              <a:gd name="connsiteX1" fmla="*/ 0 w 3538635"/>
              <a:gd name="connsiteY1" fmla="*/ 5018723 h 5018723"/>
              <a:gd name="connsiteX2" fmla="*/ 0 w 3538635"/>
              <a:gd name="connsiteY2" fmla="*/ 246254 h 5018723"/>
              <a:gd name="connsiteX3" fmla="*/ 246254 w 3538635"/>
              <a:gd name="connsiteY3" fmla="*/ 0 h 5018723"/>
              <a:gd name="connsiteX4" fmla="*/ 3292381 w 3538635"/>
              <a:gd name="connsiteY4" fmla="*/ 0 h 5018723"/>
              <a:gd name="connsiteX5" fmla="*/ 3538635 w 3538635"/>
              <a:gd name="connsiteY5" fmla="*/ 246254 h 5018723"/>
              <a:gd name="connsiteX0" fmla="*/ 0 w 3538635"/>
              <a:gd name="connsiteY0" fmla="*/ 5018723 h 5018723"/>
              <a:gd name="connsiteX1" fmla="*/ 0 w 3538635"/>
              <a:gd name="connsiteY1" fmla="*/ 246254 h 5018723"/>
              <a:gd name="connsiteX2" fmla="*/ 246254 w 3538635"/>
              <a:gd name="connsiteY2" fmla="*/ 0 h 5018723"/>
              <a:gd name="connsiteX3" fmla="*/ 3292381 w 3538635"/>
              <a:gd name="connsiteY3" fmla="*/ 0 h 5018723"/>
              <a:gd name="connsiteX4" fmla="*/ 3538635 w 3538635"/>
              <a:gd name="connsiteY4" fmla="*/ 246254 h 501872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538635" h="5018723">
                <a:moveTo>
                  <a:pt x="0" y="5018723"/>
                </a:moveTo>
                <a:lnTo>
                  <a:pt x="0" y="246254"/>
                </a:lnTo>
                <a:cubicBezTo>
                  <a:pt x="0" y="110252"/>
                  <a:pt x="110252" y="0"/>
                  <a:pt x="246254" y="0"/>
                </a:cubicBezTo>
                <a:lnTo>
                  <a:pt x="3292381" y="0"/>
                </a:lnTo>
                <a:cubicBezTo>
                  <a:pt x="3428383" y="0"/>
                  <a:pt x="3538635" y="110252"/>
                  <a:pt x="3538635" y="246254"/>
                </a:cubicBez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Freeform: Shape 47">
            <a:extLst>
              <a:ext uri="{FF2B5EF4-FFF2-40B4-BE49-F238E27FC236}">
                <a16:creationId xmlns:a16="http://schemas.microsoft.com/office/drawing/2014/main" id="{46FFDDE4-27B5-C2DD-03E2-8FCEE759F5AC}"/>
              </a:ext>
              <a:ext uri="{C183D7F6-B498-43B3-948B-1728B52AA6E4}">
                <adec:decorative xmlns:adec="http://schemas.microsoft.com/office/drawing/2017/decorative" val="1"/>
              </a:ext>
            </a:extLst>
          </p:cNvPr>
          <p:cNvSpPr>
            <a:spLocks/>
          </p:cNvSpPr>
          <p:nvPr/>
        </p:nvSpPr>
        <p:spPr bwMode="auto">
          <a:xfrm rot="16200000" flipH="1" flipV="1">
            <a:off x="6679758" y="1446845"/>
            <a:ext cx="4200644" cy="5657046"/>
          </a:xfrm>
          <a:custGeom>
            <a:avLst/>
            <a:gdLst>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630075"/>
              <a:gd name="connsiteY0" fmla="*/ 5657849 h 5749289"/>
              <a:gd name="connsiteX1" fmla="*/ 3538635 w 3630075"/>
              <a:gd name="connsiteY1" fmla="*/ 246255 h 5749289"/>
              <a:gd name="connsiteX2" fmla="*/ 3292381 w 3630075"/>
              <a:gd name="connsiteY2" fmla="*/ 0 h 5749289"/>
              <a:gd name="connsiteX3" fmla="*/ 246254 w 3630075"/>
              <a:gd name="connsiteY3" fmla="*/ 0 h 5749289"/>
              <a:gd name="connsiteX4" fmla="*/ 0 w 3630075"/>
              <a:gd name="connsiteY4" fmla="*/ 246255 h 5749289"/>
              <a:gd name="connsiteX5" fmla="*/ 0 w 3630075"/>
              <a:gd name="connsiteY5" fmla="*/ 5657849 h 5749289"/>
              <a:gd name="connsiteX6" fmla="*/ 3630075 w 3630075"/>
              <a:gd name="connsiteY6" fmla="*/ 5749289 h 5749289"/>
              <a:gd name="connsiteX0" fmla="*/ 3538635 w 3538635"/>
              <a:gd name="connsiteY0" fmla="*/ 5657849 h 5657849"/>
              <a:gd name="connsiteX1" fmla="*/ 3538635 w 3538635"/>
              <a:gd name="connsiteY1" fmla="*/ 246255 h 5657849"/>
              <a:gd name="connsiteX2" fmla="*/ 3292381 w 3538635"/>
              <a:gd name="connsiteY2" fmla="*/ 0 h 5657849"/>
              <a:gd name="connsiteX3" fmla="*/ 246254 w 3538635"/>
              <a:gd name="connsiteY3" fmla="*/ 0 h 5657849"/>
              <a:gd name="connsiteX4" fmla="*/ 0 w 3538635"/>
              <a:gd name="connsiteY4" fmla="*/ 246255 h 5657849"/>
              <a:gd name="connsiteX5" fmla="*/ 0 w 3538635"/>
              <a:gd name="connsiteY5" fmla="*/ 5657849 h 5657849"/>
              <a:gd name="connsiteX0" fmla="*/ 3538635 w 3538635"/>
              <a:gd name="connsiteY0" fmla="*/ 246255 h 5657849"/>
              <a:gd name="connsiteX1" fmla="*/ 3292381 w 3538635"/>
              <a:gd name="connsiteY1" fmla="*/ 0 h 5657849"/>
              <a:gd name="connsiteX2" fmla="*/ 246254 w 3538635"/>
              <a:gd name="connsiteY2" fmla="*/ 0 h 5657849"/>
              <a:gd name="connsiteX3" fmla="*/ 0 w 3538635"/>
              <a:gd name="connsiteY3" fmla="*/ 246255 h 5657849"/>
              <a:gd name="connsiteX4" fmla="*/ 0 w 3538635"/>
              <a:gd name="connsiteY4" fmla="*/ 5657849 h 5657849"/>
              <a:gd name="connsiteX0" fmla="*/ 3292381 w 3292381"/>
              <a:gd name="connsiteY0" fmla="*/ 0 h 5657849"/>
              <a:gd name="connsiteX1" fmla="*/ 246254 w 3292381"/>
              <a:gd name="connsiteY1" fmla="*/ 0 h 5657849"/>
              <a:gd name="connsiteX2" fmla="*/ 0 w 3292381"/>
              <a:gd name="connsiteY2" fmla="*/ 246255 h 5657849"/>
              <a:gd name="connsiteX3" fmla="*/ 0 w 3292381"/>
              <a:gd name="connsiteY3" fmla="*/ 5657849 h 5657849"/>
            </a:gdLst>
            <a:ahLst/>
            <a:cxnLst>
              <a:cxn ang="0">
                <a:pos x="connsiteX0" y="connsiteY0"/>
              </a:cxn>
              <a:cxn ang="0">
                <a:pos x="connsiteX1" y="connsiteY1"/>
              </a:cxn>
              <a:cxn ang="0">
                <a:pos x="connsiteX2" y="connsiteY2"/>
              </a:cxn>
              <a:cxn ang="0">
                <a:pos x="connsiteX3" y="connsiteY3"/>
              </a:cxn>
            </a:cxnLst>
            <a:rect l="l" t="t" r="r" b="b"/>
            <a:pathLst>
              <a:path w="3292381" h="5657849">
                <a:moveTo>
                  <a:pt x="3292381" y="0"/>
                </a:moveTo>
                <a:lnTo>
                  <a:pt x="246254" y="0"/>
                </a:lnTo>
                <a:cubicBezTo>
                  <a:pt x="110252" y="0"/>
                  <a:pt x="0" y="110253"/>
                  <a:pt x="0" y="246255"/>
                </a:cubicBezTo>
                <a:lnTo>
                  <a:pt x="0" y="5657849"/>
                </a:lnTo>
              </a:path>
            </a:pathLst>
          </a:custGeom>
          <a:noFill/>
          <a:ln w="9525" cap="flat" cmpd="sng" algn="ctr">
            <a:gradFill flip="none" rotWithShape="1">
              <a:gsLst>
                <a:gs pos="0">
                  <a:schemeClr val="tx1"/>
                </a:gs>
                <a:gs pos="100000">
                  <a:srgbClr val="FFFFFF">
                    <a:alpha val="0"/>
                  </a:srgbClr>
                </a:gs>
                <a:gs pos="76000">
                  <a:srgbClr val="FFFFFF">
                    <a:alpha val="0"/>
                  </a:srgbClr>
                </a:gs>
              </a:gsLst>
              <a:lin ang="0" scaled="1"/>
              <a:tileRect/>
            </a:gradFill>
            <a:prstDash val="solid"/>
            <a:headEnd type="none" w="med" len="med"/>
            <a:tailEnd type="none" w="med" len="med"/>
          </a:ln>
          <a:effectLst/>
        </p:spPr>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100000"/>
              </a:lnSpc>
              <a:spcBef>
                <a:spcPct val="0"/>
              </a:spcBef>
              <a:spcAft>
                <a:spcPct val="0"/>
              </a:spcAft>
              <a:buClrTx/>
              <a:buSzTx/>
              <a:buFontTx/>
              <a:buNone/>
              <a:tabLst/>
              <a:defRPr/>
            </a:pPr>
            <a:endParaRPr kumimoji="0" lang="en-US" sz="2353"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 name="Graphic 3" descr="Azure AI Studio logo">
            <a:extLst>
              <a:ext uri="{FF2B5EF4-FFF2-40B4-BE49-F238E27FC236}">
                <a16:creationId xmlns:a16="http://schemas.microsoft.com/office/drawing/2014/main" id="{C6F75175-DB35-8D17-3B48-3FA583E67153}"/>
              </a:ext>
            </a:extLst>
          </p:cNvPr>
          <p:cNvPicPr>
            <a:picLocks noChangeAspect="1"/>
          </p:cNvPicPr>
          <p:nvPr/>
        </p:nvPicPr>
        <p:blipFill>
          <a:blip r:embed="rId3">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3948984" y="521145"/>
            <a:ext cx="876634" cy="876634"/>
          </a:xfrm>
          <a:prstGeom prst="rect">
            <a:avLst/>
          </a:prstGeom>
        </p:spPr>
      </p:pic>
      <p:sp>
        <p:nvSpPr>
          <p:cNvPr id="5" name="Title 1">
            <a:extLst>
              <a:ext uri="{FF2B5EF4-FFF2-40B4-BE49-F238E27FC236}">
                <a16:creationId xmlns:a16="http://schemas.microsoft.com/office/drawing/2014/main" id="{7DA1DC78-5DFA-C6CD-1BAE-5749B6AE5384}"/>
              </a:ext>
            </a:extLst>
          </p:cNvPr>
          <p:cNvSpPr txBox="1">
            <a:spLocks/>
          </p:cNvSpPr>
          <p:nvPr/>
        </p:nvSpPr>
        <p:spPr>
          <a:xfrm>
            <a:off x="4915677" y="684202"/>
            <a:ext cx="3542523" cy="554037"/>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563" rtl="0" eaLnBrk="1" latinLnBrk="0" hangingPunct="1">
              <a:lnSpc>
                <a:spcPct val="100000"/>
              </a:lnSpc>
              <a:spcBef>
                <a:spcPct val="0"/>
              </a:spcBef>
              <a:buNone/>
              <a:defRPr lang="en-US" sz="3600" b="0" kern="1200" cap="none" spc="-50" baseline="0">
                <a:ln w="3175">
                  <a:noFill/>
                </a:ln>
                <a:solidFill>
                  <a:schemeClr val="tx1"/>
                </a:solidFill>
                <a:effectLst/>
                <a:latin typeface="+mj-lt"/>
                <a:ea typeface="+mn-ea"/>
                <a:cs typeface="Segoe UI" pitchFamily="34" charset="0"/>
              </a:defRPr>
            </a:lvl1pPr>
          </a:lstStyle>
          <a:p>
            <a:pPr>
              <a:defRPr/>
            </a:pPr>
            <a:r>
              <a:rPr lang="en-US"/>
              <a:t>Azure AI Studio</a:t>
            </a:r>
          </a:p>
        </p:txBody>
      </p:sp>
      <p:sp>
        <p:nvSpPr>
          <p:cNvPr id="49" name="Text Placeholder 1">
            <a:extLst>
              <a:ext uri="{FF2B5EF4-FFF2-40B4-BE49-F238E27FC236}">
                <a16:creationId xmlns:a16="http://schemas.microsoft.com/office/drawing/2014/main" id="{192A6EC0-1748-7853-CDD0-1349E68A0105}"/>
              </a:ext>
            </a:extLst>
          </p:cNvPr>
          <p:cNvSpPr txBox="1">
            <a:spLocks/>
          </p:cNvSpPr>
          <p:nvPr/>
        </p:nvSpPr>
        <p:spPr>
          <a:xfrm>
            <a:off x="1835902" y="2005794"/>
            <a:ext cx="9089028" cy="276999"/>
          </a:xfrm>
          <a:prstGeom prst="rect">
            <a:avLst/>
          </a:prstGeom>
          <a:solidFill>
            <a:schemeClr val="bg1"/>
          </a:solidFill>
        </p:spPr>
        <p:txBody>
          <a:bodyPr vert="horz" wrap="square" lIns="0" tIns="0" rIns="0" bIns="0" rtlCol="0" anchor="t">
            <a:spAutoFit/>
          </a:bodyPr>
          <a:ls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w="3175">
                  <a:noFill/>
                </a:ln>
                <a:gradFill>
                  <a:gsLst>
                    <a:gs pos="80460">
                      <a:srgbClr val="FFFFFF"/>
                    </a:gs>
                    <a:gs pos="59551">
                      <a:srgbClr val="FFFFFF"/>
                    </a:gs>
                  </a:gsLst>
                  <a:path path="circle">
                    <a:fillToRect l="100000" t="100000"/>
                  </a:path>
                </a:gradFill>
                <a:effectLst/>
                <a:uLnTx/>
                <a:uFillTx/>
                <a:latin typeface="Segoe UI"/>
                <a:ea typeface="+mn-ea"/>
                <a:cs typeface="Segoe UI"/>
              </a:rPr>
              <a:t>A unified platform for developing generative AI apps and custom copilot experiences</a:t>
            </a:r>
          </a:p>
        </p:txBody>
      </p:sp>
      <p:sp>
        <p:nvSpPr>
          <p:cNvPr id="87" name="TextBox 86">
            <a:extLst>
              <a:ext uri="{FF2B5EF4-FFF2-40B4-BE49-F238E27FC236}">
                <a16:creationId xmlns:a16="http://schemas.microsoft.com/office/drawing/2014/main" id="{11A1964A-2B78-10B9-CE15-B4749D5BD1ED}"/>
              </a:ext>
              <a:ext uri="{C183D7F6-B498-43B3-948B-1728B52AA6E4}">
                <adec:decorative xmlns:adec="http://schemas.microsoft.com/office/drawing/2017/decorative" val="1"/>
              </a:ext>
            </a:extLst>
          </p:cNvPr>
          <p:cNvSpPr txBox="1"/>
          <p:nvPr/>
        </p:nvSpPr>
        <p:spPr>
          <a:xfrm>
            <a:off x="857336" y="3438659"/>
            <a:ext cx="1869506" cy="120032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Unified</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platform </a:t>
            </a:r>
            <a:endParaRPr kumimoji="0" lang="en-US" sz="1600" b="0" i="0" u="none" strike="noStrike" kern="1200" cap="none" spc="0" normalizeH="0" baseline="0" noProof="0">
              <a:ln>
                <a:noFill/>
              </a:ln>
              <a:solidFill>
                <a:srgbClr val="FFFFFF"/>
              </a:solidFill>
              <a:effectLst/>
              <a:uLnTx/>
              <a:uFillTx/>
              <a:latin typeface="Segoe UI Semibold"/>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Comprehensive AI Tools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Code-centric Developer experiences</a:t>
            </a:r>
          </a:p>
        </p:txBody>
      </p:sp>
      <p:sp>
        <p:nvSpPr>
          <p:cNvPr id="69" name="TextBox 68">
            <a:extLst>
              <a:ext uri="{FF2B5EF4-FFF2-40B4-BE49-F238E27FC236}">
                <a16:creationId xmlns:a16="http://schemas.microsoft.com/office/drawing/2014/main" id="{5ECA95B3-59C0-2F0F-808C-A1BBA49F639D}"/>
              </a:ext>
              <a:ext uri="{C183D7F6-B498-43B3-948B-1728B52AA6E4}">
                <adec:decorative xmlns:adec="http://schemas.microsoft.com/office/drawing/2017/decorative" val="1"/>
              </a:ext>
            </a:extLst>
          </p:cNvPr>
          <p:cNvSpPr txBox="1"/>
          <p:nvPr/>
        </p:nvSpPr>
        <p:spPr>
          <a:xfrm>
            <a:off x="7203079" y="3438659"/>
            <a:ext cx="2072728" cy="1561966"/>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Safe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responsible AI</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Content classification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Jailbreak risk detection</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350" b="0" i="0" u="none" strike="noStrike" kern="1200" cap="none" spc="0" normalizeH="0" baseline="0" noProof="0">
              <a:ln>
                <a:noFill/>
              </a:ln>
              <a:solidFill>
                <a:srgbClr val="FFFFFF"/>
              </a:solidFill>
              <a:effectLst/>
              <a:uLnTx/>
              <a:uFillTx/>
              <a:latin typeface="Segoe UI"/>
              <a:ea typeface="+mn-ea"/>
              <a:cs typeface="Segoe UI"/>
            </a:endParaRPr>
          </a:p>
        </p:txBody>
      </p:sp>
      <p:sp>
        <p:nvSpPr>
          <p:cNvPr id="15" name="Graphic 2">
            <a:extLst>
              <a:ext uri="{FF2B5EF4-FFF2-40B4-BE49-F238E27FC236}">
                <a16:creationId xmlns:a16="http://schemas.microsoft.com/office/drawing/2014/main" id="{5A32B63A-4F59-BBFB-278A-B89CA203E8B7}"/>
              </a:ext>
              <a:ext uri="{C183D7F6-B498-43B3-948B-1728B52AA6E4}">
                <adec:decorative xmlns:adec="http://schemas.microsoft.com/office/drawing/2017/decorative" val="1"/>
              </a:ext>
            </a:extLst>
          </p:cNvPr>
          <p:cNvSpPr/>
          <p:nvPr/>
        </p:nvSpPr>
        <p:spPr>
          <a:xfrm>
            <a:off x="8062299" y="2775924"/>
            <a:ext cx="354288" cy="442860"/>
          </a:xfrm>
          <a:custGeom>
            <a:avLst/>
            <a:gdLst>
              <a:gd name="connsiteX0" fmla="*/ 286176 w 572352"/>
              <a:gd name="connsiteY0" fmla="*/ 0 h 715440"/>
              <a:gd name="connsiteX1" fmla="*/ 429265 w 572352"/>
              <a:gd name="connsiteY1" fmla="*/ 143088 h 715440"/>
              <a:gd name="connsiteX2" fmla="*/ 429265 w 572352"/>
              <a:gd name="connsiteY2" fmla="*/ 214632 h 715440"/>
              <a:gd name="connsiteX3" fmla="*/ 518695 w 572352"/>
              <a:gd name="connsiteY3" fmla="*/ 214632 h 715440"/>
              <a:gd name="connsiteX4" fmla="*/ 572353 w 572352"/>
              <a:gd name="connsiteY4" fmla="*/ 268290 h 715440"/>
              <a:gd name="connsiteX5" fmla="*/ 572353 w 572352"/>
              <a:gd name="connsiteY5" fmla="*/ 661783 h 715440"/>
              <a:gd name="connsiteX6" fmla="*/ 518695 w 572352"/>
              <a:gd name="connsiteY6" fmla="*/ 715441 h 715440"/>
              <a:gd name="connsiteX7" fmla="*/ 53658 w 572352"/>
              <a:gd name="connsiteY7" fmla="*/ 715441 h 715440"/>
              <a:gd name="connsiteX8" fmla="*/ 0 w 572352"/>
              <a:gd name="connsiteY8" fmla="*/ 661783 h 715440"/>
              <a:gd name="connsiteX9" fmla="*/ 0 w 572352"/>
              <a:gd name="connsiteY9" fmla="*/ 268290 h 715440"/>
              <a:gd name="connsiteX10" fmla="*/ 53658 w 572352"/>
              <a:gd name="connsiteY10" fmla="*/ 214632 h 715440"/>
              <a:gd name="connsiteX11" fmla="*/ 143088 w 572352"/>
              <a:gd name="connsiteY11" fmla="*/ 214632 h 715440"/>
              <a:gd name="connsiteX12" fmla="*/ 143088 w 572352"/>
              <a:gd name="connsiteY12" fmla="*/ 143088 h 715440"/>
              <a:gd name="connsiteX13" fmla="*/ 286176 w 572352"/>
              <a:gd name="connsiteY13" fmla="*/ 0 h 715440"/>
              <a:gd name="connsiteX14" fmla="*/ 286176 w 572352"/>
              <a:gd name="connsiteY14" fmla="*/ 411378 h 715440"/>
              <a:gd name="connsiteX15" fmla="*/ 232518 w 572352"/>
              <a:gd name="connsiteY15" fmla="*/ 465037 h 715440"/>
              <a:gd name="connsiteX16" fmla="*/ 286176 w 572352"/>
              <a:gd name="connsiteY16" fmla="*/ 518695 h 715440"/>
              <a:gd name="connsiteX17" fmla="*/ 339834 w 572352"/>
              <a:gd name="connsiteY17" fmla="*/ 465037 h 715440"/>
              <a:gd name="connsiteX18" fmla="*/ 286176 w 572352"/>
              <a:gd name="connsiteY18" fmla="*/ 411378 h 715440"/>
              <a:gd name="connsiteX19" fmla="*/ 286176 w 572352"/>
              <a:gd name="connsiteY19" fmla="*/ 71544 h 715440"/>
              <a:gd name="connsiteX20" fmla="*/ 214632 w 572352"/>
              <a:gd name="connsiteY20" fmla="*/ 143088 h 715440"/>
              <a:gd name="connsiteX21" fmla="*/ 214632 w 572352"/>
              <a:gd name="connsiteY21" fmla="*/ 214632 h 715440"/>
              <a:gd name="connsiteX22" fmla="*/ 357720 w 572352"/>
              <a:gd name="connsiteY22" fmla="*/ 214632 h 715440"/>
              <a:gd name="connsiteX23" fmla="*/ 357720 w 572352"/>
              <a:gd name="connsiteY23" fmla="*/ 143088 h 715440"/>
              <a:gd name="connsiteX24" fmla="*/ 286176 w 572352"/>
              <a:gd name="connsiteY24" fmla="*/ 71544 h 7154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572352" h="715440">
                <a:moveTo>
                  <a:pt x="286176" y="0"/>
                </a:moveTo>
                <a:cubicBezTo>
                  <a:pt x="365200" y="0"/>
                  <a:pt x="429265" y="64063"/>
                  <a:pt x="429265" y="143088"/>
                </a:cubicBezTo>
                <a:lnTo>
                  <a:pt x="429265" y="214632"/>
                </a:lnTo>
                <a:lnTo>
                  <a:pt x="518695" y="214632"/>
                </a:lnTo>
                <a:cubicBezTo>
                  <a:pt x="548328" y="214632"/>
                  <a:pt x="572353" y="238656"/>
                  <a:pt x="572353" y="268290"/>
                </a:cubicBezTo>
                <a:lnTo>
                  <a:pt x="572353" y="661783"/>
                </a:lnTo>
                <a:cubicBezTo>
                  <a:pt x="572353" y="691416"/>
                  <a:pt x="548328" y="715441"/>
                  <a:pt x="518695" y="715441"/>
                </a:cubicBezTo>
                <a:lnTo>
                  <a:pt x="53658" y="715441"/>
                </a:lnTo>
                <a:cubicBezTo>
                  <a:pt x="24023" y="715441"/>
                  <a:pt x="0" y="691416"/>
                  <a:pt x="0" y="661783"/>
                </a:cubicBezTo>
                <a:lnTo>
                  <a:pt x="0" y="268290"/>
                </a:lnTo>
                <a:cubicBezTo>
                  <a:pt x="0" y="238656"/>
                  <a:pt x="24023" y="214632"/>
                  <a:pt x="53658" y="214632"/>
                </a:cubicBezTo>
                <a:lnTo>
                  <a:pt x="143088" y="214632"/>
                </a:lnTo>
                <a:lnTo>
                  <a:pt x="143088" y="143088"/>
                </a:lnTo>
                <a:cubicBezTo>
                  <a:pt x="143088" y="64063"/>
                  <a:pt x="207151" y="0"/>
                  <a:pt x="286176" y="0"/>
                </a:cubicBezTo>
                <a:close/>
                <a:moveTo>
                  <a:pt x="286176" y="411378"/>
                </a:moveTo>
                <a:cubicBezTo>
                  <a:pt x="256543" y="411378"/>
                  <a:pt x="232518" y="435403"/>
                  <a:pt x="232518" y="465037"/>
                </a:cubicBezTo>
                <a:cubicBezTo>
                  <a:pt x="232518" y="494670"/>
                  <a:pt x="256543" y="518695"/>
                  <a:pt x="286176" y="518695"/>
                </a:cubicBezTo>
                <a:cubicBezTo>
                  <a:pt x="315810" y="518695"/>
                  <a:pt x="339834" y="494670"/>
                  <a:pt x="339834" y="465037"/>
                </a:cubicBezTo>
                <a:cubicBezTo>
                  <a:pt x="339834" y="435403"/>
                  <a:pt x="315810" y="411378"/>
                  <a:pt x="286176" y="411378"/>
                </a:cubicBezTo>
                <a:close/>
                <a:moveTo>
                  <a:pt x="286176" y="71544"/>
                </a:moveTo>
                <a:cubicBezTo>
                  <a:pt x="246663" y="71544"/>
                  <a:pt x="214632" y="103575"/>
                  <a:pt x="214632" y="143088"/>
                </a:cubicBezTo>
                <a:lnTo>
                  <a:pt x="214632" y="214632"/>
                </a:lnTo>
                <a:lnTo>
                  <a:pt x="357720" y="214632"/>
                </a:lnTo>
                <a:lnTo>
                  <a:pt x="357720" y="143088"/>
                </a:lnTo>
                <a:cubicBezTo>
                  <a:pt x="357720" y="103575"/>
                  <a:pt x="325690" y="71544"/>
                  <a:pt x="286176" y="71544"/>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3" name="Freeform 45">
            <a:extLst>
              <a:ext uri="{FF2B5EF4-FFF2-40B4-BE49-F238E27FC236}">
                <a16:creationId xmlns:a16="http://schemas.microsoft.com/office/drawing/2014/main" id="{DF934475-FF2E-861E-426C-4BC0D7B2F5CE}"/>
              </a:ext>
              <a:ext uri="{C183D7F6-B498-43B3-948B-1728B52AA6E4}">
                <adec:decorative xmlns:adec="http://schemas.microsoft.com/office/drawing/2017/decorative" val="1"/>
              </a:ext>
            </a:extLst>
          </p:cNvPr>
          <p:cNvSpPr/>
          <p:nvPr/>
        </p:nvSpPr>
        <p:spPr>
          <a:xfrm>
            <a:off x="1615211" y="2775924"/>
            <a:ext cx="407038" cy="407038"/>
          </a:xfrm>
          <a:custGeom>
            <a:avLst/>
            <a:gdLst>
              <a:gd name="connsiteX0" fmla="*/ 104667 w 407038"/>
              <a:gd name="connsiteY0" fmla="*/ 180260 h 407038"/>
              <a:gd name="connsiteX1" fmla="*/ 69778 w 407038"/>
              <a:gd name="connsiteY1" fmla="*/ 215149 h 407038"/>
              <a:gd name="connsiteX2" fmla="*/ 69778 w 407038"/>
              <a:gd name="connsiteY2" fmla="*/ 226779 h 407038"/>
              <a:gd name="connsiteX3" fmla="*/ 77268 w 407038"/>
              <a:gd name="connsiteY3" fmla="*/ 253759 h 407038"/>
              <a:gd name="connsiteX4" fmla="*/ 99085 w 407038"/>
              <a:gd name="connsiteY4" fmla="*/ 273065 h 407038"/>
              <a:gd name="connsiteX5" fmla="*/ 174445 w 407038"/>
              <a:gd name="connsiteY5" fmla="*/ 290742 h 407038"/>
              <a:gd name="connsiteX6" fmla="*/ 254178 w 407038"/>
              <a:gd name="connsiteY6" fmla="*/ 273065 h 407038"/>
              <a:gd name="connsiteX7" fmla="*/ 273204 w 407038"/>
              <a:gd name="connsiteY7" fmla="*/ 253759 h 407038"/>
              <a:gd name="connsiteX8" fmla="*/ 279112 w 407038"/>
              <a:gd name="connsiteY8" fmla="*/ 226779 h 407038"/>
              <a:gd name="connsiteX9" fmla="*/ 279112 w 407038"/>
              <a:gd name="connsiteY9" fmla="*/ 215149 h 407038"/>
              <a:gd name="connsiteX10" fmla="*/ 244223 w 407038"/>
              <a:gd name="connsiteY10" fmla="*/ 180260 h 407038"/>
              <a:gd name="connsiteX11" fmla="*/ 372149 w 407038"/>
              <a:gd name="connsiteY11" fmla="*/ 70010 h 407038"/>
              <a:gd name="connsiteX12" fmla="*/ 407038 w 407038"/>
              <a:gd name="connsiteY12" fmla="*/ 133741 h 407038"/>
              <a:gd name="connsiteX13" fmla="*/ 407038 w 407038"/>
              <a:gd name="connsiteY13" fmla="*/ 284926 h 407038"/>
              <a:gd name="connsiteX14" fmla="*/ 284926 w 407038"/>
              <a:gd name="connsiteY14" fmla="*/ 407038 h 407038"/>
              <a:gd name="connsiteX15" fmla="*/ 133741 w 407038"/>
              <a:gd name="connsiteY15" fmla="*/ 407038 h 407038"/>
              <a:gd name="connsiteX16" fmla="*/ 70010 w 407038"/>
              <a:gd name="connsiteY16" fmla="*/ 372149 h 407038"/>
              <a:gd name="connsiteX17" fmla="*/ 284926 w 407038"/>
              <a:gd name="connsiteY17" fmla="*/ 372149 h 407038"/>
              <a:gd name="connsiteX18" fmla="*/ 372149 w 407038"/>
              <a:gd name="connsiteY18" fmla="*/ 284926 h 407038"/>
              <a:gd name="connsiteX19" fmla="*/ 174445 w 407038"/>
              <a:gd name="connsiteY19" fmla="*/ 52334 h 407038"/>
              <a:gd name="connsiteX20" fmla="*/ 122112 w 407038"/>
              <a:gd name="connsiteY20" fmla="*/ 104667 h 407038"/>
              <a:gd name="connsiteX21" fmla="*/ 174445 w 407038"/>
              <a:gd name="connsiteY21" fmla="*/ 157001 h 407038"/>
              <a:gd name="connsiteX22" fmla="*/ 226779 w 407038"/>
              <a:gd name="connsiteY22" fmla="*/ 104667 h 407038"/>
              <a:gd name="connsiteX23" fmla="*/ 174445 w 407038"/>
              <a:gd name="connsiteY23" fmla="*/ 52334 h 407038"/>
              <a:gd name="connsiteX24" fmla="*/ 75593 w 407038"/>
              <a:gd name="connsiteY24" fmla="*/ 0 h 407038"/>
              <a:gd name="connsiteX25" fmla="*/ 273297 w 407038"/>
              <a:gd name="connsiteY25" fmla="*/ 0 h 407038"/>
              <a:gd name="connsiteX26" fmla="*/ 348890 w 407038"/>
              <a:gd name="connsiteY26" fmla="*/ 75593 h 407038"/>
              <a:gd name="connsiteX27" fmla="*/ 348890 w 407038"/>
              <a:gd name="connsiteY27" fmla="*/ 273297 h 407038"/>
              <a:gd name="connsiteX28" fmla="*/ 273297 w 407038"/>
              <a:gd name="connsiteY28" fmla="*/ 348890 h 407038"/>
              <a:gd name="connsiteX29" fmla="*/ 75593 w 407038"/>
              <a:gd name="connsiteY29" fmla="*/ 348890 h 407038"/>
              <a:gd name="connsiteX30" fmla="*/ 0 w 407038"/>
              <a:gd name="connsiteY30" fmla="*/ 273297 h 407038"/>
              <a:gd name="connsiteX31" fmla="*/ 0 w 407038"/>
              <a:gd name="connsiteY31" fmla="*/ 75593 h 407038"/>
              <a:gd name="connsiteX32" fmla="*/ 75593 w 407038"/>
              <a:gd name="connsiteY32" fmla="*/ 0 h 4070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Lst>
            <a:rect l="l" t="t" r="r" b="b"/>
            <a:pathLst>
              <a:path w="407038" h="407038">
                <a:moveTo>
                  <a:pt x="104667" y="180260"/>
                </a:moveTo>
                <a:cubicBezTo>
                  <a:pt x="85398" y="180260"/>
                  <a:pt x="69778" y="195881"/>
                  <a:pt x="69778" y="215149"/>
                </a:cubicBezTo>
                <a:lnTo>
                  <a:pt x="69778" y="226779"/>
                </a:lnTo>
                <a:cubicBezTo>
                  <a:pt x="69778" y="238315"/>
                  <a:pt x="72499" y="246782"/>
                  <a:pt x="77268" y="253759"/>
                </a:cubicBezTo>
                <a:cubicBezTo>
                  <a:pt x="82105" y="260877"/>
                  <a:pt x="89339" y="266878"/>
                  <a:pt x="99085" y="273065"/>
                </a:cubicBezTo>
                <a:cubicBezTo>
                  <a:pt x="117576" y="284764"/>
                  <a:pt x="143743" y="290742"/>
                  <a:pt x="174445" y="290742"/>
                </a:cubicBezTo>
                <a:cubicBezTo>
                  <a:pt x="210962" y="290742"/>
                  <a:pt x="237129" y="284764"/>
                  <a:pt x="254178" y="273065"/>
                </a:cubicBezTo>
                <a:cubicBezTo>
                  <a:pt x="263203" y="266831"/>
                  <a:pt x="269297" y="260807"/>
                  <a:pt x="273204" y="253759"/>
                </a:cubicBezTo>
                <a:cubicBezTo>
                  <a:pt x="277112" y="246782"/>
                  <a:pt x="279112" y="238315"/>
                  <a:pt x="279112" y="226779"/>
                </a:cubicBezTo>
                <a:lnTo>
                  <a:pt x="279112" y="215149"/>
                </a:lnTo>
                <a:cubicBezTo>
                  <a:pt x="279112" y="195881"/>
                  <a:pt x="263491" y="180260"/>
                  <a:pt x="244223" y="180260"/>
                </a:cubicBezTo>
                <a:close/>
                <a:moveTo>
                  <a:pt x="372149" y="70010"/>
                </a:moveTo>
                <a:cubicBezTo>
                  <a:pt x="393129" y="83454"/>
                  <a:pt x="407038" y="106992"/>
                  <a:pt x="407038" y="133741"/>
                </a:cubicBezTo>
                <a:lnTo>
                  <a:pt x="407038" y="284926"/>
                </a:lnTo>
                <a:cubicBezTo>
                  <a:pt x="407038" y="352378"/>
                  <a:pt x="352378" y="407038"/>
                  <a:pt x="284926" y="407038"/>
                </a:cubicBezTo>
                <a:lnTo>
                  <a:pt x="133741" y="407038"/>
                </a:lnTo>
                <a:cubicBezTo>
                  <a:pt x="107932" y="407056"/>
                  <a:pt x="83900" y="393901"/>
                  <a:pt x="70010" y="372149"/>
                </a:cubicBezTo>
                <a:lnTo>
                  <a:pt x="284926" y="372149"/>
                </a:lnTo>
                <a:cubicBezTo>
                  <a:pt x="333099" y="372149"/>
                  <a:pt x="372149" y="333099"/>
                  <a:pt x="372149" y="284926"/>
                </a:cubicBezTo>
                <a:close/>
                <a:moveTo>
                  <a:pt x="174445" y="52334"/>
                </a:moveTo>
                <a:cubicBezTo>
                  <a:pt x="145542" y="52334"/>
                  <a:pt x="122112" y="75764"/>
                  <a:pt x="122112" y="104667"/>
                </a:cubicBezTo>
                <a:cubicBezTo>
                  <a:pt x="122112" y="133570"/>
                  <a:pt x="145542" y="157001"/>
                  <a:pt x="174445" y="157001"/>
                </a:cubicBezTo>
                <a:cubicBezTo>
                  <a:pt x="203347" y="157001"/>
                  <a:pt x="226779" y="133570"/>
                  <a:pt x="226779" y="104667"/>
                </a:cubicBezTo>
                <a:cubicBezTo>
                  <a:pt x="226779" y="75764"/>
                  <a:pt x="203347" y="52334"/>
                  <a:pt x="174445" y="52334"/>
                </a:cubicBezTo>
                <a:close/>
                <a:moveTo>
                  <a:pt x="75593" y="0"/>
                </a:moveTo>
                <a:lnTo>
                  <a:pt x="273297" y="0"/>
                </a:lnTo>
                <a:cubicBezTo>
                  <a:pt x="315045" y="0"/>
                  <a:pt x="348890" y="33844"/>
                  <a:pt x="348890" y="75593"/>
                </a:cubicBezTo>
                <a:lnTo>
                  <a:pt x="348890" y="273297"/>
                </a:lnTo>
                <a:cubicBezTo>
                  <a:pt x="348890" y="315045"/>
                  <a:pt x="315045" y="348890"/>
                  <a:pt x="273297" y="348890"/>
                </a:cubicBezTo>
                <a:lnTo>
                  <a:pt x="75593" y="348890"/>
                </a:lnTo>
                <a:cubicBezTo>
                  <a:pt x="33844" y="348890"/>
                  <a:pt x="0" y="315045"/>
                  <a:pt x="0" y="273297"/>
                </a:cubicBezTo>
                <a:lnTo>
                  <a:pt x="0" y="75593"/>
                </a:lnTo>
                <a:cubicBezTo>
                  <a:pt x="0" y="33844"/>
                  <a:pt x="33844" y="0"/>
                  <a:pt x="755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2" name="TextBox 1">
            <a:extLst>
              <a:ext uri="{FF2B5EF4-FFF2-40B4-BE49-F238E27FC236}">
                <a16:creationId xmlns:a16="http://schemas.microsoft.com/office/drawing/2014/main" id="{28D95DCF-48A3-07C4-A6F2-8BA3BDABE1B0}"/>
              </a:ext>
              <a:ext uri="{C183D7F6-B498-43B3-948B-1728B52AA6E4}">
                <adec:decorative xmlns:adec="http://schemas.microsoft.com/office/drawing/2017/decorative" val="1"/>
              </a:ext>
            </a:extLst>
          </p:cNvPr>
          <p:cNvSpPr txBox="1"/>
          <p:nvPr/>
        </p:nvSpPr>
        <p:spPr>
          <a:xfrm>
            <a:off x="3062106" y="3438659"/>
            <a:ext cx="1864708" cy="101566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Data &amp;</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search</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Data integration</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Hybrid vector search</a:t>
            </a:r>
          </a:p>
        </p:txBody>
      </p:sp>
      <p:sp>
        <p:nvSpPr>
          <p:cNvPr id="32" name="Freeform 44">
            <a:extLst>
              <a:ext uri="{FF2B5EF4-FFF2-40B4-BE49-F238E27FC236}">
                <a16:creationId xmlns:a16="http://schemas.microsoft.com/office/drawing/2014/main" id="{D42546A0-0E38-3BFD-11FF-E2A782E23C3C}"/>
              </a:ext>
              <a:ext uri="{C183D7F6-B498-43B3-948B-1728B52AA6E4}">
                <adec:decorative xmlns:adec="http://schemas.microsoft.com/office/drawing/2017/decorative" val="1"/>
              </a:ext>
            </a:extLst>
          </p:cNvPr>
          <p:cNvSpPr/>
          <p:nvPr/>
        </p:nvSpPr>
        <p:spPr>
          <a:xfrm>
            <a:off x="3767906" y="2768570"/>
            <a:ext cx="463493" cy="397688"/>
          </a:xfrm>
          <a:custGeom>
            <a:avLst/>
            <a:gdLst>
              <a:gd name="connsiteX0" fmla="*/ 67053 w 312904"/>
              <a:gd name="connsiteY0" fmla="*/ 126650 h 268479"/>
              <a:gd name="connsiteX1" fmla="*/ 22353 w 312904"/>
              <a:gd name="connsiteY1" fmla="*/ 171350 h 268479"/>
              <a:gd name="connsiteX2" fmla="*/ 67053 w 312904"/>
              <a:gd name="connsiteY2" fmla="*/ 216050 h 268479"/>
              <a:gd name="connsiteX3" fmla="*/ 111753 w 312904"/>
              <a:gd name="connsiteY3" fmla="*/ 171350 h 268479"/>
              <a:gd name="connsiteX4" fmla="*/ 67053 w 312904"/>
              <a:gd name="connsiteY4" fmla="*/ 126650 h 268479"/>
              <a:gd name="connsiteX5" fmla="*/ 55877 w 312904"/>
              <a:gd name="connsiteY5" fmla="*/ 105239 h 268479"/>
              <a:gd name="connsiteX6" fmla="*/ 105899 w 312904"/>
              <a:gd name="connsiteY6" fmla="*/ 116698 h 268479"/>
              <a:gd name="connsiteX7" fmla="*/ 121707 w 312904"/>
              <a:gd name="connsiteY7" fmla="*/ 210195 h 268479"/>
              <a:gd name="connsiteX8" fmla="*/ 160625 w 312904"/>
              <a:gd name="connsiteY8" fmla="*/ 249129 h 268479"/>
              <a:gd name="connsiteX9" fmla="*/ 161183 w 312904"/>
              <a:gd name="connsiteY9" fmla="*/ 249686 h 268479"/>
              <a:gd name="connsiteX10" fmla="*/ 160625 w 312904"/>
              <a:gd name="connsiteY10" fmla="*/ 265480 h 268479"/>
              <a:gd name="connsiteX11" fmla="*/ 144831 w 312904"/>
              <a:gd name="connsiteY11" fmla="*/ 264923 h 268479"/>
              <a:gd name="connsiteX12" fmla="*/ 105898 w 312904"/>
              <a:gd name="connsiteY12" fmla="*/ 226004 h 268479"/>
              <a:gd name="connsiteX13" fmla="*/ 67053 w 312904"/>
              <a:gd name="connsiteY13" fmla="*/ 238400 h 268479"/>
              <a:gd name="connsiteX14" fmla="*/ 28210 w 312904"/>
              <a:gd name="connsiteY14" fmla="*/ 226002 h 268479"/>
              <a:gd name="connsiteX15" fmla="*/ 12403 w 312904"/>
              <a:gd name="connsiteY15" fmla="*/ 132506 h 268479"/>
              <a:gd name="connsiteX16" fmla="*/ 55877 w 312904"/>
              <a:gd name="connsiteY16" fmla="*/ 105239 h 268479"/>
              <a:gd name="connsiteX17" fmla="*/ 85678 w 312904"/>
              <a:gd name="connsiteY17" fmla="*/ 59600 h 268479"/>
              <a:gd name="connsiteX18" fmla="*/ 74503 w 312904"/>
              <a:gd name="connsiteY18" fmla="*/ 70775 h 268479"/>
              <a:gd name="connsiteX19" fmla="*/ 85678 w 312904"/>
              <a:gd name="connsiteY19" fmla="*/ 81950 h 268479"/>
              <a:gd name="connsiteX20" fmla="*/ 182528 w 312904"/>
              <a:gd name="connsiteY20" fmla="*/ 81950 h 268479"/>
              <a:gd name="connsiteX21" fmla="*/ 193704 w 312904"/>
              <a:gd name="connsiteY21" fmla="*/ 70775 h 268479"/>
              <a:gd name="connsiteX22" fmla="*/ 182528 w 312904"/>
              <a:gd name="connsiteY22" fmla="*/ 59600 h 268479"/>
              <a:gd name="connsiteX23" fmla="*/ 55878 w 312904"/>
              <a:gd name="connsiteY23" fmla="*/ 0 h 268479"/>
              <a:gd name="connsiteX24" fmla="*/ 271929 w 312904"/>
              <a:gd name="connsiteY24" fmla="*/ 0 h 268479"/>
              <a:gd name="connsiteX25" fmla="*/ 312904 w 312904"/>
              <a:gd name="connsiteY25" fmla="*/ 40975 h 268479"/>
              <a:gd name="connsiteX26" fmla="*/ 312904 w 312904"/>
              <a:gd name="connsiteY26" fmla="*/ 197426 h 268479"/>
              <a:gd name="connsiteX27" fmla="*/ 271929 w 312904"/>
              <a:gd name="connsiteY27" fmla="*/ 238401 h 268479"/>
              <a:gd name="connsiteX28" fmla="*/ 170981 w 312904"/>
              <a:gd name="connsiteY28" fmla="*/ 238401 h 268479"/>
              <a:gd name="connsiteX29" fmla="*/ 140436 w 312904"/>
              <a:gd name="connsiteY29" fmla="*/ 207856 h 268479"/>
              <a:gd name="connsiteX30" fmla="*/ 149003 w 312904"/>
              <a:gd name="connsiteY30" fmla="*/ 171350 h 268479"/>
              <a:gd name="connsiteX31" fmla="*/ 212329 w 312904"/>
              <a:gd name="connsiteY31" fmla="*/ 171350 h 268479"/>
              <a:gd name="connsiteX32" fmla="*/ 223504 w 312904"/>
              <a:gd name="connsiteY32" fmla="*/ 160175 h 268479"/>
              <a:gd name="connsiteX33" fmla="*/ 212329 w 312904"/>
              <a:gd name="connsiteY33" fmla="*/ 149000 h 268479"/>
              <a:gd name="connsiteX34" fmla="*/ 145919 w 312904"/>
              <a:gd name="connsiteY34" fmla="*/ 149000 h 268479"/>
              <a:gd name="connsiteX35" fmla="*/ 135757 w 312904"/>
              <a:gd name="connsiteY35" fmla="*/ 126650 h 268479"/>
              <a:gd name="connsiteX36" fmla="*/ 242129 w 312904"/>
              <a:gd name="connsiteY36" fmla="*/ 126650 h 268479"/>
              <a:gd name="connsiteX37" fmla="*/ 253304 w 312904"/>
              <a:gd name="connsiteY37" fmla="*/ 115475 h 268479"/>
              <a:gd name="connsiteX38" fmla="*/ 242129 w 312904"/>
              <a:gd name="connsiteY38" fmla="*/ 104300 h 268479"/>
              <a:gd name="connsiteX39" fmla="*/ 114182 w 312904"/>
              <a:gd name="connsiteY39" fmla="*/ 104300 h 268479"/>
              <a:gd name="connsiteX40" fmla="*/ 67053 w 312904"/>
              <a:gd name="connsiteY40" fmla="*/ 89400 h 268479"/>
              <a:gd name="connsiteX41" fmla="*/ 14903 w 312904"/>
              <a:gd name="connsiteY41" fmla="*/ 108130 h 268479"/>
              <a:gd name="connsiteX42" fmla="*/ 14903 w 312904"/>
              <a:gd name="connsiteY42" fmla="*/ 40975 h 268479"/>
              <a:gd name="connsiteX43" fmla="*/ 55878 w 312904"/>
              <a:gd name="connsiteY43" fmla="*/ 0 h 268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Lst>
            <a:rect l="l" t="t" r="r" b="b"/>
            <a:pathLst>
              <a:path w="312904" h="268479">
                <a:moveTo>
                  <a:pt x="67053" y="126650"/>
                </a:moveTo>
                <a:cubicBezTo>
                  <a:pt x="42366" y="126650"/>
                  <a:pt x="22353" y="146662"/>
                  <a:pt x="22353" y="171350"/>
                </a:cubicBezTo>
                <a:cubicBezTo>
                  <a:pt x="22353" y="196038"/>
                  <a:pt x="42366" y="216050"/>
                  <a:pt x="67053" y="216050"/>
                </a:cubicBezTo>
                <a:cubicBezTo>
                  <a:pt x="91740" y="216050"/>
                  <a:pt x="111753" y="196038"/>
                  <a:pt x="111753" y="171350"/>
                </a:cubicBezTo>
                <a:cubicBezTo>
                  <a:pt x="111753" y="146662"/>
                  <a:pt x="91740" y="126650"/>
                  <a:pt x="67053" y="126650"/>
                </a:cubicBezTo>
                <a:close/>
                <a:moveTo>
                  <a:pt x="55877" y="105239"/>
                </a:moveTo>
                <a:cubicBezTo>
                  <a:pt x="72797" y="102378"/>
                  <a:pt x="90807" y="105972"/>
                  <a:pt x="105899" y="116698"/>
                </a:cubicBezTo>
                <a:cubicBezTo>
                  <a:pt x="136082" y="138152"/>
                  <a:pt x="143160" y="180012"/>
                  <a:pt x="121707" y="210195"/>
                </a:cubicBezTo>
                <a:lnTo>
                  <a:pt x="160625" y="249129"/>
                </a:lnTo>
                <a:cubicBezTo>
                  <a:pt x="160818" y="249307"/>
                  <a:pt x="161004" y="249494"/>
                  <a:pt x="161183" y="249686"/>
                </a:cubicBezTo>
                <a:cubicBezTo>
                  <a:pt x="165390" y="254202"/>
                  <a:pt x="165140" y="261272"/>
                  <a:pt x="160625" y="265480"/>
                </a:cubicBezTo>
                <a:cubicBezTo>
                  <a:pt x="156111" y="269688"/>
                  <a:pt x="149039" y="269437"/>
                  <a:pt x="144831" y="264923"/>
                </a:cubicBezTo>
                <a:lnTo>
                  <a:pt x="105898" y="226004"/>
                </a:lnTo>
                <a:cubicBezTo>
                  <a:pt x="94559" y="234085"/>
                  <a:pt x="80977" y="238421"/>
                  <a:pt x="67053" y="238400"/>
                </a:cubicBezTo>
                <a:cubicBezTo>
                  <a:pt x="53132" y="238400"/>
                  <a:pt x="39557" y="234068"/>
                  <a:pt x="28210" y="226002"/>
                </a:cubicBezTo>
                <a:cubicBezTo>
                  <a:pt x="-1973" y="204549"/>
                  <a:pt x="-9051" y="162689"/>
                  <a:pt x="12403" y="132506"/>
                </a:cubicBezTo>
                <a:cubicBezTo>
                  <a:pt x="23130" y="117415"/>
                  <a:pt x="38958" y="108099"/>
                  <a:pt x="55877" y="105239"/>
                </a:cubicBezTo>
                <a:close/>
                <a:moveTo>
                  <a:pt x="85678" y="59600"/>
                </a:moveTo>
                <a:cubicBezTo>
                  <a:pt x="79506" y="59600"/>
                  <a:pt x="74503" y="64603"/>
                  <a:pt x="74503" y="70775"/>
                </a:cubicBezTo>
                <a:cubicBezTo>
                  <a:pt x="74503" y="76947"/>
                  <a:pt x="79506" y="81950"/>
                  <a:pt x="85678" y="81950"/>
                </a:cubicBezTo>
                <a:lnTo>
                  <a:pt x="182528" y="81950"/>
                </a:lnTo>
                <a:cubicBezTo>
                  <a:pt x="188700" y="81950"/>
                  <a:pt x="193704" y="76947"/>
                  <a:pt x="193704" y="70775"/>
                </a:cubicBezTo>
                <a:cubicBezTo>
                  <a:pt x="193704" y="64603"/>
                  <a:pt x="188700" y="59600"/>
                  <a:pt x="182528" y="59600"/>
                </a:cubicBezTo>
                <a:close/>
                <a:moveTo>
                  <a:pt x="55878" y="0"/>
                </a:moveTo>
                <a:lnTo>
                  <a:pt x="271929" y="0"/>
                </a:lnTo>
                <a:cubicBezTo>
                  <a:pt x="294559" y="0"/>
                  <a:pt x="312904" y="18345"/>
                  <a:pt x="312904" y="40975"/>
                </a:cubicBezTo>
                <a:lnTo>
                  <a:pt x="312904" y="197426"/>
                </a:lnTo>
                <a:cubicBezTo>
                  <a:pt x="312904" y="220056"/>
                  <a:pt x="294559" y="238401"/>
                  <a:pt x="271929" y="238401"/>
                </a:cubicBezTo>
                <a:lnTo>
                  <a:pt x="170981" y="238401"/>
                </a:lnTo>
                <a:lnTo>
                  <a:pt x="140436" y="207856"/>
                </a:lnTo>
                <a:cubicBezTo>
                  <a:pt x="145919" y="196874"/>
                  <a:pt x="149003" y="184463"/>
                  <a:pt x="149003" y="171350"/>
                </a:cubicBezTo>
                <a:lnTo>
                  <a:pt x="212329" y="171350"/>
                </a:lnTo>
                <a:cubicBezTo>
                  <a:pt x="218500" y="171350"/>
                  <a:pt x="223504" y="166347"/>
                  <a:pt x="223504" y="160175"/>
                </a:cubicBezTo>
                <a:cubicBezTo>
                  <a:pt x="223504" y="154004"/>
                  <a:pt x="218500" y="149000"/>
                  <a:pt x="212329" y="149000"/>
                </a:cubicBezTo>
                <a:lnTo>
                  <a:pt x="145919" y="149000"/>
                </a:lnTo>
                <a:cubicBezTo>
                  <a:pt x="143680" y="141080"/>
                  <a:pt x="140254" y="133545"/>
                  <a:pt x="135757" y="126650"/>
                </a:cubicBezTo>
                <a:lnTo>
                  <a:pt x="242129" y="126650"/>
                </a:lnTo>
                <a:cubicBezTo>
                  <a:pt x="248300" y="126650"/>
                  <a:pt x="253304" y="121647"/>
                  <a:pt x="253304" y="115475"/>
                </a:cubicBezTo>
                <a:cubicBezTo>
                  <a:pt x="253304" y="109304"/>
                  <a:pt x="248300" y="104300"/>
                  <a:pt x="242129" y="104300"/>
                </a:cubicBezTo>
                <a:lnTo>
                  <a:pt x="114182" y="104300"/>
                </a:lnTo>
                <a:cubicBezTo>
                  <a:pt x="100846" y="94913"/>
                  <a:pt x="84590" y="89400"/>
                  <a:pt x="67053" y="89400"/>
                </a:cubicBezTo>
                <a:cubicBezTo>
                  <a:pt x="47236" y="89400"/>
                  <a:pt x="29058" y="96433"/>
                  <a:pt x="14903" y="108130"/>
                </a:cubicBezTo>
                <a:lnTo>
                  <a:pt x="14903" y="40975"/>
                </a:lnTo>
                <a:cubicBezTo>
                  <a:pt x="14903" y="18345"/>
                  <a:pt x="33248" y="0"/>
                  <a:pt x="55878"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66" name="TextBox 65">
            <a:extLst>
              <a:ext uri="{FF2B5EF4-FFF2-40B4-BE49-F238E27FC236}">
                <a16:creationId xmlns:a16="http://schemas.microsoft.com/office/drawing/2014/main" id="{82E1674D-330C-A037-C065-D86ED562D9A2}"/>
              </a:ext>
              <a:ext uri="{C183D7F6-B498-43B3-948B-1728B52AA6E4}">
                <adec:decorative xmlns:adec="http://schemas.microsoft.com/office/drawing/2017/decorative" val="1"/>
              </a:ext>
            </a:extLst>
          </p:cNvPr>
          <p:cNvSpPr txBox="1"/>
          <p:nvPr/>
        </p:nvSpPr>
        <p:spPr>
          <a:xfrm>
            <a:off x="5059636" y="3438659"/>
            <a:ext cx="2072728" cy="1461939"/>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Foundation</a:t>
            </a:r>
            <a:br>
              <a:rPr kumimoji="0" lang="en-US" sz="1600" b="1" i="0" u="none" strike="noStrike" kern="1200" cap="none" spc="0" normalizeH="0" baseline="0" noProof="0">
                <a:ln>
                  <a:noFill/>
                </a:ln>
                <a:solidFill>
                  <a:srgbClr val="FFFFFF"/>
                </a:solidFill>
                <a:effectLst/>
                <a:uLnTx/>
                <a:uFillTx/>
                <a:latin typeface="Segoe UI Semibold"/>
                <a:ea typeface="+mn-ea"/>
                <a:cs typeface="Segoe UI"/>
              </a:rPr>
            </a:br>
            <a:r>
              <a:rPr kumimoji="0" lang="en-US" sz="1600" b="1" i="0" u="none" strike="noStrike" kern="1200" cap="none" spc="0" normalizeH="0" baseline="0" noProof="0">
                <a:ln>
                  <a:noFill/>
                </a:ln>
                <a:solidFill>
                  <a:srgbClr val="FFFFFF"/>
                </a:solidFill>
                <a:effectLst/>
                <a:uLnTx/>
                <a:uFillTx/>
                <a:latin typeface="Segoe UI Semibold"/>
                <a:ea typeface="+mn-ea"/>
                <a:cs typeface="Segoe UI"/>
              </a:rPr>
              <a:t>models</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Best in class and</a:t>
            </a:r>
            <a:br>
              <a:rPr kumimoji="0" lang="en-US" sz="1200" b="0" i="0" u="none" strike="noStrike" kern="1200" cap="none" spc="0" normalizeH="0" baseline="0" noProof="0">
                <a:ln>
                  <a:noFill/>
                </a:ln>
                <a:solidFill>
                  <a:srgbClr val="FFFFFF"/>
                </a:solidFill>
                <a:effectLst/>
                <a:uLnTx/>
                <a:uFillTx/>
                <a:latin typeface="Segoe UI"/>
                <a:ea typeface="+mn-ea"/>
                <a:cs typeface="Segoe UI"/>
              </a:rPr>
            </a:br>
            <a:r>
              <a:rPr kumimoji="0" lang="en-US" sz="1200" b="0" i="0" u="none" strike="noStrike" kern="1200" cap="none" spc="0" normalizeH="0" baseline="0" noProof="0">
                <a:ln>
                  <a:noFill/>
                </a:ln>
                <a:solidFill>
                  <a:srgbClr val="FFFFFF"/>
                </a:solidFill>
                <a:effectLst/>
                <a:uLnTx/>
                <a:uFillTx/>
                <a:latin typeface="Segoe UI"/>
                <a:ea typeface="+mn-ea"/>
                <a:cs typeface="Segoe UI"/>
              </a:rPr>
              <a:t>open model catalog</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Multimodal</a:t>
            </a:r>
          </a:p>
          <a:p>
            <a:pPr marL="0" marR="0" lvl="0" indent="0" algn="ctr" defTabSz="932293" rtl="0" eaLnBrk="1" fontAlgn="base" latinLnBrk="0" hangingPunct="1">
              <a:lnSpc>
                <a:spcPct val="100000"/>
              </a:lnSpc>
              <a:spcBef>
                <a:spcPct val="0"/>
              </a:spcBef>
              <a:spcAft>
                <a:spcPts val="600"/>
              </a:spcAft>
              <a:buClrTx/>
              <a:buSzTx/>
              <a:buFontTx/>
              <a:buNone/>
              <a:tabLst/>
              <a:defRPr/>
            </a:pP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p:txBody>
      </p:sp>
      <p:sp>
        <p:nvSpPr>
          <p:cNvPr id="34" name="Graphic 90">
            <a:extLst>
              <a:ext uri="{FF2B5EF4-FFF2-40B4-BE49-F238E27FC236}">
                <a16:creationId xmlns:a16="http://schemas.microsoft.com/office/drawing/2014/main" id="{83FC689C-93A8-11B2-CDBF-8C461EADC9F0}"/>
              </a:ext>
              <a:ext uri="{C183D7F6-B498-43B3-948B-1728B52AA6E4}">
                <adec:decorative xmlns:adec="http://schemas.microsoft.com/office/drawing/2017/decorative" val="1"/>
              </a:ext>
            </a:extLst>
          </p:cNvPr>
          <p:cNvSpPr/>
          <p:nvPr/>
        </p:nvSpPr>
        <p:spPr>
          <a:xfrm>
            <a:off x="5977056" y="2821178"/>
            <a:ext cx="339586" cy="343141"/>
          </a:xfrm>
          <a:custGeom>
            <a:avLst/>
            <a:gdLst>
              <a:gd name="connsiteX0" fmla="*/ 250510 w 339586"/>
              <a:gd name="connsiteY0" fmla="*/ 0 h 343141"/>
              <a:gd name="connsiteX1" fmla="*/ 161443 w 339586"/>
              <a:gd name="connsiteY1" fmla="*/ 89013 h 343141"/>
              <a:gd name="connsiteX2" fmla="*/ 165625 w 339586"/>
              <a:gd name="connsiteY2" fmla="*/ 116006 h 343141"/>
              <a:gd name="connsiteX3" fmla="*/ 11833 w 339586"/>
              <a:gd name="connsiteY3" fmla="*/ 275090 h 343141"/>
              <a:gd name="connsiteX4" fmla="*/ 11456 w 339586"/>
              <a:gd name="connsiteY4" fmla="*/ 331309 h 343141"/>
              <a:gd name="connsiteX5" fmla="*/ 67675 w 339586"/>
              <a:gd name="connsiteY5" fmla="*/ 331687 h 343141"/>
              <a:gd name="connsiteX6" fmla="*/ 68988 w 339586"/>
              <a:gd name="connsiteY6" fmla="*/ 330328 h 343141"/>
              <a:gd name="connsiteX7" fmla="*/ 220999 w 339586"/>
              <a:gd name="connsiteY7" fmla="*/ 173076 h 343141"/>
              <a:gd name="connsiteX8" fmla="*/ 334541 w 339586"/>
              <a:gd name="connsiteY8" fmla="*/ 118630 h 343141"/>
              <a:gd name="connsiteX9" fmla="*/ 336106 w 339586"/>
              <a:gd name="connsiteY9" fmla="*/ 64431 h 343141"/>
              <a:gd name="connsiteX10" fmla="*/ 320356 w 339586"/>
              <a:gd name="connsiteY10" fmla="*/ 55742 h 343141"/>
              <a:gd name="connsiteX11" fmla="*/ 314906 w 339586"/>
              <a:gd name="connsiteY11" fmla="*/ 58953 h 343141"/>
              <a:gd name="connsiteX12" fmla="*/ 260855 w 339586"/>
              <a:gd name="connsiteY12" fmla="*/ 112936 h 343141"/>
              <a:gd name="connsiteX13" fmla="*/ 225918 w 339586"/>
              <a:gd name="connsiteY13" fmla="*/ 77999 h 343141"/>
              <a:gd name="connsiteX14" fmla="*/ 279511 w 339586"/>
              <a:gd name="connsiteY14" fmla="*/ 24371 h 343141"/>
              <a:gd name="connsiteX15" fmla="*/ 279513 w 339586"/>
              <a:gd name="connsiteY15" fmla="*/ 6383 h 343141"/>
              <a:gd name="connsiteX16" fmla="*/ 273863 w 339586"/>
              <a:gd name="connsiteY16" fmla="*/ 3104 h 343141"/>
              <a:gd name="connsiteX17" fmla="*/ 250493 w 339586"/>
              <a:gd name="connsiteY17" fmla="*/ 0 h 3431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39586" h="343141">
                <a:moveTo>
                  <a:pt x="250510" y="0"/>
                </a:moveTo>
                <a:cubicBezTo>
                  <a:pt x="201334" y="-15"/>
                  <a:pt x="161458" y="39838"/>
                  <a:pt x="161443" y="89013"/>
                </a:cubicBezTo>
                <a:cubicBezTo>
                  <a:pt x="161441" y="98172"/>
                  <a:pt x="162851" y="107277"/>
                  <a:pt x="165625" y="116006"/>
                </a:cubicBezTo>
                <a:lnTo>
                  <a:pt x="11833" y="275090"/>
                </a:lnTo>
                <a:cubicBezTo>
                  <a:pt x="-3796" y="290510"/>
                  <a:pt x="-3965" y="315680"/>
                  <a:pt x="11456" y="331309"/>
                </a:cubicBezTo>
                <a:cubicBezTo>
                  <a:pt x="26876" y="346937"/>
                  <a:pt x="52047" y="347107"/>
                  <a:pt x="67675" y="331687"/>
                </a:cubicBezTo>
                <a:cubicBezTo>
                  <a:pt x="68124" y="331244"/>
                  <a:pt x="68561" y="330791"/>
                  <a:pt x="68988" y="330328"/>
                </a:cubicBezTo>
                <a:lnTo>
                  <a:pt x="220999" y="173076"/>
                </a:lnTo>
                <a:cubicBezTo>
                  <a:pt x="267388" y="189395"/>
                  <a:pt x="318222" y="165018"/>
                  <a:pt x="334541" y="118630"/>
                </a:cubicBezTo>
                <a:cubicBezTo>
                  <a:pt x="340685" y="101166"/>
                  <a:pt x="341232" y="82221"/>
                  <a:pt x="336106" y="64431"/>
                </a:cubicBezTo>
                <a:cubicBezTo>
                  <a:pt x="334156" y="57682"/>
                  <a:pt x="327104" y="53791"/>
                  <a:pt x="320356" y="55742"/>
                </a:cubicBezTo>
                <a:cubicBezTo>
                  <a:pt x="318298" y="56336"/>
                  <a:pt x="316423" y="57441"/>
                  <a:pt x="314906" y="58953"/>
                </a:cubicBezTo>
                <a:lnTo>
                  <a:pt x="260855" y="112936"/>
                </a:lnTo>
                <a:lnTo>
                  <a:pt x="225918" y="77999"/>
                </a:lnTo>
                <a:lnTo>
                  <a:pt x="279511" y="24371"/>
                </a:lnTo>
                <a:cubicBezTo>
                  <a:pt x="284479" y="19405"/>
                  <a:pt x="284480" y="11351"/>
                  <a:pt x="279513" y="6383"/>
                </a:cubicBezTo>
                <a:cubicBezTo>
                  <a:pt x="277947" y="4816"/>
                  <a:pt x="276000" y="3686"/>
                  <a:pt x="273863" y="3104"/>
                </a:cubicBezTo>
                <a:cubicBezTo>
                  <a:pt x="266245" y="1039"/>
                  <a:pt x="258386" y="-5"/>
                  <a:pt x="250493" y="0"/>
                </a:cubicBez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
        <p:nvSpPr>
          <p:cNvPr id="3" name="Rectangle 2">
            <a:extLst>
              <a:ext uri="{FF2B5EF4-FFF2-40B4-BE49-F238E27FC236}">
                <a16:creationId xmlns:a16="http://schemas.microsoft.com/office/drawing/2014/main" id="{BF85F012-C71C-1340-21E9-1454D0B1F9F1}"/>
              </a:ext>
              <a:ext uri="{C183D7F6-B498-43B3-948B-1728B52AA6E4}">
                <adec:decorative xmlns:adec="http://schemas.microsoft.com/office/drawing/2017/decorative" val="1"/>
              </a:ext>
            </a:extLst>
          </p:cNvPr>
          <p:cNvSpPr/>
          <p:nvPr/>
        </p:nvSpPr>
        <p:spPr bwMode="auto">
          <a:xfrm>
            <a:off x="-1" y="1675486"/>
            <a:ext cx="12192000" cy="3606800"/>
          </a:xfrm>
          <a:prstGeom prst="rect">
            <a:avLst/>
          </a:prstGeom>
          <a:solidFill>
            <a:srgbClr val="091F2C">
              <a:alpha val="80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091F2C"/>
              </a:solidFill>
              <a:effectLst/>
              <a:uLnTx/>
              <a:uFillTx/>
              <a:latin typeface="Segoe UI"/>
              <a:ea typeface="Segoe UI" pitchFamily="34" charset="0"/>
              <a:cs typeface="Segoe UI" pitchFamily="34" charset="0"/>
            </a:endParaRPr>
          </a:p>
        </p:txBody>
      </p:sp>
      <p:sp>
        <p:nvSpPr>
          <p:cNvPr id="68" name="TextBox 67">
            <a:extLst>
              <a:ext uri="{FF2B5EF4-FFF2-40B4-BE49-F238E27FC236}">
                <a16:creationId xmlns:a16="http://schemas.microsoft.com/office/drawing/2014/main" id="{491892E6-E9F6-7E5A-9C6F-F730E65155F3}"/>
              </a:ext>
            </a:extLst>
          </p:cNvPr>
          <p:cNvSpPr txBox="1"/>
          <p:nvPr/>
        </p:nvSpPr>
        <p:spPr>
          <a:xfrm>
            <a:off x="9433489" y="3438659"/>
            <a:ext cx="1866362" cy="1277273"/>
          </a:xfrm>
          <a:prstGeom prst="rect">
            <a:avLst/>
          </a:prstGeom>
          <a:noFill/>
        </p:spPr>
        <p:txBody>
          <a:bodyPr wrap="square" lIns="0" tIns="0" rIns="0" bIns="0" anchor="t">
            <a:spAutoFit/>
          </a:bodyPr>
          <a:lstStyle/>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600" b="1" i="0" u="none" strike="noStrike" kern="1200" cap="none" spc="0" normalizeH="0" baseline="0" noProof="0">
                <a:ln>
                  <a:noFill/>
                </a:ln>
                <a:solidFill>
                  <a:srgbClr val="FFFFFF"/>
                </a:solidFill>
                <a:effectLst/>
                <a:uLnTx/>
                <a:uFillTx/>
                <a:latin typeface="Segoe UI Semibold"/>
                <a:ea typeface="+mn-ea"/>
                <a:cs typeface="Segoe UI"/>
              </a:rPr>
              <a:t>Full development lifecycle </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Prompt flow</a:t>
            </a: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err="1">
                <a:ln>
                  <a:noFill/>
                </a:ln>
                <a:solidFill>
                  <a:srgbClr val="FFFFFF"/>
                </a:solidFill>
                <a:effectLst/>
                <a:uLnTx/>
                <a:uFillTx/>
                <a:latin typeface="Segoe UI"/>
                <a:ea typeface="+mn-ea"/>
                <a:cs typeface="Segoe UI"/>
              </a:rPr>
              <a:t>LLMOps</a:t>
            </a:r>
            <a:endParaRPr kumimoji="0" lang="en-US" sz="1200" b="0" i="0" u="none" strike="noStrike" kern="1200" cap="none" spc="0" normalizeH="0" baseline="0" noProof="0">
              <a:ln>
                <a:noFill/>
              </a:ln>
              <a:solidFill>
                <a:srgbClr val="FFFFFF"/>
              </a:solidFill>
              <a:effectLst/>
              <a:uLnTx/>
              <a:uFillTx/>
              <a:latin typeface="Segoe UI"/>
              <a:ea typeface="+mn-ea"/>
              <a:cs typeface="Segoe UI"/>
            </a:endParaRPr>
          </a:p>
          <a:p>
            <a:pPr marL="0" marR="0" lvl="0" indent="0" algn="ctr" defTabSz="932293" rtl="0" eaLnBrk="1" fontAlgn="base" latinLnBrk="0" hangingPunct="1">
              <a:lnSpc>
                <a:spcPct val="100000"/>
              </a:lnSpc>
              <a:spcBef>
                <a:spcPct val="0"/>
              </a:spcBef>
              <a:spcAft>
                <a:spcPts val="600"/>
              </a:spcAft>
              <a:buClrTx/>
              <a:buSzTx/>
              <a:buFontTx/>
              <a:buNone/>
              <a:tabLst/>
              <a:defRPr/>
            </a:pPr>
            <a:r>
              <a:rPr kumimoji="0" lang="en-US" sz="1200" b="0" i="0" u="none" strike="noStrike" kern="1200" cap="none" spc="0" normalizeH="0" baseline="0" noProof="0">
                <a:ln>
                  <a:noFill/>
                </a:ln>
                <a:solidFill>
                  <a:srgbClr val="FFFFFF"/>
                </a:solidFill>
                <a:effectLst/>
                <a:uLnTx/>
                <a:uFillTx/>
                <a:latin typeface="Segoe UI"/>
                <a:ea typeface="+mn-ea"/>
                <a:cs typeface="Segoe UI"/>
              </a:rPr>
              <a:t>Model monitoring</a:t>
            </a:r>
          </a:p>
        </p:txBody>
      </p:sp>
      <p:sp>
        <p:nvSpPr>
          <p:cNvPr id="30" name="Graphic 34">
            <a:extLst>
              <a:ext uri="{FF2B5EF4-FFF2-40B4-BE49-F238E27FC236}">
                <a16:creationId xmlns:a16="http://schemas.microsoft.com/office/drawing/2014/main" id="{46B7F78D-0307-3EE7-EF54-27A228C8C61D}"/>
              </a:ext>
              <a:ext uri="{C183D7F6-B498-43B3-948B-1728B52AA6E4}">
                <adec:decorative xmlns:adec="http://schemas.microsoft.com/office/drawing/2017/decorative" val="1"/>
              </a:ext>
            </a:extLst>
          </p:cNvPr>
          <p:cNvSpPr/>
          <p:nvPr/>
        </p:nvSpPr>
        <p:spPr>
          <a:xfrm>
            <a:off x="10162242" y="2790102"/>
            <a:ext cx="414547" cy="414504"/>
          </a:xfrm>
          <a:custGeom>
            <a:avLst/>
            <a:gdLst>
              <a:gd name="connsiteX0" fmla="*/ 346297 w 414547"/>
              <a:gd name="connsiteY0" fmla="*/ 6066 h 414504"/>
              <a:gd name="connsiteX1" fmla="*/ 316983 w 414547"/>
              <a:gd name="connsiteY1" fmla="*/ 6076 h 414504"/>
              <a:gd name="connsiteX2" fmla="*/ 316994 w 414547"/>
              <a:gd name="connsiteY2" fmla="*/ 35390 h 414504"/>
              <a:gd name="connsiteX3" fmla="*/ 343769 w 414547"/>
              <a:gd name="connsiteY3" fmla="*/ 62124 h 414504"/>
              <a:gd name="connsiteX4" fmla="*/ 227881 w 414547"/>
              <a:gd name="connsiteY4" fmla="*/ 62124 h 414504"/>
              <a:gd name="connsiteX5" fmla="*/ 165709 w 414547"/>
              <a:gd name="connsiteY5" fmla="*/ 124296 h 414504"/>
              <a:gd name="connsiteX6" fmla="*/ 165709 w 414547"/>
              <a:gd name="connsiteY6" fmla="*/ 310791 h 414504"/>
              <a:gd name="connsiteX7" fmla="*/ 144985 w 414547"/>
              <a:gd name="connsiteY7" fmla="*/ 331515 h 414504"/>
              <a:gd name="connsiteX8" fmla="*/ 120779 w 414547"/>
              <a:gd name="connsiteY8" fmla="*/ 331515 h 414504"/>
              <a:gd name="connsiteX9" fmla="*/ 41323 w 414547"/>
              <a:gd name="connsiteY9" fmla="*/ 293797 h 414504"/>
              <a:gd name="connsiteX10" fmla="*/ 0 w 414547"/>
              <a:gd name="connsiteY10" fmla="*/ 352322 h 414504"/>
              <a:gd name="connsiteX11" fmla="*/ 62162 w 414547"/>
              <a:gd name="connsiteY11" fmla="*/ 414504 h 414504"/>
              <a:gd name="connsiteX12" fmla="*/ 120821 w 414547"/>
              <a:gd name="connsiteY12" fmla="*/ 372963 h 414504"/>
              <a:gd name="connsiteX13" fmla="*/ 144985 w 414547"/>
              <a:gd name="connsiteY13" fmla="*/ 372963 h 414504"/>
              <a:gd name="connsiteX14" fmla="*/ 207157 w 414547"/>
              <a:gd name="connsiteY14" fmla="*/ 310791 h 414504"/>
              <a:gd name="connsiteX15" fmla="*/ 207157 w 414547"/>
              <a:gd name="connsiteY15" fmla="*/ 124275 h 414504"/>
              <a:gd name="connsiteX16" fmla="*/ 227881 w 414547"/>
              <a:gd name="connsiteY16" fmla="*/ 103551 h 414504"/>
              <a:gd name="connsiteX17" fmla="*/ 343707 w 414547"/>
              <a:gd name="connsiteY17" fmla="*/ 103551 h 414504"/>
              <a:gd name="connsiteX18" fmla="*/ 316869 w 414547"/>
              <a:gd name="connsiteY18" fmla="*/ 130306 h 414504"/>
              <a:gd name="connsiteX19" fmla="*/ 315868 w 414547"/>
              <a:gd name="connsiteY19" fmla="*/ 159597 h 414504"/>
              <a:gd name="connsiteX20" fmla="*/ 345160 w 414547"/>
              <a:gd name="connsiteY20" fmla="*/ 160598 h 414504"/>
              <a:gd name="connsiteX21" fmla="*/ 346090 w 414547"/>
              <a:gd name="connsiteY21" fmla="*/ 159672 h 414504"/>
              <a:gd name="connsiteX22" fmla="*/ 408469 w 414547"/>
              <a:gd name="connsiteY22" fmla="*/ 97500 h 414504"/>
              <a:gd name="connsiteX23" fmla="*/ 408486 w 414547"/>
              <a:gd name="connsiteY23" fmla="*/ 68192 h 414504"/>
              <a:gd name="connsiteX24" fmla="*/ 408469 w 414547"/>
              <a:gd name="connsiteY24" fmla="*/ 68176 h 414504"/>
              <a:gd name="connsiteX25" fmla="*/ 346297 w 414547"/>
              <a:gd name="connsiteY25" fmla="*/ 6066 h 4145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414547" h="414504">
                <a:moveTo>
                  <a:pt x="346297" y="6066"/>
                </a:moveTo>
                <a:cubicBezTo>
                  <a:pt x="338201" y="-2026"/>
                  <a:pt x="325076" y="-2021"/>
                  <a:pt x="316983" y="6076"/>
                </a:cubicBezTo>
                <a:cubicBezTo>
                  <a:pt x="308891" y="14174"/>
                  <a:pt x="308897" y="27298"/>
                  <a:pt x="316994" y="35390"/>
                </a:cubicBezTo>
                <a:lnTo>
                  <a:pt x="343769" y="62124"/>
                </a:lnTo>
                <a:lnTo>
                  <a:pt x="227881" y="62124"/>
                </a:lnTo>
                <a:cubicBezTo>
                  <a:pt x="193543" y="62124"/>
                  <a:pt x="165709" y="89960"/>
                  <a:pt x="165709" y="124296"/>
                </a:cubicBezTo>
                <a:lnTo>
                  <a:pt x="165709" y="310791"/>
                </a:lnTo>
                <a:cubicBezTo>
                  <a:pt x="165709" y="322237"/>
                  <a:pt x="156430" y="331515"/>
                  <a:pt x="144985" y="331515"/>
                </a:cubicBezTo>
                <a:lnTo>
                  <a:pt x="120779" y="331515"/>
                </a:lnTo>
                <a:cubicBezTo>
                  <a:pt x="109254" y="299159"/>
                  <a:pt x="73680" y="282273"/>
                  <a:pt x="41323" y="293797"/>
                </a:cubicBezTo>
                <a:cubicBezTo>
                  <a:pt x="16568" y="302615"/>
                  <a:pt x="26" y="326042"/>
                  <a:pt x="0" y="352322"/>
                </a:cubicBezTo>
                <a:cubicBezTo>
                  <a:pt x="-5" y="386659"/>
                  <a:pt x="27826" y="414498"/>
                  <a:pt x="62162" y="414504"/>
                </a:cubicBezTo>
                <a:cubicBezTo>
                  <a:pt x="88549" y="414508"/>
                  <a:pt x="112064" y="397854"/>
                  <a:pt x="120821" y="372963"/>
                </a:cubicBezTo>
                <a:lnTo>
                  <a:pt x="144985" y="372963"/>
                </a:lnTo>
                <a:cubicBezTo>
                  <a:pt x="179322" y="372963"/>
                  <a:pt x="207157" y="345129"/>
                  <a:pt x="207157" y="310791"/>
                </a:cubicBezTo>
                <a:lnTo>
                  <a:pt x="207157" y="124275"/>
                </a:lnTo>
                <a:cubicBezTo>
                  <a:pt x="207157" y="112830"/>
                  <a:pt x="216435" y="103551"/>
                  <a:pt x="227881" y="103551"/>
                </a:cubicBezTo>
                <a:lnTo>
                  <a:pt x="343707" y="103551"/>
                </a:lnTo>
                <a:lnTo>
                  <a:pt x="316869" y="130306"/>
                </a:lnTo>
                <a:cubicBezTo>
                  <a:pt x="308505" y="138118"/>
                  <a:pt x="308058" y="151232"/>
                  <a:pt x="315868" y="159597"/>
                </a:cubicBezTo>
                <a:cubicBezTo>
                  <a:pt x="323681" y="167962"/>
                  <a:pt x="336795" y="168409"/>
                  <a:pt x="345160" y="160598"/>
                </a:cubicBezTo>
                <a:cubicBezTo>
                  <a:pt x="345479" y="160299"/>
                  <a:pt x="345790" y="159990"/>
                  <a:pt x="346090" y="159672"/>
                </a:cubicBezTo>
                <a:lnTo>
                  <a:pt x="408469" y="97500"/>
                </a:lnTo>
                <a:cubicBezTo>
                  <a:pt x="416566" y="89411"/>
                  <a:pt x="416574" y="76290"/>
                  <a:pt x="408486" y="68192"/>
                </a:cubicBezTo>
                <a:cubicBezTo>
                  <a:pt x="408480" y="68186"/>
                  <a:pt x="408475" y="68181"/>
                  <a:pt x="408469" y="68176"/>
                </a:cubicBezTo>
                <a:lnTo>
                  <a:pt x="346297" y="6066"/>
                </a:lnTo>
                <a:close/>
              </a:path>
            </a:pathLst>
          </a:cu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2800" b="1" i="0" u="none" strike="noStrike" kern="1200" cap="none" spc="0" normalizeH="0" baseline="0" noProof="0">
              <a:ln w="3175">
                <a:noFill/>
              </a:ln>
              <a:gradFill>
                <a:gsLst>
                  <a:gs pos="69540">
                    <a:srgbClr val="000000"/>
                  </a:gs>
                  <a:gs pos="41954">
                    <a:srgbClr val="000000"/>
                  </a:gs>
                </a:gsLst>
                <a:path path="circle">
                  <a:fillToRect l="100000" b="100000"/>
                </a:path>
              </a:gradFill>
              <a:effectLst/>
              <a:uLnTx/>
              <a:uFillTx/>
              <a:latin typeface="Segoe UI Semibold"/>
              <a:ea typeface="+mn-ea"/>
              <a:cs typeface="Segoe UI" pitchFamily="34" charset="0"/>
            </a:endParaRPr>
          </a:p>
        </p:txBody>
      </p:sp>
    </p:spTree>
    <p:extLst>
      <p:ext uri="{BB962C8B-B14F-4D97-AF65-F5344CB8AC3E}">
        <p14:creationId xmlns:p14="http://schemas.microsoft.com/office/powerpoint/2010/main" val="161267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4">
            <a:extLst>
              <a:ext uri="{FF2B5EF4-FFF2-40B4-BE49-F238E27FC236}">
                <a16:creationId xmlns:a16="http://schemas.microsoft.com/office/drawing/2014/main" id="{FE781F3E-E186-2161-E147-31EECA914D18}"/>
              </a:ext>
              <a:ext uri="{C183D7F6-B498-43B3-948B-1728B52AA6E4}">
                <adec:decorative xmlns:adec="http://schemas.microsoft.com/office/drawing/2017/decorative" val="1"/>
              </a:ext>
            </a:extLst>
          </p:cNvPr>
          <p:cNvSpPr/>
          <p:nvPr/>
        </p:nvSpPr>
        <p:spPr bwMode="auto">
          <a:xfrm>
            <a:off x="0" y="0"/>
            <a:ext cx="12192000" cy="6858000"/>
          </a:xfrm>
          <a:prstGeom prst="rect">
            <a:avLst/>
          </a:prstGeom>
          <a:blipFill dpi="0" rotWithShape="1">
            <a:blip r:embed="rId3">
              <a:alphaModFix amt="15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038B60F5-99F5-2C41-F4AE-F5B94BE31E47}"/>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091F2C"/>
          </a:solidFill>
          <a:ln w="12700" cap="flat" cmpd="sng" algn="ctr">
            <a:noFill/>
            <a:prstDash val="solid"/>
            <a:headEnd type="none" w="med" len="med"/>
            <a:tailEnd type="none" w="med" len="med"/>
          </a:ln>
          <a:effectLst>
            <a:outerShdw blurRad="76200" dist="63500" dir="16200000" sx="99000" sy="99000" rotWithShape="0">
              <a:srgbClr val="000000">
                <a:alpha val="50000"/>
              </a:srgbClr>
            </a:outerShdw>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452880" y="2654637"/>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US" sz="6000" b="0" i="0" u="none" strike="noStrike" kern="1200" cap="none" spc="-50" normalizeH="0" baseline="0" noProof="0">
                <a:ln w="3175">
                  <a:noFill/>
                </a:ln>
                <a:gradFill>
                  <a:gsLst>
                    <a:gs pos="83908">
                      <a:srgbClr val="FFFFFF"/>
                    </a:gs>
                    <a:gs pos="62000">
                      <a:srgbClr val="FFFFFF"/>
                    </a:gs>
                  </a:gsLst>
                  <a:lin ang="5400000" scaled="1"/>
                </a:gradFill>
                <a:effectLst/>
                <a:uLnTx/>
                <a:uFillTx/>
                <a:latin typeface="Segoe UI Semibold"/>
                <a:ea typeface="+mn-ea"/>
                <a:cs typeface="Segoe UI" pitchFamily="34" charset="0"/>
              </a:rPr>
              <a:t>Prompt flow</a:t>
            </a:r>
          </a:p>
        </p:txBody>
      </p:sp>
      <p:sp>
        <p:nvSpPr>
          <p:cNvPr id="5" name="Rounded Rectangle 18" descr="Announcing&#10;">
            <a:extLst>
              <a:ext uri="{FF2B5EF4-FFF2-40B4-BE49-F238E27FC236}">
                <a16:creationId xmlns:a16="http://schemas.microsoft.com/office/drawing/2014/main" id="{241461C3-CC3D-E1E0-FC28-96AF202C1904}"/>
              </a:ext>
            </a:extLst>
          </p:cNvPr>
          <p:cNvSpPr/>
          <p:nvPr/>
        </p:nvSpPr>
        <p:spPr bwMode="auto">
          <a:xfrm>
            <a:off x="4448783" y="1135917"/>
            <a:ext cx="3294434" cy="610237"/>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marL="0" marR="0" lvl="0" indent="0" algn="ctr" defTabSz="914367" rtl="0" eaLnBrk="1" fontAlgn="base" latinLnBrk="0" hangingPunct="1">
              <a:lnSpc>
                <a:spcPct val="100000"/>
              </a:lnSpc>
              <a:spcBef>
                <a:spcPct val="0"/>
              </a:spcBef>
              <a:spcAft>
                <a:spcPct val="0"/>
              </a:spcAft>
              <a:buClrTx/>
              <a:buSzTx/>
              <a:buFontTx/>
              <a:buNone/>
              <a:tabLst/>
              <a:defRPr/>
            </a:pPr>
            <a:r>
              <a:rPr kumimoji="0" lang="en-CA" sz="2400" b="0" i="0" u="none" strike="noStrike" kern="1200" cap="none" spc="0" normalizeH="0" baseline="0" noProof="0">
                <a:ln w="3175">
                  <a:noFill/>
                </a:ln>
                <a:gradFill>
                  <a:gsLst>
                    <a:gs pos="1124">
                      <a:srgbClr val="000000"/>
                    </a:gs>
                    <a:gs pos="17416">
                      <a:srgbClr val="000000"/>
                    </a:gs>
                  </a:gsLst>
                  <a:path path="circle">
                    <a:fillToRect l="100000" b="100000"/>
                  </a:path>
                </a:gradFill>
                <a:effectLst/>
                <a:uLnTx/>
                <a:uFillTx/>
                <a:latin typeface="Segoe UI Semibold"/>
                <a:ea typeface="+mn-ea"/>
                <a:cs typeface="Segoe UI" pitchFamily="34" charset="0"/>
              </a:rPr>
              <a:t>General availability</a:t>
            </a:r>
          </a:p>
        </p:txBody>
      </p:sp>
      <p:sp>
        <p:nvSpPr>
          <p:cNvPr id="10" name="TextBox 9">
            <a:extLst>
              <a:ext uri="{FF2B5EF4-FFF2-40B4-BE49-F238E27FC236}">
                <a16:creationId xmlns:a16="http://schemas.microsoft.com/office/drawing/2014/main" id="{6E0AFC28-5C2B-B2BB-D519-784F35B8AB59}"/>
              </a:ext>
            </a:extLst>
          </p:cNvPr>
          <p:cNvSpPr txBox="1"/>
          <p:nvPr/>
        </p:nvSpPr>
        <p:spPr>
          <a:xfrm>
            <a:off x="2931268" y="3907164"/>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Streamline prompt orchestration for AI applications </a:t>
            </a:r>
          </a:p>
        </p:txBody>
      </p:sp>
    </p:spTree>
    <p:extLst>
      <p:ext uri="{BB962C8B-B14F-4D97-AF65-F5344CB8AC3E}">
        <p14:creationId xmlns:p14="http://schemas.microsoft.com/office/powerpoint/2010/main" val="31437624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par>
                                <p:cTn id="8" presetID="22" presetClass="entr" presetSubtype="1" fill="hold" grpId="0" nodeType="withEffect">
                                  <p:stCondLst>
                                    <p:cond delay="100"/>
                                  </p:stCondLst>
                                  <p:childTnLst>
                                    <p:set>
                                      <p:cBhvr>
                                        <p:cTn id="9" dur="1" fill="hold">
                                          <p:stCondLst>
                                            <p:cond delay="0"/>
                                          </p:stCondLst>
                                        </p:cTn>
                                        <p:tgtEl>
                                          <p:spTgt spid="3"/>
                                        </p:tgtEl>
                                        <p:attrNameLst>
                                          <p:attrName>style.visibility</p:attrName>
                                        </p:attrNameLst>
                                      </p:cBhvr>
                                      <p:to>
                                        <p:strVal val="visible"/>
                                      </p:to>
                                    </p:set>
                                    <p:animEffect transition="in" filter="wipe(up)">
                                      <p:cBhvr>
                                        <p:cTn id="10" dur="75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fade">
                                      <p:cBhvr>
                                        <p:cTn id="13" dur="500"/>
                                        <p:tgtEl>
                                          <p:spTgt spid="5"/>
                                        </p:tgtEl>
                                      </p:cBhvr>
                                    </p:animEffect>
                                  </p:childTnLst>
                                </p:cTn>
                              </p:par>
                              <p:par>
                                <p:cTn id="14" presetID="42" presetClass="path" presetSubtype="0" decel="100000" fill="hold" grpId="1" nodeType="withEffect">
                                  <p:stCondLst>
                                    <p:cond delay="0"/>
                                  </p:stCondLst>
                                  <p:childTnLst>
                                    <p:animMotion origin="layout" path="M 0 -2.22222E-6 L 0 0.03542 " pathEditMode="relative" rAng="0" ptsTypes="AA">
                                      <p:cBhvr>
                                        <p:cTn id="15" dur="700" spd="-100000" fill="hold"/>
                                        <p:tgtEl>
                                          <p:spTgt spid="5"/>
                                        </p:tgtEl>
                                        <p:attrNameLst>
                                          <p:attrName>ppt_x</p:attrName>
                                          <p:attrName>ppt_y</p:attrName>
                                        </p:attrNameLst>
                                      </p:cBhvr>
                                      <p:rCtr x="0" y="1759"/>
                                    </p:animMotion>
                                  </p:childTnLst>
                                </p:cTn>
                              </p:par>
                              <p:par>
                                <p:cTn id="16" presetID="10" presetClass="entr" presetSubtype="0" fill="hold" grpId="0" nodeType="withEffect">
                                  <p:stCondLst>
                                    <p:cond delay="200"/>
                                  </p:stCondLst>
                                  <p:childTnLst>
                                    <p:set>
                                      <p:cBhvr>
                                        <p:cTn id="17" dur="1" fill="hold">
                                          <p:stCondLst>
                                            <p:cond delay="0"/>
                                          </p:stCondLst>
                                        </p:cTn>
                                        <p:tgtEl>
                                          <p:spTgt spid="10"/>
                                        </p:tgtEl>
                                        <p:attrNameLst>
                                          <p:attrName>style.visibility</p:attrName>
                                        </p:attrNameLst>
                                      </p:cBhvr>
                                      <p:to>
                                        <p:strVal val="visible"/>
                                      </p:to>
                                    </p:set>
                                    <p:animEffect transition="in" filter="fade">
                                      <p:cBhvr>
                                        <p:cTn id="18" dur="500"/>
                                        <p:tgtEl>
                                          <p:spTgt spid="10"/>
                                        </p:tgtEl>
                                      </p:cBhvr>
                                    </p:animEffect>
                                  </p:childTnLst>
                                </p:cTn>
                              </p:par>
                              <p:par>
                                <p:cTn id="19" presetID="42" presetClass="path" presetSubtype="0" decel="100000" fill="hold" grpId="1" nodeType="withEffect">
                                  <p:stCondLst>
                                    <p:cond delay="200"/>
                                  </p:stCondLst>
                                  <p:childTnLst>
                                    <p:animMotion origin="layout" path="M 0 4.81481E-6 L 0 0.03541 " pathEditMode="relative" rAng="0" ptsTypes="AA">
                                      <p:cBhvr>
                                        <p:cTn id="20" dur="700" spd="-100000" fill="hold"/>
                                        <p:tgtEl>
                                          <p:spTgt spid="10"/>
                                        </p:tgtEl>
                                        <p:attrNameLst>
                                          <p:attrName>ppt_x</p:attrName>
                                          <p:attrName>ppt_y</p:attrName>
                                        </p:attrNameLst>
                                      </p:cBhvr>
                                      <p:rCtr x="0" y="1759"/>
                                    </p:animMotion>
                                  </p:childTnLst>
                                </p:cTn>
                              </p:par>
                              <p:par>
                                <p:cTn id="21" presetID="10" presetClass="entr" presetSubtype="0" fill="hold" grpId="0" nodeType="withEffect">
                                  <p:stCondLst>
                                    <p:cond delay="10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42" presetClass="path" presetSubtype="0" decel="100000" fill="hold" grpId="1" nodeType="withEffect">
                                  <p:stCondLst>
                                    <p:cond delay="100"/>
                                  </p:stCondLst>
                                  <p:childTnLst>
                                    <p:animMotion origin="layout" path="M 0 4.07407E-6 L 0 0.03541 " pathEditMode="relative" rAng="0" ptsTypes="AA">
                                      <p:cBhvr>
                                        <p:cTn id="25"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11" grpId="0"/>
      <p:bldP spid="11" grpId="1"/>
      <p:bldP spid="5" grpId="0" animBg="1"/>
      <p:bldP spid="5" grpId="1" animBg="1"/>
      <p:bldP spid="10" grpId="0"/>
      <p:bldP spid="10"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1D80A6-BF31-840D-B74D-BA25211B78E9}"/>
              </a:ext>
            </a:extLst>
          </p:cNvPr>
          <p:cNvSpPr>
            <a:spLocks noGrp="1"/>
          </p:cNvSpPr>
          <p:nvPr>
            <p:ph type="title"/>
          </p:nvPr>
        </p:nvSpPr>
        <p:spPr/>
        <p:txBody>
          <a:bodyPr/>
          <a:lstStyle/>
          <a:p>
            <a:endParaRPr lang="en-NL"/>
          </a:p>
        </p:txBody>
      </p:sp>
      <p:sp>
        <p:nvSpPr>
          <p:cNvPr id="3" name="Text Placeholder 2">
            <a:extLst>
              <a:ext uri="{FF2B5EF4-FFF2-40B4-BE49-F238E27FC236}">
                <a16:creationId xmlns:a16="http://schemas.microsoft.com/office/drawing/2014/main" id="{33C8DE7F-58BD-787A-05DA-46281262FC61}"/>
              </a:ext>
            </a:extLst>
          </p:cNvPr>
          <p:cNvSpPr>
            <a:spLocks noGrp="1"/>
          </p:cNvSpPr>
          <p:nvPr>
            <p:ph type="body" sz="quarter" idx="12"/>
          </p:nvPr>
        </p:nvSpPr>
        <p:spPr/>
        <p:txBody>
          <a:bodyPr/>
          <a:lstStyle/>
          <a:p>
            <a:endParaRPr lang="en-NL"/>
          </a:p>
        </p:txBody>
      </p:sp>
      <p:pic>
        <p:nvPicPr>
          <p:cNvPr id="4" name="E+A MS Ignite Build your own copilot with AI Studio I (X, LI)">
            <a:hlinkClick r:id="" action="ppaction://media"/>
            <a:extLst>
              <a:ext uri="{FF2B5EF4-FFF2-40B4-BE49-F238E27FC236}">
                <a16:creationId xmlns:a16="http://schemas.microsoft.com/office/drawing/2014/main" id="{E73AB579-D3CE-3233-D0FD-6A9BAFE635E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763" y="3175"/>
            <a:ext cx="12192000" cy="6858000"/>
          </a:xfrm>
          <a:prstGeom prst="rect">
            <a:avLst/>
          </a:prstGeom>
        </p:spPr>
      </p:pic>
    </p:spTree>
    <p:extLst>
      <p:ext uri="{BB962C8B-B14F-4D97-AF65-F5344CB8AC3E}">
        <p14:creationId xmlns:p14="http://schemas.microsoft.com/office/powerpoint/2010/main" val="8469626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348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FF263D-147E-0521-B70F-0C1BD228EE4F}"/>
              </a:ext>
            </a:extLst>
          </p:cNvPr>
          <p:cNvSpPr>
            <a:spLocks noGrp="1"/>
          </p:cNvSpPr>
          <p:nvPr>
            <p:ph type="title"/>
          </p:nvPr>
        </p:nvSpPr>
        <p:spPr>
          <a:xfrm>
            <a:off x="376661" y="457200"/>
            <a:ext cx="11438678" cy="554038"/>
          </a:xfrm>
        </p:spPr>
        <p:txBody>
          <a:bodyPr/>
          <a:lstStyle/>
          <a:p>
            <a:pPr algn="ctr"/>
            <a:r>
              <a:rPr lang="en-US"/>
              <a:t>Tools for evaluation</a:t>
            </a:r>
          </a:p>
        </p:txBody>
      </p:sp>
      <p:grpSp>
        <p:nvGrpSpPr>
          <p:cNvPr id="20" name="Group 19" descr="Evaluate model capabilities, cost, latency, and&#10;compatibility with the enterprises’ Azure tenant&#10;">
            <a:extLst>
              <a:ext uri="{FF2B5EF4-FFF2-40B4-BE49-F238E27FC236}">
                <a16:creationId xmlns:a16="http://schemas.microsoft.com/office/drawing/2014/main" id="{6889ED45-7994-C76A-8218-9016F892FAA8}"/>
              </a:ext>
            </a:extLst>
          </p:cNvPr>
          <p:cNvGrpSpPr/>
          <p:nvPr/>
        </p:nvGrpSpPr>
        <p:grpSpPr>
          <a:xfrm>
            <a:off x="776417" y="2038866"/>
            <a:ext cx="10639167" cy="3369219"/>
            <a:chOff x="776417" y="2038866"/>
            <a:chExt cx="10639167" cy="3369219"/>
          </a:xfrm>
        </p:grpSpPr>
        <p:sp>
          <p:nvSpPr>
            <p:cNvPr id="15" name="Rounded Rectangle 4">
              <a:extLst>
                <a:ext uri="{FF2B5EF4-FFF2-40B4-BE49-F238E27FC236}">
                  <a16:creationId xmlns:a16="http://schemas.microsoft.com/office/drawing/2014/main" id="{1FCB7B3C-5E77-DBE6-EDC9-39BC0876E80D}"/>
                </a:ext>
              </a:extLst>
            </p:cNvPr>
            <p:cNvSpPr/>
            <p:nvPr/>
          </p:nvSpPr>
          <p:spPr bwMode="auto">
            <a:xfrm>
              <a:off x="776417" y="2038866"/>
              <a:ext cx="10639167" cy="3076832"/>
            </a:xfrm>
            <a:prstGeom prst="roundRect">
              <a:avLst>
                <a:gd name="adj" fmla="val 4545"/>
              </a:avLst>
            </a:prstGeom>
            <a:noFill/>
            <a:ln w="25400">
              <a:gradFill>
                <a:gsLst>
                  <a:gs pos="0">
                    <a:srgbClr val="8DC8E8"/>
                  </a:gs>
                  <a:gs pos="100000">
                    <a:srgbClr val="D59ED7"/>
                  </a:gs>
                </a:gsLst>
                <a:lin ang="5400000" scaled="1"/>
              </a:grad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algn="ctr">
                <a:spcBef>
                  <a:spcPct val="20000"/>
                </a:spcBef>
                <a:buSzPct val="90000"/>
              </a:pPr>
              <a:endParaRPr lang="en-US" sz="1200" b="1" err="1">
                <a:gradFill>
                  <a:gsLst>
                    <a:gs pos="2874">
                      <a:schemeClr val="tx1"/>
                    </a:gs>
                    <a:gs pos="17978">
                      <a:schemeClr val="tx1"/>
                    </a:gs>
                  </a:gsLst>
                  <a:lin ang="2700000" scaled="0"/>
                </a:gradFill>
              </a:endParaRPr>
            </a:p>
          </p:txBody>
        </p:sp>
        <p:sp>
          <p:nvSpPr>
            <p:cNvPr id="14" name="TextBox 13">
              <a:extLst>
                <a:ext uri="{FF2B5EF4-FFF2-40B4-BE49-F238E27FC236}">
                  <a16:creationId xmlns:a16="http://schemas.microsoft.com/office/drawing/2014/main" id="{2F57C0A2-E0DE-1B73-2E00-6C2405C52205}"/>
                </a:ext>
              </a:extLst>
            </p:cNvPr>
            <p:cNvSpPr txBox="1"/>
            <p:nvPr/>
          </p:nvSpPr>
          <p:spPr>
            <a:xfrm>
              <a:off x="3604054" y="4823310"/>
              <a:ext cx="4983892" cy="584775"/>
            </a:xfrm>
            <a:prstGeom prst="rect">
              <a:avLst/>
            </a:prstGeom>
            <a:solidFill>
              <a:schemeClr val="bg1"/>
            </a:solidFill>
          </p:spPr>
          <p:txBody>
            <a:bodyPr wrap="square">
              <a:spAutoFit/>
            </a:bodyPr>
            <a:lstStyle/>
            <a:p>
              <a:pPr algn="ctr">
                <a:defRPr/>
              </a:pPr>
              <a:r>
                <a:rPr lang="en-US" sz="1600">
                  <a:solidFill>
                    <a:srgbClr val="8DC8E8"/>
                  </a:solidFill>
                  <a:latin typeface="Segoe UI Semibold" panose="020B0702040204020203" pitchFamily="34" charset="0"/>
                  <a:cs typeface="Segoe UI Semibold" panose="020B0702040204020203" pitchFamily="34" charset="0"/>
                </a:rPr>
                <a:t>Orchestrate existing APIs, data stores, and models </a:t>
              </a:r>
            </a:p>
            <a:p>
              <a:pPr algn="ctr">
                <a:defRPr/>
              </a:pPr>
              <a:r>
                <a:rPr lang="en-US" sz="1600">
                  <a:solidFill>
                    <a:srgbClr val="8DC8E8"/>
                  </a:solidFill>
                  <a:latin typeface="Segoe UI Semibold" panose="020B0702040204020203" pitchFamily="34" charset="0"/>
                  <a:cs typeface="Segoe UI Semibold" panose="020B0702040204020203" pitchFamily="34" charset="0"/>
                </a:rPr>
                <a:t>Evaluate capabilities, cost, latency, &amp; compatibility</a:t>
              </a:r>
            </a:p>
          </p:txBody>
        </p:sp>
      </p:grpSp>
      <p:pic>
        <p:nvPicPr>
          <p:cNvPr id="6" name="Picture 5" descr="UI of stats and metrics">
            <a:extLst>
              <a:ext uri="{FF2B5EF4-FFF2-40B4-BE49-F238E27FC236}">
                <a16:creationId xmlns:a16="http://schemas.microsoft.com/office/drawing/2014/main" id="{6DE200C9-6047-0585-BDF9-76156F4FBFE4}"/>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248134" y="1530530"/>
            <a:ext cx="4492760" cy="2987862"/>
          </a:xfrm>
          <a:prstGeom prst="roundRect">
            <a:avLst>
              <a:gd name="adj" fmla="val 3858"/>
            </a:avLst>
          </a:prstGeom>
          <a:ln>
            <a:noFill/>
          </a:ln>
          <a:effectLst>
            <a:outerShdw blurRad="63500" dist="127000" dir="2700000" algn="tl" rotWithShape="0">
              <a:schemeClr val="bg1">
                <a:alpha val="50000"/>
              </a:schemeClr>
            </a:outerShdw>
          </a:effectLst>
        </p:spPr>
      </p:pic>
      <p:pic>
        <p:nvPicPr>
          <p:cNvPr id="7" name="Picture 6" descr="UI of detailed metric results">
            <a:extLst>
              <a:ext uri="{FF2B5EF4-FFF2-40B4-BE49-F238E27FC236}">
                <a16:creationId xmlns:a16="http://schemas.microsoft.com/office/drawing/2014/main" id="{539FA295-904A-1F05-0463-71F915CFD7F4}"/>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b="-2"/>
          <a:stretch/>
        </p:blipFill>
        <p:spPr>
          <a:xfrm>
            <a:off x="6105242" y="1530412"/>
            <a:ext cx="4830488" cy="2986766"/>
          </a:xfrm>
          <a:prstGeom prst="roundRect">
            <a:avLst>
              <a:gd name="adj" fmla="val 3858"/>
            </a:avLst>
          </a:prstGeom>
          <a:ln>
            <a:noFill/>
          </a:ln>
          <a:effectLst>
            <a:outerShdw blurRad="63500" dist="127000" dir="2700000" algn="tl" rotWithShape="0">
              <a:schemeClr val="bg1">
                <a:alpha val="50000"/>
              </a:schemeClr>
            </a:outerShdw>
          </a:effectLst>
        </p:spPr>
      </p:pic>
    </p:spTree>
    <p:extLst>
      <p:ext uri="{BB962C8B-B14F-4D97-AF65-F5344CB8AC3E}">
        <p14:creationId xmlns:p14="http://schemas.microsoft.com/office/powerpoint/2010/main" val="4100704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42" presetClass="path" presetSubtype="0" decel="100000" fill="hold" nodeType="withEffect">
                                  <p:stCondLst>
                                    <p:cond delay="0"/>
                                  </p:stCondLst>
                                  <p:childTnLst>
                                    <p:animMotion origin="layout" path="M 0 -4.07407E-6 L 0 0.03542 " pathEditMode="relative" rAng="0" ptsTypes="AA">
                                      <p:cBhvr>
                                        <p:cTn id="9" dur="700" spd="-100000" fill="hold"/>
                                        <p:tgtEl>
                                          <p:spTgt spid="20"/>
                                        </p:tgtEl>
                                        <p:attrNameLst>
                                          <p:attrName>ppt_x</p:attrName>
                                          <p:attrName>ppt_y</p:attrName>
                                        </p:attrNameLst>
                                      </p:cBhvr>
                                      <p:rCtr x="0" y="1759"/>
                                    </p:animMotion>
                                  </p:childTnLst>
                                </p:cTn>
                              </p:par>
                              <p:par>
                                <p:cTn id="10" presetID="10" presetClass="entr" presetSubtype="0" fill="hold"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nodeType="withEffect">
                                  <p:stCondLst>
                                    <p:cond delay="0"/>
                                  </p:stCondLst>
                                  <p:childTnLst>
                                    <p:animMotion origin="layout" path="M 0.02552 1.48148E-6 L -1.25E-6 1.48148E-6 " pathEditMode="relative" rAng="0" ptsTypes="AA">
                                      <p:cBhvr>
                                        <p:cTn id="14" dur="600" fill="hold"/>
                                        <p:tgtEl>
                                          <p:spTgt spid="6"/>
                                        </p:tgtEl>
                                        <p:attrNameLst>
                                          <p:attrName>ppt_x</p:attrName>
                                          <p:attrName>ppt_y</p:attrName>
                                        </p:attrNameLst>
                                      </p:cBhvr>
                                      <p:rCtr x="-1276" y="0"/>
                                    </p:animMotion>
                                  </p:childTnLst>
                                </p:cTn>
                              </p:par>
                              <p:par>
                                <p:cTn id="15" presetID="10" presetClass="entr" presetSubtype="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fade">
                                      <p:cBhvr>
                                        <p:cTn id="17" dur="500"/>
                                        <p:tgtEl>
                                          <p:spTgt spid="7"/>
                                        </p:tgtEl>
                                      </p:cBhvr>
                                    </p:animEffect>
                                  </p:childTnLst>
                                </p:cTn>
                              </p:par>
                              <p:par>
                                <p:cTn id="18" presetID="42" presetClass="path" presetSubtype="0" decel="100000" fill="hold" nodeType="withEffect">
                                  <p:stCondLst>
                                    <p:cond delay="0"/>
                                  </p:stCondLst>
                                  <p:childTnLst>
                                    <p:animMotion origin="layout" path="M -0.03033 1.48148E-6 L -4.16667E-6 1.48148E-6 " pathEditMode="relative" rAng="0" ptsTypes="AA">
                                      <p:cBhvr>
                                        <p:cTn id="19" dur="600" fill="hold"/>
                                        <p:tgtEl>
                                          <p:spTgt spid="7"/>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201443F1-A835-90DD-F2ED-9860457E1697}"/>
              </a:ext>
            </a:extLst>
          </p:cNvPr>
          <p:cNvSpPr txBox="1">
            <a:spLocks noGrp="1"/>
          </p:cNvSpPr>
          <p:nvPr>
            <p:ph type="title" idx="4294967295"/>
          </p:nvPr>
        </p:nvSpPr>
        <p:spPr>
          <a:xfrm>
            <a:off x="585216" y="2709980"/>
            <a:ext cx="3669284"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fontAlgn="base">
              <a:spcAft>
                <a:spcPct val="0"/>
              </a:spcAft>
              <a:defRPr/>
            </a:pPr>
            <a:r>
              <a:rPr lang="en-US" sz="4000">
                <a:solidFill>
                  <a:srgbClr val="8DC8E8"/>
                </a:solidFill>
                <a:latin typeface="Segoe UI Semibold"/>
                <a:cs typeface="Segoe UI"/>
              </a:rPr>
              <a:t>Extending</a:t>
            </a:r>
            <a:br>
              <a:rPr lang="en-US" sz="4000">
                <a:solidFill>
                  <a:srgbClr val="8DC8E8"/>
                </a:solidFill>
                <a:latin typeface="Segoe UI Semibold"/>
                <a:cs typeface="Segoe UI"/>
              </a:rPr>
            </a:br>
            <a:r>
              <a:rPr lang="en-US" sz="4000">
                <a:solidFill>
                  <a:srgbClr val="8DC8E8"/>
                </a:solidFill>
                <a:latin typeface="Segoe UI Semibold"/>
                <a:cs typeface="Segoe UI"/>
              </a:rPr>
              <a:t>AI Studio</a:t>
            </a:r>
            <a:br>
              <a:rPr lang="en-US" sz="4000">
                <a:solidFill>
                  <a:srgbClr val="8DC8E8"/>
                </a:solidFill>
                <a:latin typeface="Segoe UI Semibold"/>
                <a:cs typeface="Segoe UI"/>
              </a:rPr>
            </a:br>
            <a:r>
              <a:rPr lang="en-US" sz="4000">
                <a:solidFill>
                  <a:srgbClr val="8DC8E8"/>
                </a:solidFill>
                <a:latin typeface="Segoe UI Semibold"/>
                <a:cs typeface="Segoe UI"/>
              </a:rPr>
              <a:t>to the edge</a:t>
            </a:r>
            <a:endParaRPr lang="en-US" sz="4000" b="0" i="0" u="none" strike="noStrike" kern="1200" cap="none" normalizeH="0" baseline="0" noProof="0">
              <a:solidFill>
                <a:srgbClr val="8DC8E8"/>
              </a:solidFill>
              <a:effectLst/>
              <a:uLnTx/>
              <a:uFillTx/>
              <a:latin typeface="Segoe UI Semibold"/>
              <a:cs typeface="Segoe UI"/>
            </a:endParaRPr>
          </a:p>
        </p:txBody>
      </p:sp>
      <p:sp>
        <p:nvSpPr>
          <p:cNvPr id="5" name="Rounded Rectangle 18" descr="Public preview&#10;">
            <a:extLst>
              <a:ext uri="{FF2B5EF4-FFF2-40B4-BE49-F238E27FC236}">
                <a16:creationId xmlns:a16="http://schemas.microsoft.com/office/drawing/2014/main" id="{0109A2C9-9F2E-EEB0-0B1A-E31E3D36A318}"/>
              </a:ext>
            </a:extLst>
          </p:cNvPr>
          <p:cNvSpPr/>
          <p:nvPr/>
        </p:nvSpPr>
        <p:spPr bwMode="auto">
          <a:xfrm>
            <a:off x="585216" y="1880644"/>
            <a:ext cx="2153659" cy="522000"/>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effectLst>
            <a:outerShdw blurRad="63500" dist="127000" dir="2700000" algn="tl" rotWithShape="0">
              <a:srgbClr val="000000">
                <a:alpha val="50000"/>
              </a:srgbClr>
            </a:outerShdw>
          </a:effectLst>
        </p:spPr>
        <p:txBody>
          <a:bodyPr wrap="square" lIns="0" tIns="18288" rIns="0" bIns="45720" anchor="ctr" anchorCtr="0">
            <a:spAutoFit/>
          </a:bodyPr>
          <a:lstStyle/>
          <a:p>
            <a:pPr algn="ctr">
              <a:spcBef>
                <a:spcPct val="0"/>
              </a:spcBef>
              <a:spcAft>
                <a:spcPct val="0"/>
              </a:spcAft>
              <a:defRPr/>
            </a:pPr>
            <a:r>
              <a:rPr lang="en-CA" sz="2000">
                <a:ln w="3175">
                  <a:noFill/>
                </a:ln>
                <a:gradFill>
                  <a:gsLst>
                    <a:gs pos="1124">
                      <a:srgbClr val="000000"/>
                    </a:gs>
                    <a:gs pos="17416">
                      <a:srgbClr val="000000"/>
                    </a:gs>
                  </a:gsLst>
                  <a:path path="circle">
                    <a:fillToRect l="100000" b="100000"/>
                  </a:path>
                </a:gradFill>
                <a:latin typeface="Segoe UI Semibold"/>
                <a:cs typeface="Segoe UI"/>
              </a:rPr>
              <a:t>Coming soon</a:t>
            </a:r>
            <a:endParaRPr lang="en-US">
              <a:ea typeface="+mn-ea"/>
            </a:endParaRPr>
          </a:p>
        </p:txBody>
      </p:sp>
      <p:sp>
        <p:nvSpPr>
          <p:cNvPr id="2" name="TextBox 1">
            <a:extLst>
              <a:ext uri="{FF2B5EF4-FFF2-40B4-BE49-F238E27FC236}">
                <a16:creationId xmlns:a16="http://schemas.microsoft.com/office/drawing/2014/main" id="{A7EE0B0A-5978-6EDB-4117-52DAB6F18617}"/>
              </a:ext>
            </a:extLst>
          </p:cNvPr>
          <p:cNvSpPr txBox="1"/>
          <p:nvPr/>
        </p:nvSpPr>
        <p:spPr>
          <a:xfrm>
            <a:off x="581025" y="4831092"/>
            <a:ext cx="4040981" cy="276999"/>
          </a:xfrm>
          <a:prstGeom prst="rect">
            <a:avLst/>
          </a:prstGeom>
          <a:noFill/>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r>
              <a:rPr lang="en-CA" b="1">
                <a:latin typeface="Segoe UI Semibold"/>
              </a:rPr>
              <a:t>https://</a:t>
            </a:r>
            <a:r>
              <a:rPr lang="en-CA" b="1" err="1">
                <a:latin typeface="Segoe UI Semibold"/>
              </a:rPr>
              <a:t>aka.ms</a:t>
            </a:r>
            <a:r>
              <a:rPr lang="en-CA" b="1">
                <a:latin typeface="Segoe UI Semibold"/>
              </a:rPr>
              <a:t>/</a:t>
            </a:r>
            <a:r>
              <a:rPr lang="en-CA" b="1" err="1">
                <a:latin typeface="Segoe UI Semibold"/>
              </a:rPr>
              <a:t>WindowsAI</a:t>
            </a:r>
            <a:r>
              <a:rPr lang="en-CA" b="1">
                <a:latin typeface="Segoe UI Semibold"/>
              </a:rPr>
              <a:t>-Studio</a:t>
            </a:r>
            <a:r>
              <a:rPr lang="en-US">
                <a:latin typeface="Segoe UI Semibold"/>
                <a:cs typeface="Segoe UI Semibold"/>
              </a:rPr>
              <a:t>​</a:t>
            </a:r>
            <a:endParaRPr lang="en-US" sz="1600"/>
          </a:p>
        </p:txBody>
      </p:sp>
      <p:sp>
        <p:nvSpPr>
          <p:cNvPr id="10" name="TextBox 9">
            <a:extLst>
              <a:ext uri="{FF2B5EF4-FFF2-40B4-BE49-F238E27FC236}">
                <a16:creationId xmlns:a16="http://schemas.microsoft.com/office/drawing/2014/main" id="{1D01FB9E-0E6B-A935-582F-CD17A9B38144}"/>
              </a:ext>
            </a:extLst>
          </p:cNvPr>
          <p:cNvSpPr txBox="1"/>
          <p:nvPr/>
        </p:nvSpPr>
        <p:spPr>
          <a:xfrm>
            <a:off x="5630094" y="1203776"/>
            <a:ext cx="5976690" cy="4450449"/>
          </a:xfrm>
          <a:prstGeom prst="rect">
            <a:avLst/>
          </a:prstGeom>
          <a:noFill/>
        </p:spPr>
        <p:txBody>
          <a:bodyPr wrap="square" lIns="91440" tIns="45720" rIns="91440" bIns="45720" anchor="t">
            <a:spAutoFit/>
          </a:bodyPr>
          <a:lstStyle/>
          <a:p>
            <a:pPr marL="0" marR="0" lvl="0" indent="0" algn="l" defTabSz="466236" rtl="0" eaLnBrk="1" fontAlgn="base" latinLnBrk="0" hangingPunct="1">
              <a:lnSpc>
                <a:spcPct val="90000"/>
              </a:lnSpc>
              <a:spcAft>
                <a:spcPts val="4200"/>
              </a:spcAft>
              <a:buClrTx/>
              <a:buSzTx/>
              <a:buFontTx/>
              <a:buNone/>
              <a:tabLst/>
              <a:defRPr/>
            </a:pPr>
            <a:r>
              <a:rPr kumimoji="0" lang="en-US" sz="2200" i="0" u="none" strike="noStrike" kern="0" cap="none" spc="0" normalizeH="0" baseline="0" noProof="0">
                <a:ln>
                  <a:noFill/>
                </a:ln>
                <a:gradFill flip="none">
                  <a:gsLst>
                    <a:gs pos="10000">
                      <a:srgbClr val="D59ED7"/>
                    </a:gs>
                    <a:gs pos="100000">
                      <a:srgbClr val="8DC8E8"/>
                    </a:gs>
                  </a:gsLst>
                  <a:path path="circle">
                    <a:fillToRect l="100000" t="100000"/>
                  </a:path>
                  <a:tileRect r="-100000" b="-100000"/>
                </a:gradFill>
                <a:effectLst/>
                <a:uLnTx/>
                <a:uFillTx/>
                <a:latin typeface="+mj-lt"/>
                <a:ea typeface="+mn-ea"/>
                <a:cs typeface="Segoe UI Semibold"/>
              </a:rPr>
              <a:t>Simplifies</a:t>
            </a:r>
            <a:r>
              <a:rPr kumimoji="0" lang="en-US" sz="2200" i="0" u="none" strike="noStrike" kern="0" cap="none" spc="0" normalizeH="0" baseline="0" noProof="0">
                <a:ln>
                  <a:noFill/>
                </a:ln>
                <a:solidFill>
                  <a:srgbClr val="FFFFFF"/>
                </a:solidFill>
                <a:effectLst/>
                <a:uLnTx/>
                <a:uFillTx/>
                <a:ea typeface="+mn-ea"/>
                <a:cs typeface="Segoe UI Semibold"/>
              </a:rPr>
              <a:t> the </a:t>
            </a:r>
            <a:r>
              <a:rPr lang="en-US" sz="2200" kern="0">
                <a:solidFill>
                  <a:srgbClr val="FFFFFF"/>
                </a:solidFill>
                <a:cs typeface="Segoe UI Semibold"/>
              </a:rPr>
              <a:t>generative</a:t>
            </a:r>
            <a:r>
              <a:rPr kumimoji="0" lang="en-US" sz="2200" i="0" u="none" strike="noStrike" kern="0" cap="none" spc="0" normalizeH="0" baseline="0" noProof="0">
                <a:ln>
                  <a:noFill/>
                </a:ln>
                <a:solidFill>
                  <a:srgbClr val="FFFFFF"/>
                </a:solidFill>
                <a:effectLst/>
                <a:uLnTx/>
                <a:uFillTx/>
                <a:ea typeface="+mn-ea"/>
                <a:cs typeface="Segoe UI Semibold"/>
              </a:rPr>
              <a:t> AI app development experience on local Windows Devices</a:t>
            </a:r>
          </a:p>
          <a:p>
            <a:pPr marL="0" marR="0" lvl="0" indent="0" algn="l" defTabSz="466236" rtl="0" eaLnBrk="1" fontAlgn="base" latinLnBrk="0" hangingPunct="1">
              <a:lnSpc>
                <a:spcPct val="90000"/>
              </a:lnSpc>
              <a:spcAft>
                <a:spcPts val="4200"/>
              </a:spcAft>
              <a:buClrTx/>
              <a:buSzTx/>
              <a:buFontTx/>
              <a:buNone/>
              <a:tabLst/>
              <a:defRPr/>
            </a:pPr>
            <a:r>
              <a:rPr kumimoji="0" lang="en-US" sz="2200" i="0" u="none" strike="noStrike" kern="0" cap="none" spc="0" normalizeH="0" baseline="0" noProof="0">
                <a:ln>
                  <a:noFill/>
                </a:ln>
                <a:solidFill>
                  <a:srgbClr val="FFFFFF"/>
                </a:solidFill>
                <a:effectLst/>
                <a:uLnTx/>
                <a:uFillTx/>
                <a:ea typeface="+mn-ea"/>
                <a:cs typeface="Segoe UI Semibold"/>
              </a:rPr>
              <a:t>Brings together cutting-edge </a:t>
            </a:r>
            <a:r>
              <a:rPr lang="en-US" sz="2200" kern="0">
                <a:gradFill flip="none">
                  <a:gsLst>
                    <a:gs pos="10000">
                      <a:srgbClr val="D59ED7"/>
                    </a:gs>
                    <a:gs pos="100000">
                      <a:srgbClr val="8DC8E8"/>
                    </a:gs>
                  </a:gsLst>
                  <a:path path="circle">
                    <a:fillToRect l="100000" t="100000"/>
                  </a:path>
                  <a:tileRect r="-100000" b="-100000"/>
                </a:gradFill>
                <a:latin typeface="+mj-lt"/>
                <a:cs typeface="Segoe UI Semibold"/>
              </a:rPr>
              <a:t>AI</a:t>
            </a:r>
            <a:br>
              <a:rPr lang="en-US" sz="2200" kern="0">
                <a:latin typeface="+mj-lt"/>
                <a:cs typeface="Segoe UI Semibold"/>
              </a:rPr>
            </a:br>
            <a:r>
              <a:rPr lang="en-US" sz="2200" kern="0">
                <a:gradFill flip="none">
                  <a:gsLst>
                    <a:gs pos="10000">
                      <a:srgbClr val="D59ED7"/>
                    </a:gs>
                    <a:gs pos="100000">
                      <a:srgbClr val="8DC8E8"/>
                    </a:gs>
                  </a:gsLst>
                  <a:path path="circle">
                    <a:fillToRect l="100000" t="100000"/>
                  </a:path>
                  <a:tileRect r="-100000" b="-100000"/>
                </a:gradFill>
                <a:latin typeface="+mj-lt"/>
                <a:cs typeface="Segoe UI Semibold"/>
              </a:rPr>
              <a:t>development tools </a:t>
            </a:r>
            <a:r>
              <a:rPr kumimoji="0" lang="en-US" sz="2200" i="0" u="none" strike="noStrike" kern="0" cap="none" spc="0" normalizeH="0" baseline="0" noProof="0">
                <a:ln>
                  <a:noFill/>
                </a:ln>
                <a:solidFill>
                  <a:srgbClr val="FFFFFF"/>
                </a:solidFill>
                <a:effectLst/>
                <a:uLnTx/>
                <a:uFillTx/>
                <a:ea typeface="+mn-ea"/>
                <a:cs typeface="Segoe UI Semibold"/>
              </a:rPr>
              <a:t>and a </a:t>
            </a:r>
            <a:r>
              <a:rPr lang="en-US" sz="2200" kern="0">
                <a:gradFill flip="none">
                  <a:gsLst>
                    <a:gs pos="10000">
                      <a:srgbClr val="D59ED7"/>
                    </a:gs>
                    <a:gs pos="100000">
                      <a:srgbClr val="8DC8E8"/>
                    </a:gs>
                  </a:gsLst>
                  <a:path path="circle">
                    <a:fillToRect l="100000" t="100000"/>
                  </a:path>
                  <a:tileRect r="-100000" b="-100000"/>
                </a:gradFill>
                <a:latin typeface="+mj-lt"/>
                <a:cs typeface="Segoe UI Semibold"/>
              </a:rPr>
              <a:t>model catalog</a:t>
            </a:r>
          </a:p>
          <a:p>
            <a:pPr marL="0" marR="0" lvl="0" indent="0" algn="l" defTabSz="466236" rtl="0" eaLnBrk="1" fontAlgn="base" latinLnBrk="0" hangingPunct="1">
              <a:lnSpc>
                <a:spcPct val="90000"/>
              </a:lnSpc>
              <a:spcAft>
                <a:spcPts val="4200"/>
              </a:spcAft>
              <a:buClrTx/>
              <a:buSzTx/>
              <a:buFontTx/>
              <a:buNone/>
              <a:tabLst/>
              <a:defRPr/>
            </a:pPr>
            <a:r>
              <a:rPr kumimoji="0" lang="en-US" sz="2200" i="0" u="none" strike="noStrike" kern="0" cap="none" spc="0" normalizeH="0" baseline="0" noProof="0">
                <a:ln>
                  <a:noFill/>
                </a:ln>
                <a:solidFill>
                  <a:srgbClr val="FFFFFF"/>
                </a:solidFill>
                <a:effectLst/>
                <a:uLnTx/>
                <a:uFillTx/>
                <a:ea typeface="+mn-ea"/>
                <a:cs typeface="Segoe UI Semibold"/>
              </a:rPr>
              <a:t>Developers can </a:t>
            </a:r>
            <a:r>
              <a:rPr lang="en-US" sz="2200" kern="0">
                <a:gradFill flip="none">
                  <a:gsLst>
                    <a:gs pos="10000">
                      <a:srgbClr val="D59ED7"/>
                    </a:gs>
                    <a:gs pos="100000">
                      <a:srgbClr val="8DC8E8"/>
                    </a:gs>
                  </a:gsLst>
                  <a:path path="circle">
                    <a:fillToRect l="100000" t="100000"/>
                  </a:path>
                  <a:tileRect r="-100000" b="-100000"/>
                </a:gradFill>
                <a:latin typeface="+mj-lt"/>
                <a:cs typeface="Segoe UI Semibold"/>
              </a:rPr>
              <a:t>finetune, customize, and deploy </a:t>
            </a:r>
            <a:r>
              <a:rPr kumimoji="0" lang="en-US" sz="2200" i="0" u="none" strike="noStrike" kern="0" cap="none" spc="0" normalizeH="0" baseline="0" noProof="0">
                <a:ln>
                  <a:noFill/>
                </a:ln>
                <a:solidFill>
                  <a:srgbClr val="FFFFFF"/>
                </a:solidFill>
                <a:effectLst/>
                <a:uLnTx/>
                <a:uFillTx/>
                <a:ea typeface="+mn-ea"/>
                <a:cs typeface="Segoe UI Semibold"/>
              </a:rPr>
              <a:t>small language models (SLMs)</a:t>
            </a:r>
            <a:br>
              <a:rPr lang="en-US" sz="2200" i="0" u="none" strike="noStrike" kern="0" cap="none" spc="0" normalizeH="0" baseline="0" noProof="0">
                <a:ln>
                  <a:noFill/>
                </a:ln>
                <a:effectLst/>
                <a:uLnTx/>
                <a:uFillTx/>
                <a:cs typeface="Segoe UI Semibold"/>
              </a:rPr>
            </a:br>
            <a:r>
              <a:rPr kumimoji="0" lang="en-US" sz="2200" i="0" u="none" strike="noStrike" kern="0" cap="none" spc="0" normalizeH="0" baseline="0" noProof="0">
                <a:ln>
                  <a:noFill/>
                </a:ln>
                <a:solidFill>
                  <a:srgbClr val="FFFFFF"/>
                </a:solidFill>
                <a:effectLst/>
                <a:uLnTx/>
                <a:uFillTx/>
                <a:ea typeface="+mn-ea"/>
                <a:cs typeface="Segoe UI Semibold"/>
              </a:rPr>
              <a:t>all in one place</a:t>
            </a:r>
            <a:endParaRPr lang="en-US" sz="2200" i="0" u="none" strike="noStrike" kern="0" cap="none" spc="0" normalizeH="0" baseline="0" noProof="0">
              <a:ln>
                <a:noFill/>
              </a:ln>
              <a:solidFill>
                <a:srgbClr val="FFFFFF"/>
              </a:solidFill>
              <a:effectLst/>
              <a:uLnTx/>
              <a:uFillTx/>
              <a:cs typeface="Segoe UI Semibold"/>
            </a:endParaRPr>
          </a:p>
          <a:p>
            <a:pPr marL="0" marR="0" lvl="0" indent="0" algn="l" defTabSz="466236" rtl="0" eaLnBrk="1" fontAlgn="base" latinLnBrk="0" hangingPunct="1">
              <a:lnSpc>
                <a:spcPct val="90000"/>
              </a:lnSpc>
              <a:spcAft>
                <a:spcPts val="4200"/>
              </a:spcAft>
              <a:buClrTx/>
              <a:buSzTx/>
              <a:buFontTx/>
              <a:buNone/>
              <a:tabLst/>
              <a:defRPr/>
            </a:pPr>
            <a:r>
              <a:rPr lang="en-US" sz="2200" kern="0">
                <a:gradFill flip="none">
                  <a:gsLst>
                    <a:gs pos="10000">
                      <a:srgbClr val="D59ED7"/>
                    </a:gs>
                    <a:gs pos="100000">
                      <a:srgbClr val="8DC8E8"/>
                    </a:gs>
                  </a:gsLst>
                  <a:path path="circle">
                    <a:fillToRect l="100000" t="100000"/>
                  </a:path>
                  <a:tileRect r="-100000" b="-100000"/>
                </a:gradFill>
                <a:latin typeface="+mj-lt"/>
                <a:cs typeface="Segoe UI Semibold"/>
              </a:rPr>
              <a:t>Available in preview </a:t>
            </a:r>
            <a:r>
              <a:rPr kumimoji="0" lang="en-US" sz="2200" i="0" u="none" strike="noStrike" kern="1200" cap="none" spc="0" normalizeH="0" baseline="0" noProof="0">
                <a:ln>
                  <a:noFill/>
                </a:ln>
                <a:solidFill>
                  <a:srgbClr val="FFFFFF"/>
                </a:solidFill>
                <a:effectLst/>
                <a:uLnTx/>
                <a:uFillTx/>
                <a:ea typeface="+mn-ea"/>
                <a:cs typeface="Segoe UI Semibold"/>
              </a:rPr>
              <a:t>as a VS code</a:t>
            </a:r>
            <a:br>
              <a:rPr lang="en-US" sz="2200" i="0" u="none" strike="noStrike" kern="1200" cap="none" spc="0" normalizeH="0" baseline="0" noProof="0">
                <a:ln>
                  <a:noFill/>
                </a:ln>
                <a:effectLst/>
                <a:uLnTx/>
                <a:uFillTx/>
                <a:cs typeface="Segoe UI Semibold"/>
              </a:rPr>
            </a:br>
            <a:r>
              <a:rPr kumimoji="0" lang="en-US" sz="2200" i="0" u="none" strike="noStrike" kern="1200" cap="none" spc="0" normalizeH="0" baseline="0" noProof="0">
                <a:ln>
                  <a:noFill/>
                </a:ln>
                <a:solidFill>
                  <a:srgbClr val="FFFFFF"/>
                </a:solidFill>
                <a:effectLst/>
                <a:uLnTx/>
                <a:uFillTx/>
                <a:ea typeface="+mn-ea"/>
                <a:cs typeface="Segoe UI Semibold"/>
              </a:rPr>
              <a:t>extension today</a:t>
            </a:r>
            <a:endParaRPr lang="en-US" sz="2200" i="0" u="none" strike="noStrike" kern="1200" cap="none" spc="0" normalizeH="0" baseline="0" noProof="0">
              <a:ln>
                <a:noFill/>
              </a:ln>
              <a:solidFill>
                <a:srgbClr val="FFFFFF"/>
              </a:solidFill>
              <a:effectLst/>
              <a:uLnTx/>
              <a:uFillTx/>
              <a:cs typeface="Segoe UI Semibold"/>
            </a:endParaRPr>
          </a:p>
        </p:txBody>
      </p:sp>
      <p:cxnSp>
        <p:nvCxnSpPr>
          <p:cNvPr id="7" name="Straight Connector 6">
            <a:extLst>
              <a:ext uri="{FF2B5EF4-FFF2-40B4-BE49-F238E27FC236}">
                <a16:creationId xmlns:a16="http://schemas.microsoft.com/office/drawing/2014/main" id="{EC11FDD0-9B17-ECC1-1469-7B9D5EFAEABA}"/>
              </a:ext>
              <a:ext uri="{C183D7F6-B498-43B3-948B-1728B52AA6E4}">
                <adec:decorative xmlns:adec="http://schemas.microsoft.com/office/drawing/2017/decorative" val="1"/>
              </a:ext>
            </a:extLst>
          </p:cNvPr>
          <p:cNvCxnSpPr>
            <a:cxnSpLocks/>
          </p:cNvCxnSpPr>
          <p:nvPr/>
        </p:nvCxnSpPr>
        <p:spPr>
          <a:xfrm>
            <a:off x="5036739" y="958350"/>
            <a:ext cx="0" cy="4941300"/>
          </a:xfrm>
          <a:prstGeom prst="line">
            <a:avLst/>
          </a:prstGeom>
          <a:noFill/>
          <a:ln w="12700" cap="rnd" cmpd="sng" algn="ctr">
            <a:solidFill>
              <a:srgbClr val="3A4953"/>
            </a:solidFill>
            <a:prstDash val="solid"/>
            <a:headEnd type="none" w="lg" len="med"/>
            <a:tailEnd type="none" w="lg" len="med"/>
          </a:ln>
          <a:effectLst/>
        </p:spPr>
      </p:cxnSp>
    </p:spTree>
    <p:extLst>
      <p:ext uri="{BB962C8B-B14F-4D97-AF65-F5344CB8AC3E}">
        <p14:creationId xmlns:p14="http://schemas.microsoft.com/office/powerpoint/2010/main" val="3272524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100000" fill="hold" grpId="1" nodeType="withEffect">
                                  <p:stCondLst>
                                    <p:cond delay="0"/>
                                  </p:stCondLst>
                                  <p:childTnLst>
                                    <p:animMotion origin="layout" path="M 1.875E-6 1.48148E-6 L 1.875E-6 0.03542 " pathEditMode="relative" rAng="0" ptsTypes="AA">
                                      <p:cBhvr>
                                        <p:cTn id="9" dur="700" spd="-100000" fill="hold"/>
                                        <p:tgtEl>
                                          <p:spTgt spid="5"/>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fade">
                                      <p:cBhvr>
                                        <p:cTn id="12" dur="500"/>
                                        <p:tgtEl>
                                          <p:spTgt spid="6"/>
                                        </p:tgtEl>
                                      </p:cBhvr>
                                    </p:animEffect>
                                  </p:childTnLst>
                                </p:cTn>
                              </p:par>
                              <p:par>
                                <p:cTn id="13" presetID="42" presetClass="path" presetSubtype="0" decel="100000" fill="hold" grpId="1" nodeType="withEffect">
                                  <p:stCondLst>
                                    <p:cond delay="0"/>
                                  </p:stCondLst>
                                  <p:childTnLst>
                                    <p:animMotion origin="layout" path="M -0.03034 3.7037E-7 L 2.5E-6 3.7037E-7 " pathEditMode="relative" rAng="0" ptsTypes="AA">
                                      <p:cBhvr>
                                        <p:cTn id="14" dur="600" fill="hold"/>
                                        <p:tgtEl>
                                          <p:spTgt spid="6"/>
                                        </p:tgtEl>
                                        <p:attrNameLst>
                                          <p:attrName>ppt_x</p:attrName>
                                          <p:attrName>ppt_y</p:attrName>
                                        </p:attrNameLst>
                                      </p:cBhvr>
                                      <p:rCtr x="1510" y="0"/>
                                    </p:animMotion>
                                  </p:childTnLst>
                                </p:cTn>
                              </p:par>
                              <p:par>
                                <p:cTn id="15" presetID="10" presetClass="entr" presetSubtype="0" fill="hold" grpId="0" nodeType="withEffect">
                                  <p:stCondLst>
                                    <p:cond delay="200"/>
                                  </p:stCondLst>
                                  <p:childTnLst>
                                    <p:set>
                                      <p:cBhvr>
                                        <p:cTn id="16" dur="1" fill="hold">
                                          <p:stCondLst>
                                            <p:cond delay="0"/>
                                          </p:stCondLst>
                                        </p:cTn>
                                        <p:tgtEl>
                                          <p:spTgt spid="2"/>
                                        </p:tgtEl>
                                        <p:attrNameLst>
                                          <p:attrName>style.visibility</p:attrName>
                                        </p:attrNameLst>
                                      </p:cBhvr>
                                      <p:to>
                                        <p:strVal val="visible"/>
                                      </p:to>
                                    </p:set>
                                    <p:animEffect transition="in" filter="fade">
                                      <p:cBhvr>
                                        <p:cTn id="17" dur="500"/>
                                        <p:tgtEl>
                                          <p:spTgt spid="2"/>
                                        </p:tgtEl>
                                      </p:cBhvr>
                                    </p:animEffect>
                                  </p:childTnLst>
                                </p:cTn>
                              </p:par>
                              <p:par>
                                <p:cTn id="18" presetID="42" presetClass="path" presetSubtype="0" decel="100000" fill="hold" grpId="1" nodeType="withEffect">
                                  <p:stCondLst>
                                    <p:cond delay="200"/>
                                  </p:stCondLst>
                                  <p:childTnLst>
                                    <p:animMotion origin="layout" path="M -0.03034 3.7037E-7 L 2.5E-6 3.7037E-7 " pathEditMode="relative" rAng="0" ptsTypes="AA">
                                      <p:cBhvr>
                                        <p:cTn id="19" dur="600" fill="hold"/>
                                        <p:tgtEl>
                                          <p:spTgt spid="2"/>
                                        </p:tgtEl>
                                        <p:attrNameLst>
                                          <p:attrName>ppt_x</p:attrName>
                                          <p:attrName>ppt_y</p:attrName>
                                        </p:attrNameLst>
                                      </p:cBhvr>
                                      <p:rCtr x="1510" y="0"/>
                                    </p:animMotion>
                                  </p:childTnLst>
                                </p:cTn>
                              </p:par>
                              <p:par>
                                <p:cTn id="20" presetID="10" presetClass="entr" presetSubtype="0" fill="hold" grpId="0" nodeType="withEffect">
                                  <p:stCondLst>
                                    <p:cond delay="0"/>
                                  </p:stCondLst>
                                  <p:childTnLst>
                                    <p:set>
                                      <p:cBhvr>
                                        <p:cTn id="21" dur="1" fill="hold">
                                          <p:stCondLst>
                                            <p:cond delay="0"/>
                                          </p:stCondLst>
                                        </p:cTn>
                                        <p:tgtEl>
                                          <p:spTgt spid="10">
                                            <p:txEl>
                                              <p:pRg st="0" end="0"/>
                                            </p:txEl>
                                          </p:spTgt>
                                        </p:tgtEl>
                                        <p:attrNameLst>
                                          <p:attrName>style.visibility</p:attrName>
                                        </p:attrNameLst>
                                      </p:cBhvr>
                                      <p:to>
                                        <p:strVal val="visible"/>
                                      </p:to>
                                    </p:set>
                                    <p:animEffect transition="in" filter="fade">
                                      <p:cBhvr>
                                        <p:cTn id="22" dur="500"/>
                                        <p:tgtEl>
                                          <p:spTgt spid="10">
                                            <p:txEl>
                                              <p:pRg st="0" end="0"/>
                                            </p:txEl>
                                          </p:spTgt>
                                        </p:tgtEl>
                                      </p:cBhvr>
                                    </p:animEffect>
                                  </p:childTnLst>
                                </p:cTn>
                              </p:par>
                              <p:par>
                                <p:cTn id="23" presetID="42" presetClass="path" presetSubtype="0" decel="100000" fill="hold" grpId="1" nodeType="withEffect">
                                  <p:stCondLst>
                                    <p:cond delay="0"/>
                                  </p:stCondLst>
                                  <p:childTnLst>
                                    <p:animMotion origin="layout" path="M -0.03033 1.48148E-6 L -4.16667E-6 1.48148E-6 " pathEditMode="relative" rAng="0" ptsTypes="AA">
                                      <p:cBhvr>
                                        <p:cTn id="24" dur="600" fill="hold"/>
                                        <p:tgtEl>
                                          <p:spTgt spid="10">
                                            <p:txEl>
                                              <p:pRg st="0" end="0"/>
                                            </p:txEl>
                                          </p:spTgt>
                                        </p:tgtEl>
                                        <p:attrNameLst>
                                          <p:attrName>ppt_x</p:attrName>
                                          <p:attrName>ppt_y</p:attrName>
                                        </p:attrNameLst>
                                      </p:cBhvr>
                                      <p:rCtr x="1510" y="0"/>
                                    </p:animMotion>
                                  </p:childTnLst>
                                </p:cTn>
                              </p:par>
                              <p:par>
                                <p:cTn id="25" presetID="10" presetClass="entr" presetSubtype="0" fill="hold" grpId="0" nodeType="withEffect">
                                  <p:stCondLst>
                                    <p:cond delay="200"/>
                                  </p:stCondLst>
                                  <p:childTnLst>
                                    <p:set>
                                      <p:cBhvr>
                                        <p:cTn id="26" dur="1" fill="hold">
                                          <p:stCondLst>
                                            <p:cond delay="0"/>
                                          </p:stCondLst>
                                        </p:cTn>
                                        <p:tgtEl>
                                          <p:spTgt spid="10">
                                            <p:txEl>
                                              <p:pRg st="1" end="1"/>
                                            </p:txEl>
                                          </p:spTgt>
                                        </p:tgtEl>
                                        <p:attrNameLst>
                                          <p:attrName>style.visibility</p:attrName>
                                        </p:attrNameLst>
                                      </p:cBhvr>
                                      <p:to>
                                        <p:strVal val="visible"/>
                                      </p:to>
                                    </p:set>
                                    <p:animEffect transition="in" filter="fade">
                                      <p:cBhvr>
                                        <p:cTn id="27" dur="500"/>
                                        <p:tgtEl>
                                          <p:spTgt spid="10">
                                            <p:txEl>
                                              <p:pRg st="1" end="1"/>
                                            </p:txEl>
                                          </p:spTgt>
                                        </p:tgtEl>
                                      </p:cBhvr>
                                    </p:animEffect>
                                  </p:childTnLst>
                                </p:cTn>
                              </p:par>
                              <p:par>
                                <p:cTn id="28" presetID="42" presetClass="path" presetSubtype="0" decel="100000" fill="hold" grpId="1" nodeType="withEffect">
                                  <p:stCondLst>
                                    <p:cond delay="200"/>
                                  </p:stCondLst>
                                  <p:childTnLst>
                                    <p:animMotion origin="layout" path="M -0.03033 1.48148E-6 L -4.16667E-6 1.48148E-6 " pathEditMode="relative" rAng="0" ptsTypes="AA">
                                      <p:cBhvr>
                                        <p:cTn id="29" dur="600" fill="hold"/>
                                        <p:tgtEl>
                                          <p:spTgt spid="10">
                                            <p:txEl>
                                              <p:pRg st="1" end="1"/>
                                            </p:txEl>
                                          </p:spTgt>
                                        </p:tgtEl>
                                        <p:attrNameLst>
                                          <p:attrName>ppt_x</p:attrName>
                                          <p:attrName>ppt_y</p:attrName>
                                        </p:attrNameLst>
                                      </p:cBhvr>
                                      <p:rCtr x="1510" y="0"/>
                                    </p:animMotion>
                                  </p:childTnLst>
                                </p:cTn>
                              </p:par>
                              <p:par>
                                <p:cTn id="30" presetID="10" presetClass="entr" presetSubtype="0" fill="hold" grpId="0" nodeType="withEffect">
                                  <p:stCondLst>
                                    <p:cond delay="400"/>
                                  </p:stCondLst>
                                  <p:childTnLst>
                                    <p:set>
                                      <p:cBhvr>
                                        <p:cTn id="31" dur="1" fill="hold">
                                          <p:stCondLst>
                                            <p:cond delay="0"/>
                                          </p:stCondLst>
                                        </p:cTn>
                                        <p:tgtEl>
                                          <p:spTgt spid="10">
                                            <p:txEl>
                                              <p:pRg st="2" end="2"/>
                                            </p:txEl>
                                          </p:spTgt>
                                        </p:tgtEl>
                                        <p:attrNameLst>
                                          <p:attrName>style.visibility</p:attrName>
                                        </p:attrNameLst>
                                      </p:cBhvr>
                                      <p:to>
                                        <p:strVal val="visible"/>
                                      </p:to>
                                    </p:set>
                                    <p:animEffect transition="in" filter="fade">
                                      <p:cBhvr>
                                        <p:cTn id="32" dur="500"/>
                                        <p:tgtEl>
                                          <p:spTgt spid="10">
                                            <p:txEl>
                                              <p:pRg st="2" end="2"/>
                                            </p:txEl>
                                          </p:spTgt>
                                        </p:tgtEl>
                                      </p:cBhvr>
                                    </p:animEffect>
                                  </p:childTnLst>
                                </p:cTn>
                              </p:par>
                              <p:par>
                                <p:cTn id="33" presetID="42" presetClass="path" presetSubtype="0" decel="100000" fill="hold" grpId="1" nodeType="withEffect">
                                  <p:stCondLst>
                                    <p:cond delay="400"/>
                                  </p:stCondLst>
                                  <p:childTnLst>
                                    <p:animMotion origin="layout" path="M -0.03033 1.48148E-6 L -4.16667E-6 1.48148E-6 " pathEditMode="relative" rAng="0" ptsTypes="AA">
                                      <p:cBhvr>
                                        <p:cTn id="34" dur="600" fill="hold"/>
                                        <p:tgtEl>
                                          <p:spTgt spid="10">
                                            <p:txEl>
                                              <p:pRg st="2" end="2"/>
                                            </p:txEl>
                                          </p:spTgt>
                                        </p:tgtEl>
                                        <p:attrNameLst>
                                          <p:attrName>ppt_x</p:attrName>
                                          <p:attrName>ppt_y</p:attrName>
                                        </p:attrNameLst>
                                      </p:cBhvr>
                                      <p:rCtr x="1510" y="0"/>
                                    </p:animMotion>
                                  </p:childTnLst>
                                </p:cTn>
                              </p:par>
                              <p:par>
                                <p:cTn id="35" presetID="10" presetClass="entr" presetSubtype="0" fill="hold" grpId="0" nodeType="withEffect">
                                  <p:stCondLst>
                                    <p:cond delay="600"/>
                                  </p:stCondLst>
                                  <p:childTnLst>
                                    <p:set>
                                      <p:cBhvr>
                                        <p:cTn id="36" dur="1" fill="hold">
                                          <p:stCondLst>
                                            <p:cond delay="0"/>
                                          </p:stCondLst>
                                        </p:cTn>
                                        <p:tgtEl>
                                          <p:spTgt spid="10">
                                            <p:txEl>
                                              <p:pRg st="3" end="3"/>
                                            </p:txEl>
                                          </p:spTgt>
                                        </p:tgtEl>
                                        <p:attrNameLst>
                                          <p:attrName>style.visibility</p:attrName>
                                        </p:attrNameLst>
                                      </p:cBhvr>
                                      <p:to>
                                        <p:strVal val="visible"/>
                                      </p:to>
                                    </p:set>
                                    <p:animEffect transition="in" filter="fade">
                                      <p:cBhvr>
                                        <p:cTn id="37" dur="500"/>
                                        <p:tgtEl>
                                          <p:spTgt spid="10">
                                            <p:txEl>
                                              <p:pRg st="3" end="3"/>
                                            </p:txEl>
                                          </p:spTgt>
                                        </p:tgtEl>
                                      </p:cBhvr>
                                    </p:animEffect>
                                  </p:childTnLst>
                                </p:cTn>
                              </p:par>
                              <p:par>
                                <p:cTn id="38" presetID="42" presetClass="path" presetSubtype="0" decel="100000" fill="hold" grpId="1" nodeType="withEffect">
                                  <p:stCondLst>
                                    <p:cond delay="600"/>
                                  </p:stCondLst>
                                  <p:childTnLst>
                                    <p:animMotion origin="layout" path="M -0.03033 1.48148E-6 L -4.16667E-6 1.48148E-6 " pathEditMode="relative" rAng="0" ptsTypes="AA">
                                      <p:cBhvr>
                                        <p:cTn id="39" dur="600" fill="hold"/>
                                        <p:tgtEl>
                                          <p:spTgt spid="10">
                                            <p:txEl>
                                              <p:pRg st="3" end="3"/>
                                            </p:txEl>
                                          </p:spTgt>
                                        </p:tgtEl>
                                        <p:attrNameLst>
                                          <p:attrName>ppt_x</p:attrName>
                                          <p:attrName>ppt_y</p:attrName>
                                        </p:attrNameLst>
                                      </p:cBhvr>
                                      <p:rCtr x="1510"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5" grpId="0" animBg="1"/>
      <p:bldP spid="5" grpId="1" animBg="1"/>
      <p:bldP spid="2" grpId="0"/>
      <p:bldP spid="2" grpId="1"/>
      <p:bldP spid="10" grpId="0" uiExpand="1" build="p"/>
      <p:bldP spid="10" grpId="1"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D944D9-499B-AA46-B95C-A31016D8CB1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B974399-3B33-C1F3-8900-6C1309DEC707}"/>
              </a:ext>
            </a:extLst>
          </p:cNvPr>
          <p:cNvSpPr>
            <a:spLocks noGrp="1"/>
          </p:cNvSpPr>
          <p:nvPr>
            <p:ph type="title"/>
          </p:nvPr>
        </p:nvSpPr>
        <p:spPr/>
        <p:txBody>
          <a:bodyPr/>
          <a:lstStyle/>
          <a:p>
            <a:r>
              <a:rPr lang="en-US" dirty="0">
                <a:cs typeface="Segoe UI"/>
              </a:rPr>
              <a:t>Demo – Prompt flow</a:t>
            </a:r>
            <a:endParaRPr lang="en-US" dirty="0"/>
          </a:p>
        </p:txBody>
      </p:sp>
      <p:sp>
        <p:nvSpPr>
          <p:cNvPr id="2" name="Text Placeholder 4">
            <a:extLst>
              <a:ext uri="{FF2B5EF4-FFF2-40B4-BE49-F238E27FC236}">
                <a16:creationId xmlns:a16="http://schemas.microsoft.com/office/drawing/2014/main" id="{49B21360-D5DA-9C54-CE89-E443BC85848F}"/>
              </a:ext>
            </a:extLst>
          </p:cNvPr>
          <p:cNvSpPr>
            <a:spLocks noGrp="1"/>
          </p:cNvSpPr>
          <p:nvPr>
            <p:ph type="body" sz="quarter" idx="12"/>
          </p:nvPr>
        </p:nvSpPr>
        <p:spPr>
          <a:xfrm>
            <a:off x="585216" y="3964066"/>
            <a:ext cx="9144000" cy="246221"/>
          </a:xfrm>
        </p:spPr>
        <p:txBody>
          <a:bodyPr/>
          <a:lstStyle/>
          <a:p>
            <a:r>
              <a:rPr lang="en-GB" dirty="0"/>
              <a:t>Luke Murray</a:t>
            </a:r>
          </a:p>
        </p:txBody>
      </p:sp>
    </p:spTree>
    <p:extLst>
      <p:ext uri="{BB962C8B-B14F-4D97-AF65-F5344CB8AC3E}">
        <p14:creationId xmlns:p14="http://schemas.microsoft.com/office/powerpoint/2010/main" val="362792298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7771633-989E-AEA4-B80E-C94A42FCE6DD}"/>
              </a:ext>
            </a:extLst>
          </p:cNvPr>
          <p:cNvSpPr txBox="1"/>
          <p:nvPr/>
        </p:nvSpPr>
        <p:spPr>
          <a:xfrm>
            <a:off x="518404" y="595464"/>
            <a:ext cx="7822251" cy="1446550"/>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a:ln>
                  <a:noFill/>
                </a:ln>
                <a:solidFill>
                  <a:prstClr val="white"/>
                </a:solidFill>
                <a:effectLst/>
                <a:uLnTx/>
                <a:uFillTx/>
                <a:latin typeface="Segoe UI Semibold"/>
                <a:ea typeface="+mn-ea"/>
                <a:cs typeface="Segoe UI Semibold"/>
              </a:rPr>
              <a:t>Get started skilling with AI on Microsoft Learn</a:t>
            </a:r>
          </a:p>
        </p:txBody>
      </p:sp>
      <p:sp>
        <p:nvSpPr>
          <p:cNvPr id="5" name="TextBox 4">
            <a:extLst>
              <a:ext uri="{FF2B5EF4-FFF2-40B4-BE49-F238E27FC236}">
                <a16:creationId xmlns:a16="http://schemas.microsoft.com/office/drawing/2014/main" id="{E51C4EC9-B336-B1A2-C1AE-CA3EDECB31C0}"/>
              </a:ext>
            </a:extLst>
          </p:cNvPr>
          <p:cNvSpPr txBox="1"/>
          <p:nvPr/>
        </p:nvSpPr>
        <p:spPr>
          <a:xfrm>
            <a:off x="611330" y="2304666"/>
            <a:ext cx="5322324" cy="1015663"/>
          </a:xfrm>
          <a:prstGeom prst="rect">
            <a:avLst/>
          </a:prstGeom>
          <a:noFill/>
        </p:spPr>
        <p:txBody>
          <a:bodyPr wrap="square" lIns="91440" tIns="45720" rIns="91440" bIns="45720" rtlCol="0" anchor="t">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solidFill>
                  <a:srgbClr val="E6E6E6"/>
                </a:solidFill>
                <a:effectLst/>
                <a:uLnTx/>
                <a:uFillTx/>
                <a:latin typeface="Segoe UI"/>
                <a:ea typeface="+mn-ea"/>
                <a:cs typeface="Segoe UI"/>
              </a:rPr>
              <a:t>Build AI skills, connect with the community, earn Microsoft Credentials, learn from experts, and take the Cloud Skills Challenge.</a:t>
            </a:r>
            <a:endParaRPr kumimoji="0" lang="en-US" sz="3200" b="0" i="0" u="none" strike="noStrike" kern="1200" cap="none" spc="0" normalizeH="0" baseline="0" noProof="0">
              <a:ln>
                <a:noFill/>
              </a:ln>
              <a:solidFill>
                <a:srgbClr val="FFFFFF"/>
              </a:solidFill>
              <a:effectLst/>
              <a:uLnTx/>
              <a:uFillTx/>
              <a:latin typeface="Segoe UI"/>
              <a:ea typeface="+mn-ea"/>
              <a:cs typeface="+mn-cs"/>
            </a:endParaRPr>
          </a:p>
        </p:txBody>
      </p:sp>
      <p:sp>
        <p:nvSpPr>
          <p:cNvPr id="7" name="Rectangle: Rounded Corners 6">
            <a:extLst>
              <a:ext uri="{FF2B5EF4-FFF2-40B4-BE49-F238E27FC236}">
                <a16:creationId xmlns:a16="http://schemas.microsoft.com/office/drawing/2014/main" id="{DB4EC867-FCFB-4668-A04C-5612AE7AC7FE}"/>
              </a:ext>
            </a:extLst>
          </p:cNvPr>
          <p:cNvSpPr/>
          <p:nvPr/>
        </p:nvSpPr>
        <p:spPr>
          <a:xfrm>
            <a:off x="612672" y="3763129"/>
            <a:ext cx="2977799" cy="685800"/>
          </a:xfrm>
          <a:prstGeom prst="roundRect">
            <a:avLst/>
          </a:prstGeom>
          <a:gradFill flip="none" rotWithShape="1">
            <a:gsLst>
              <a:gs pos="0">
                <a:srgbClr val="FFFFFF"/>
              </a:gs>
              <a:gs pos="100000">
                <a:srgbClr val="C4B5E3"/>
              </a:gs>
            </a:gsLst>
            <a:path path="circle">
              <a:fillToRect r="100000" b="100000"/>
            </a:path>
            <a:tileRect l="-100000" t="-10000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765" b="0" i="0" u="none" strike="noStrike" kern="1200" cap="none" spc="0" normalizeH="0" baseline="0" noProof="0" dirty="0">
                <a:ln>
                  <a:noFill/>
                </a:ln>
                <a:solidFill>
                  <a:srgbClr val="000000"/>
                </a:solidFill>
                <a:effectLst/>
                <a:uLnTx/>
                <a:uFillTx/>
                <a:latin typeface="Segoe UI Semibold"/>
                <a:ea typeface="+mn-ea"/>
                <a:cs typeface="Segoe UI Semibold"/>
              </a:rPr>
              <a:t>aka.ms/</a:t>
            </a:r>
            <a:r>
              <a:rPr kumimoji="0" lang="en-CA" sz="1765" b="0" i="0" u="none" strike="noStrike" kern="1200" cap="none" spc="0" normalizeH="0" baseline="0" noProof="0" dirty="0" err="1">
                <a:ln>
                  <a:noFill/>
                </a:ln>
                <a:solidFill>
                  <a:srgbClr val="000000"/>
                </a:solidFill>
                <a:effectLst/>
                <a:uLnTx/>
                <a:uFillTx/>
                <a:latin typeface="Segoe UI Semibold"/>
                <a:ea typeface="+mn-ea"/>
                <a:cs typeface="Segoe UI Semibold"/>
              </a:rPr>
              <a:t>LearnAtAITour</a:t>
            </a:r>
            <a:endParaRPr kumimoji="0" lang="en-US" sz="1765" b="0" i="0" u="none" strike="noStrike" kern="1200" cap="none" spc="0" normalizeH="0" baseline="0" noProof="0" dirty="0">
              <a:ln>
                <a:noFill/>
              </a:ln>
              <a:solidFill>
                <a:srgbClr val="000000"/>
              </a:solidFill>
              <a:effectLst/>
              <a:uLnTx/>
              <a:uFillTx/>
              <a:latin typeface="Segoe UI"/>
              <a:ea typeface="+mn-ea"/>
              <a:cs typeface="+mn-cs"/>
            </a:endParaRPr>
          </a:p>
        </p:txBody>
      </p:sp>
    </p:spTree>
    <p:extLst>
      <p:ext uri="{BB962C8B-B14F-4D97-AF65-F5344CB8AC3E}">
        <p14:creationId xmlns:p14="http://schemas.microsoft.com/office/powerpoint/2010/main" val="2939845623"/>
      </p:ext>
    </p:extLst>
  </p:cSld>
  <p:clrMapOvr>
    <a:masterClrMapping/>
  </p:clrMapOvr>
  <p:transition advTm="14000">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D5FA5956-C163-E82C-0098-12A4B8ED15C4}"/>
              </a:ext>
            </a:extLst>
          </p:cNvPr>
          <p:cNvSpPr>
            <a:spLocks noGrp="1"/>
          </p:cNvSpPr>
          <p:nvPr>
            <p:ph type="body" sz="quarter" idx="12"/>
          </p:nvPr>
        </p:nvSpPr>
        <p:spPr>
          <a:xfrm>
            <a:off x="729122" y="1808410"/>
            <a:ext cx="7747613" cy="3016210"/>
          </a:xfrm>
        </p:spPr>
        <p:txBody>
          <a:bodyPr vert="horz" wrap="square" lIns="0" tIns="0" rIns="0" bIns="0" rtlCol="0" anchor="t">
            <a:spAutoFit/>
          </a:bodyPr>
          <a:lstStyle/>
          <a:p>
            <a:pPr defTabSz="914367"/>
            <a:r>
              <a:rPr lang="en-US" sz="2800">
                <a:ln w="3175">
                  <a:noFill/>
                </a:ln>
                <a:solidFill>
                  <a:schemeClr val="bg1"/>
                </a:solidFill>
                <a:latin typeface="+mj-lt"/>
                <a:cs typeface="Segoe UI"/>
              </a:rPr>
              <a:t>Connect with fellow enthusiasts, engage with Microsoft experts and MVPs, discuss your favorite sessions, and delve into AI discussions. Your space to ask, share, and explore!</a:t>
            </a:r>
            <a:endParaRPr lang="en-US" sz="2800">
              <a:solidFill>
                <a:schemeClr val="bg1"/>
              </a:solidFill>
              <a:latin typeface="+mj-lt"/>
            </a:endParaRPr>
          </a:p>
          <a:p>
            <a:pPr defTabSz="914367"/>
            <a:endParaRPr lang="en-US" sz="2800">
              <a:solidFill>
                <a:schemeClr val="bg1"/>
              </a:solidFill>
              <a:latin typeface="+mj-lt"/>
            </a:endParaRPr>
          </a:p>
          <a:p>
            <a:pPr defTabSz="914367"/>
            <a:endParaRPr lang="en-US" sz="2800">
              <a:solidFill>
                <a:schemeClr val="bg1"/>
              </a:solidFill>
              <a:latin typeface="+mj-lt"/>
            </a:endParaRPr>
          </a:p>
          <a:p>
            <a:pPr marL="0" indent="0">
              <a:buNone/>
            </a:pPr>
            <a:r>
              <a:rPr lang="en-US" sz="2800" err="1">
                <a:solidFill>
                  <a:schemeClr val="bg1"/>
                </a:solidFill>
                <a:latin typeface="+mj-lt"/>
                <a:cs typeface="Segoe UI"/>
              </a:rPr>
              <a:t>aka</a:t>
            </a:r>
            <a:r>
              <a:rPr lang="en-US" sz="2800" err="1">
                <a:solidFill>
                  <a:schemeClr val="bg1"/>
                </a:solidFill>
                <a:effectLst/>
                <a:latin typeface="+mj-lt"/>
                <a:cs typeface="Segoe UI"/>
              </a:rPr>
              <a:t>.ms</a:t>
            </a:r>
            <a:r>
              <a:rPr lang="en-US" sz="2800">
                <a:solidFill>
                  <a:schemeClr val="bg1"/>
                </a:solidFill>
                <a:effectLst/>
                <a:latin typeface="+mj-lt"/>
                <a:cs typeface="Segoe UI"/>
              </a:rPr>
              <a:t>/</a:t>
            </a:r>
            <a:r>
              <a:rPr lang="en-US" sz="2800" err="1">
                <a:solidFill>
                  <a:schemeClr val="bg1"/>
                </a:solidFill>
                <a:effectLst/>
                <a:latin typeface="+mj-lt"/>
                <a:cs typeface="Segoe UI"/>
              </a:rPr>
              <a:t>AzureAI</a:t>
            </a:r>
            <a:r>
              <a:rPr lang="en-US" sz="2800">
                <a:solidFill>
                  <a:schemeClr val="bg1"/>
                </a:solidFill>
                <a:effectLst/>
                <a:latin typeface="+mj-lt"/>
                <a:cs typeface="Segoe UI"/>
              </a:rPr>
              <a:t>/Discord</a:t>
            </a:r>
            <a:endParaRPr lang="en-US" sz="2800">
              <a:solidFill>
                <a:schemeClr val="bg1"/>
              </a:solidFill>
              <a:latin typeface="+mj-lt"/>
              <a:cs typeface="Segoe UI"/>
            </a:endParaRPr>
          </a:p>
        </p:txBody>
      </p:sp>
      <p:sp>
        <p:nvSpPr>
          <p:cNvPr id="2" name="Title 1">
            <a:extLst>
              <a:ext uri="{FF2B5EF4-FFF2-40B4-BE49-F238E27FC236}">
                <a16:creationId xmlns:a16="http://schemas.microsoft.com/office/drawing/2014/main" id="{B7889C22-B3BE-2C98-DE02-1A48514B761C}"/>
              </a:ext>
            </a:extLst>
          </p:cNvPr>
          <p:cNvSpPr>
            <a:spLocks noGrp="1"/>
          </p:cNvSpPr>
          <p:nvPr>
            <p:ph type="title"/>
          </p:nvPr>
        </p:nvSpPr>
        <p:spPr>
          <a:xfrm>
            <a:off x="729122" y="645993"/>
            <a:ext cx="11168587" cy="664797"/>
          </a:xfrm>
        </p:spPr>
        <p:txBody>
          <a:bodyPr/>
          <a:lstStyle/>
          <a:p>
            <a:pPr rtl="0"/>
            <a:r>
              <a:rPr lang="en-US">
                <a:solidFill>
                  <a:schemeClr val="bg1"/>
                </a:solidFill>
              </a:rPr>
              <a:t>Join the Azure AI Community on Discord</a:t>
            </a:r>
          </a:p>
        </p:txBody>
      </p:sp>
      <p:sp>
        <p:nvSpPr>
          <p:cNvPr id="12" name="Rectangle: Rounded Corners 11">
            <a:extLst>
              <a:ext uri="{FF2B5EF4-FFF2-40B4-BE49-F238E27FC236}">
                <a16:creationId xmlns:a16="http://schemas.microsoft.com/office/drawing/2014/main" id="{05854BFD-3DF3-2E9F-238F-400A1660EED3}"/>
              </a:ext>
            </a:extLst>
          </p:cNvPr>
          <p:cNvSpPr/>
          <p:nvPr/>
        </p:nvSpPr>
        <p:spPr bwMode="auto">
          <a:xfrm>
            <a:off x="8208278" y="3481221"/>
            <a:ext cx="2674621" cy="2674621"/>
          </a:xfrm>
          <a:prstGeom prst="roundRect">
            <a:avLst>
              <a:gd name="adj" fmla="val 6029"/>
            </a:avLst>
          </a:prstGeom>
          <a:solidFill>
            <a:schemeClr val="tx1"/>
          </a:solidFill>
          <a:ln>
            <a:noFill/>
            <a:headEnd type="none" w="med" len="med"/>
            <a:tailEnd type="none" w="med" len="med"/>
          </a:ln>
          <a:effectLst>
            <a:outerShdw blurRad="139700" sx="102000" sy="102000" algn="ctr" rotWithShape="0">
              <a:prstClr val="black">
                <a:alpha val="1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err="1">
              <a:solidFill>
                <a:srgbClr val="FFFFFF"/>
              </a:solidFill>
              <a:ea typeface="Segoe UI" pitchFamily="34" charset="0"/>
              <a:cs typeface="Segoe UI" pitchFamily="34" charset="0"/>
            </a:endParaRPr>
          </a:p>
        </p:txBody>
      </p:sp>
      <p:pic>
        <p:nvPicPr>
          <p:cNvPr id="1026" name="Picture 2" descr="image">
            <a:extLst>
              <a:ext uri="{FF2B5EF4-FFF2-40B4-BE49-F238E27FC236}">
                <a16:creationId xmlns:a16="http://schemas.microsoft.com/office/drawing/2014/main" id="{E2EC387F-7914-10A7-5954-F227FD8C900B}"/>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8365525" y="3658011"/>
            <a:ext cx="2333217" cy="23332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67077472"/>
      </p:ext>
    </p:extLst>
  </p:cSld>
  <p:clrMapOvr>
    <a:masterClrMapping/>
  </p:clrMapOvr>
  <mc:AlternateContent xmlns:mc="http://schemas.openxmlformats.org/markup-compatibility/2006" xmlns:p14="http://schemas.microsoft.com/office/powerpoint/2010/main">
    <mc:Choice Requires="p14">
      <p:transition spd="med" p14:dur="700" advClick="0" advTm="8000">
        <p:fade/>
      </p:transition>
    </mc:Choice>
    <mc:Fallback xmlns="">
      <p:transition spd="med" advClick="0" advTm="8000">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25348616-5741-F08B-1A8B-DCA02F936F4F}"/>
              </a:ext>
            </a:extLst>
          </p:cNvPr>
          <p:cNvSpPr>
            <a:spLocks noGrp="1"/>
          </p:cNvSpPr>
          <p:nvPr>
            <p:ph type="title" idx="4294967295"/>
          </p:nvPr>
        </p:nvSpPr>
        <p:spPr bwMode="auto">
          <a:xfrm>
            <a:off x="187167" y="176919"/>
            <a:ext cx="9503548" cy="553998"/>
          </a:xfrm>
          <a:prstGeom prst="rect">
            <a:avLst/>
          </a:prstGeom>
          <a:noFill/>
          <a:ln>
            <a:noFill/>
            <a:prstDash/>
          </a:ln>
          <a:effectLst/>
        </p:spPr>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p>
            <a:pPr marL="0" marR="0" lvl="0" indent="0" defTabSz="914400" rtl="0" eaLnBrk="1" fontAlgn="auto" latinLnBrk="0" hangingPunct="1">
              <a:lnSpc>
                <a:spcPct val="90000"/>
              </a:lnSpc>
              <a:spcBef>
                <a:spcPct val="0"/>
              </a:spcBef>
              <a:spcAft>
                <a:spcPts val="0"/>
              </a:spcAft>
              <a:buClrTx/>
              <a:buSzTx/>
              <a:buFontTx/>
              <a:buNone/>
              <a:tabLst/>
              <a:defRPr/>
            </a:pPr>
            <a:r>
              <a:rPr kumimoji="0" lang="en-US" sz="4000" b="0" i="0" u="none" strike="noStrike" kern="1200" cap="none" spc="-50" normalizeH="0" baseline="0" noProof="0" dirty="0">
                <a:ln w="3175">
                  <a:noFill/>
                </a:ln>
                <a:gradFill flip="none" rotWithShape="1">
                  <a:gsLst>
                    <a:gs pos="0">
                      <a:srgbClr val="CD9AD0"/>
                    </a:gs>
                    <a:gs pos="100000">
                      <a:srgbClr val="8EC8E8"/>
                    </a:gs>
                  </a:gsLst>
                  <a:lin ang="10800000" scaled="1"/>
                  <a:tileRect/>
                </a:gradFill>
                <a:effectLst/>
                <a:uLnTx/>
                <a:uFillTx/>
                <a:latin typeface="+mj-lt"/>
                <a:ea typeface="+mn-ea"/>
                <a:cs typeface="Segoe UI" pitchFamily="34" charset="0"/>
              </a:rPr>
              <a:t>Azure OpenAI Service-Learning </a:t>
            </a:r>
            <a:r>
              <a:rPr lang="en-US" sz="4000" dirty="0">
                <a:gradFill flip="none" rotWithShape="1">
                  <a:gsLst>
                    <a:gs pos="0">
                      <a:srgbClr val="CD9AD0"/>
                    </a:gs>
                    <a:gs pos="100000">
                      <a:srgbClr val="8EC8E8"/>
                    </a:gs>
                  </a:gsLst>
                  <a:lin ang="10800000" scaled="1"/>
                  <a:tileRect/>
                </a:gradFill>
              </a:rPr>
              <a:t>Guide</a:t>
            </a:r>
            <a:endParaRPr kumimoji="0" lang="en-US" sz="4000" b="0" i="0" u="none" strike="noStrike" kern="1200" cap="none" spc="-50" normalizeH="0" baseline="0" noProof="0" dirty="0">
              <a:ln w="3175">
                <a:noFill/>
              </a:ln>
              <a:gradFill flip="none" rotWithShape="1">
                <a:gsLst>
                  <a:gs pos="0">
                    <a:srgbClr val="CD9AD0"/>
                  </a:gs>
                  <a:gs pos="100000">
                    <a:srgbClr val="8EC8E8"/>
                  </a:gs>
                </a:gsLst>
                <a:lin ang="10800000" scaled="1"/>
                <a:tileRect/>
              </a:gradFill>
              <a:effectLst/>
              <a:uLnTx/>
              <a:uFillTx/>
              <a:latin typeface="+mj-lt"/>
              <a:ea typeface="+mn-ea"/>
              <a:cs typeface="Segoe UI" pitchFamily="34" charset="0"/>
            </a:endParaRPr>
          </a:p>
        </p:txBody>
      </p:sp>
      <p:cxnSp>
        <p:nvCxnSpPr>
          <p:cNvPr id="3" name="Straight Connector 2" descr="Timeline arrow">
            <a:extLst>
              <a:ext uri="{FF2B5EF4-FFF2-40B4-BE49-F238E27FC236}">
                <a16:creationId xmlns:a16="http://schemas.microsoft.com/office/drawing/2014/main" id="{B58C8962-6082-1A51-1C0E-7C9F42F1F3C4}"/>
              </a:ext>
            </a:extLst>
          </p:cNvPr>
          <p:cNvCxnSpPr>
            <a:cxnSpLocks/>
          </p:cNvCxnSpPr>
          <p:nvPr/>
        </p:nvCxnSpPr>
        <p:spPr>
          <a:xfrm>
            <a:off x="809456" y="3809358"/>
            <a:ext cx="10694988" cy="0"/>
          </a:xfrm>
          <a:prstGeom prst="line">
            <a:avLst/>
          </a:prstGeom>
          <a:ln w="25400" cap="rnd">
            <a:solidFill>
              <a:schemeClr val="tx2"/>
            </a:solidFill>
            <a:prstDash val="sysDot"/>
            <a:headEnd type="none" w="med" len="med"/>
            <a:tailEnd type="arrow" w="lg" len="med"/>
          </a:ln>
        </p:spPr>
        <p:style>
          <a:lnRef idx="1">
            <a:schemeClr val="accent1"/>
          </a:lnRef>
          <a:fillRef idx="0">
            <a:schemeClr val="accent1"/>
          </a:fillRef>
          <a:effectRef idx="0">
            <a:schemeClr val="accent1"/>
          </a:effectRef>
          <a:fontRef idx="minor">
            <a:schemeClr val="tx1"/>
          </a:fontRef>
        </p:style>
      </p:cxnSp>
      <p:cxnSp>
        <p:nvCxnSpPr>
          <p:cNvPr id="4" name="Straight Connector 3" descr="Line leading to bullet points">
            <a:extLst>
              <a:ext uri="{FF2B5EF4-FFF2-40B4-BE49-F238E27FC236}">
                <a16:creationId xmlns:a16="http://schemas.microsoft.com/office/drawing/2014/main" id="{5DB66662-00D1-4BD8-D889-79E6B18B9087}"/>
              </a:ext>
            </a:extLst>
          </p:cNvPr>
          <p:cNvCxnSpPr>
            <a:cxnSpLocks/>
          </p:cNvCxnSpPr>
          <p:nvPr/>
        </p:nvCxnSpPr>
        <p:spPr>
          <a:xfrm flipH="1" flipV="1">
            <a:off x="805487" y="1217152"/>
            <a:ext cx="9250" cy="2265114"/>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 name="Straight Connector 14" descr="Line leading to bullet points">
            <a:extLst>
              <a:ext uri="{FF2B5EF4-FFF2-40B4-BE49-F238E27FC236}">
                <a16:creationId xmlns:a16="http://schemas.microsoft.com/office/drawing/2014/main" id="{41BD8A90-FFD3-6E2A-0FBD-DF3A8BC9944A}"/>
              </a:ext>
            </a:extLst>
          </p:cNvPr>
          <p:cNvCxnSpPr>
            <a:cxnSpLocks/>
          </p:cNvCxnSpPr>
          <p:nvPr/>
        </p:nvCxnSpPr>
        <p:spPr>
          <a:xfrm flipV="1">
            <a:off x="3090578" y="4144377"/>
            <a:ext cx="0" cy="2224226"/>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9" name="Straight Connector 18" descr="Line leading to bullet points">
            <a:extLst>
              <a:ext uri="{FF2B5EF4-FFF2-40B4-BE49-F238E27FC236}">
                <a16:creationId xmlns:a16="http://schemas.microsoft.com/office/drawing/2014/main" id="{AE91B93B-3966-19D5-7E00-7AAE1A06FCA1}"/>
              </a:ext>
            </a:extLst>
          </p:cNvPr>
          <p:cNvCxnSpPr>
            <a:cxnSpLocks/>
          </p:cNvCxnSpPr>
          <p:nvPr/>
        </p:nvCxnSpPr>
        <p:spPr>
          <a:xfrm flipV="1">
            <a:off x="5837875" y="1217152"/>
            <a:ext cx="0" cy="2250742"/>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20" name="Straight Connector 19" descr="Line leading to bullet points">
            <a:extLst>
              <a:ext uri="{FF2B5EF4-FFF2-40B4-BE49-F238E27FC236}">
                <a16:creationId xmlns:a16="http://schemas.microsoft.com/office/drawing/2014/main" id="{FB3BC449-C11F-82FE-5E27-A6C84E5A652A}"/>
              </a:ext>
            </a:extLst>
          </p:cNvPr>
          <p:cNvCxnSpPr>
            <a:cxnSpLocks/>
          </p:cNvCxnSpPr>
          <p:nvPr/>
        </p:nvCxnSpPr>
        <p:spPr>
          <a:xfrm flipH="1" flipV="1">
            <a:off x="8536667" y="4117650"/>
            <a:ext cx="2094" cy="1579550"/>
          </a:xfrm>
          <a:prstGeom prst="line">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21" name="TextBox 20" descr="Line leading to bullet points">
            <a:extLst>
              <a:ext uri="{FF2B5EF4-FFF2-40B4-BE49-F238E27FC236}">
                <a16:creationId xmlns:a16="http://schemas.microsoft.com/office/drawing/2014/main" id="{E1EDA485-D569-0C1B-42A6-0C4FF888A968}"/>
              </a:ext>
            </a:extLst>
          </p:cNvPr>
          <p:cNvSpPr txBox="1"/>
          <p:nvPr/>
        </p:nvSpPr>
        <p:spPr>
          <a:xfrm>
            <a:off x="8582956" y="4654648"/>
            <a:ext cx="3623571" cy="1168078"/>
          </a:xfrm>
          <a:prstGeom prst="rect">
            <a:avLst/>
          </a:prstGeom>
          <a:noFill/>
        </p:spPr>
        <p:txBody>
          <a:bodyPr wrap="square" lIns="90000" tIns="46800" rIns="90000" bIns="46800" rtlCol="0" anchor="b">
            <a:spAutoFit/>
          </a:bodyPr>
          <a:lstStyle/>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Learn more in the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3"/>
              </a:rPr>
              <a:t>Azure OpenAI </a:t>
            </a:r>
            <a:r>
              <a:rPr kumimoji="0" lang="en-US" sz="1200" b="0" i="0" u="none" strike="noStrike" kern="1200" cap="none" spc="0" normalizeH="0" baseline="0" noProof="0" dirty="0" err="1">
                <a:ln>
                  <a:noFill/>
                </a:ln>
                <a:solidFill>
                  <a:srgbClr val="FFFFFF"/>
                </a:solidFill>
                <a:effectLst/>
                <a:uLnTx/>
                <a:uFillTx/>
                <a:latin typeface="Segoe UI"/>
                <a:ea typeface="+mn-ea"/>
                <a:cs typeface="+mn-cs"/>
                <a:hlinkClick r:id="rId3"/>
              </a:rPr>
              <a:t>Workshop</a:t>
            </a:r>
            <a:r>
              <a:rPr kumimoji="0" lang="en-US" sz="1200" b="0" i="0" u="none" strike="noStrike" kern="1200" cap="none" spc="0" normalizeH="0" baseline="0" noProof="0" dirty="0" err="1">
                <a:ln>
                  <a:noFill/>
                </a:ln>
                <a:solidFill>
                  <a:srgbClr val="000000"/>
                </a:solidFill>
                <a:effectLst/>
                <a:uLnTx/>
                <a:uFillTx/>
                <a:latin typeface="Segoe UI"/>
                <a:ea typeface="+mn-ea"/>
                <a:cs typeface="+mn-cs"/>
              </a:rPr>
              <a:t>I</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See examples in the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4"/>
              </a:rPr>
              <a:t>Open AI Cookbook</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Start experimenting and developing your MVP</a:t>
            </a:r>
          </a:p>
          <a:p>
            <a:pPr marL="171450" marR="0" lvl="0" indent="-171450" algn="l" defTabSz="914367"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Get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5"/>
              </a:rPr>
              <a:t>support and help</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p:txBody>
      </p:sp>
      <p:grpSp>
        <p:nvGrpSpPr>
          <p:cNvPr id="22" name="Group 21" descr="Label 4 icon circle">
            <a:extLst>
              <a:ext uri="{FF2B5EF4-FFF2-40B4-BE49-F238E27FC236}">
                <a16:creationId xmlns:a16="http://schemas.microsoft.com/office/drawing/2014/main" id="{97945172-2385-B19E-E173-157331FBFBCD}"/>
              </a:ext>
            </a:extLst>
          </p:cNvPr>
          <p:cNvGrpSpPr/>
          <p:nvPr/>
        </p:nvGrpSpPr>
        <p:grpSpPr>
          <a:xfrm>
            <a:off x="8208824" y="3463490"/>
            <a:ext cx="659875" cy="659875"/>
            <a:chOff x="6240463" y="3560884"/>
            <a:chExt cx="659875" cy="659875"/>
          </a:xfrm>
        </p:grpSpPr>
        <p:grpSp>
          <p:nvGrpSpPr>
            <p:cNvPr id="23" name="Group 22" descr="Icon location">
              <a:extLst>
                <a:ext uri="{FF2B5EF4-FFF2-40B4-BE49-F238E27FC236}">
                  <a16:creationId xmlns:a16="http://schemas.microsoft.com/office/drawing/2014/main" id="{F5499942-9CBC-F292-2E3F-33DA49CB6373}"/>
                </a:ext>
              </a:extLst>
            </p:cNvPr>
            <p:cNvGrpSpPr/>
            <p:nvPr/>
          </p:nvGrpSpPr>
          <p:grpSpPr>
            <a:xfrm>
              <a:off x="6240463" y="3560884"/>
              <a:ext cx="659875" cy="659875"/>
              <a:chOff x="584200" y="3560884"/>
              <a:chExt cx="659875" cy="659875"/>
            </a:xfrm>
          </p:grpSpPr>
          <p:sp>
            <p:nvSpPr>
              <p:cNvPr id="25" name="Oval 24">
                <a:extLst>
                  <a:ext uri="{FF2B5EF4-FFF2-40B4-BE49-F238E27FC236}">
                    <a16:creationId xmlns:a16="http://schemas.microsoft.com/office/drawing/2014/main" id="{669F4F5A-97D8-DFB7-A29B-70594F23DB28}"/>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26" name="Oval 25">
                <a:extLst>
                  <a:ext uri="{FF2B5EF4-FFF2-40B4-BE49-F238E27FC236}">
                    <a16:creationId xmlns:a16="http://schemas.microsoft.com/office/drawing/2014/main" id="{0B15786A-7ECE-06F8-48CD-B4417793A4E1}"/>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24" name="Brush" title="Icon of a paintbrush">
              <a:extLst>
                <a:ext uri="{FF2B5EF4-FFF2-40B4-BE49-F238E27FC236}">
                  <a16:creationId xmlns:a16="http://schemas.microsoft.com/office/drawing/2014/main" id="{A76D9CDB-2F29-2118-FCA8-6BD87D03641F}"/>
                </a:ext>
              </a:extLst>
            </p:cNvPr>
            <p:cNvSpPr>
              <a:spLocks noChangeAspect="1" noEditPoints="1"/>
            </p:cNvSpPr>
            <p:nvPr/>
          </p:nvSpPr>
          <p:spPr bwMode="auto">
            <a:xfrm>
              <a:off x="6359853" y="3732895"/>
              <a:ext cx="389618" cy="281697"/>
            </a:xfrm>
            <a:custGeom>
              <a:avLst/>
              <a:gdLst>
                <a:gd name="T0" fmla="*/ 873 w 3144"/>
                <a:gd name="T1" fmla="*/ 1898 h 2272"/>
                <a:gd name="T2" fmla="*/ 1247 w 3144"/>
                <a:gd name="T3" fmla="*/ 1523 h 2272"/>
                <a:gd name="T4" fmla="*/ 1621 w 3144"/>
                <a:gd name="T5" fmla="*/ 1898 h 2272"/>
                <a:gd name="T6" fmla="*/ 1247 w 3144"/>
                <a:gd name="T7" fmla="*/ 2272 h 2272"/>
                <a:gd name="T8" fmla="*/ 499 w 3144"/>
                <a:gd name="T9" fmla="*/ 2272 h 2272"/>
                <a:gd name="T10" fmla="*/ 873 w 3144"/>
                <a:gd name="T11" fmla="*/ 1898 h 2272"/>
                <a:gd name="T12" fmla="*/ 1621 w 3144"/>
                <a:gd name="T13" fmla="*/ 1898 h 2272"/>
                <a:gd name="T14" fmla="*/ 3041 w 3144"/>
                <a:gd name="T15" fmla="*/ 478 h 2272"/>
                <a:gd name="T16" fmla="*/ 3041 w 3144"/>
                <a:gd name="T17" fmla="*/ 104 h 2272"/>
                <a:gd name="T18" fmla="*/ 2667 w 3144"/>
                <a:gd name="T19" fmla="*/ 104 h 2272"/>
                <a:gd name="T20" fmla="*/ 1247 w 3144"/>
                <a:gd name="T21" fmla="*/ 1523 h 2272"/>
                <a:gd name="T22" fmla="*/ 2066 w 3144"/>
                <a:gd name="T23" fmla="*/ 1453 h 2272"/>
                <a:gd name="T24" fmla="*/ 1691 w 3144"/>
                <a:gd name="T25" fmla="*/ 1079 h 2272"/>
                <a:gd name="T26" fmla="*/ 0 w 3144"/>
                <a:gd name="T27" fmla="*/ 2272 h 2272"/>
                <a:gd name="T28" fmla="*/ 499 w 3144"/>
                <a:gd name="T29" fmla="*/ 2272 h 2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144" h="2272">
                  <a:moveTo>
                    <a:pt x="873" y="1898"/>
                  </a:moveTo>
                  <a:cubicBezTo>
                    <a:pt x="873" y="1691"/>
                    <a:pt x="1040" y="1523"/>
                    <a:pt x="1247" y="1523"/>
                  </a:cubicBezTo>
                  <a:cubicBezTo>
                    <a:pt x="1454" y="1523"/>
                    <a:pt x="1621" y="1691"/>
                    <a:pt x="1621" y="1898"/>
                  </a:cubicBezTo>
                  <a:cubicBezTo>
                    <a:pt x="1621" y="2104"/>
                    <a:pt x="1454" y="2272"/>
                    <a:pt x="1247" y="2272"/>
                  </a:cubicBezTo>
                  <a:cubicBezTo>
                    <a:pt x="499" y="2272"/>
                    <a:pt x="499" y="2272"/>
                    <a:pt x="499" y="2272"/>
                  </a:cubicBezTo>
                  <a:cubicBezTo>
                    <a:pt x="705" y="2272"/>
                    <a:pt x="873" y="2104"/>
                    <a:pt x="873" y="1898"/>
                  </a:cubicBezTo>
                  <a:moveTo>
                    <a:pt x="1621" y="1898"/>
                  </a:moveTo>
                  <a:cubicBezTo>
                    <a:pt x="3041" y="478"/>
                    <a:pt x="3041" y="478"/>
                    <a:pt x="3041" y="478"/>
                  </a:cubicBezTo>
                  <a:cubicBezTo>
                    <a:pt x="3144" y="375"/>
                    <a:pt x="3144" y="207"/>
                    <a:pt x="3041" y="104"/>
                  </a:cubicBezTo>
                  <a:cubicBezTo>
                    <a:pt x="2938" y="0"/>
                    <a:pt x="2770" y="0"/>
                    <a:pt x="2667" y="104"/>
                  </a:cubicBezTo>
                  <a:cubicBezTo>
                    <a:pt x="1247" y="1523"/>
                    <a:pt x="1247" y="1523"/>
                    <a:pt x="1247" y="1523"/>
                  </a:cubicBezTo>
                  <a:moveTo>
                    <a:pt x="2066" y="1453"/>
                  </a:moveTo>
                  <a:cubicBezTo>
                    <a:pt x="1979" y="1295"/>
                    <a:pt x="1850" y="1165"/>
                    <a:pt x="1691" y="1079"/>
                  </a:cubicBezTo>
                  <a:moveTo>
                    <a:pt x="0" y="2272"/>
                  </a:moveTo>
                  <a:cubicBezTo>
                    <a:pt x="499" y="2272"/>
                    <a:pt x="499" y="2272"/>
                    <a:pt x="499" y="2272"/>
                  </a:cubicBez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27" name="TextBox 26">
            <a:extLst>
              <a:ext uri="{FF2B5EF4-FFF2-40B4-BE49-F238E27FC236}">
                <a16:creationId xmlns:a16="http://schemas.microsoft.com/office/drawing/2014/main" id="{14A9FD5C-1214-7A5F-F9A4-280AD47A934E}"/>
              </a:ext>
            </a:extLst>
          </p:cNvPr>
          <p:cNvSpPr txBox="1"/>
          <p:nvPr/>
        </p:nvSpPr>
        <p:spPr>
          <a:xfrm>
            <a:off x="7971406" y="3120678"/>
            <a:ext cx="1130522" cy="27699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rPr>
              <a:t>Advanced</a:t>
            </a:r>
          </a:p>
        </p:txBody>
      </p:sp>
      <p:sp>
        <p:nvSpPr>
          <p:cNvPr id="28" name="TextBox 27">
            <a:extLst>
              <a:ext uri="{FF2B5EF4-FFF2-40B4-BE49-F238E27FC236}">
                <a16:creationId xmlns:a16="http://schemas.microsoft.com/office/drawing/2014/main" id="{217CC002-CC16-16E1-91AB-AC1BAC12B207}"/>
              </a:ext>
            </a:extLst>
          </p:cNvPr>
          <p:cNvSpPr txBox="1"/>
          <p:nvPr/>
        </p:nvSpPr>
        <p:spPr>
          <a:xfrm>
            <a:off x="5800481" y="1072834"/>
            <a:ext cx="5764043" cy="1999074"/>
          </a:xfrm>
          <a:prstGeom prst="rect">
            <a:avLst/>
          </a:prstGeom>
          <a:noFill/>
        </p:spPr>
        <p:txBody>
          <a:bodyPr wrap="square" lIns="90000" tIns="46800" rIns="90000" bIns="46800" rtlCol="0" anchor="t">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How-to guides: </a:t>
            </a:r>
            <a:r>
              <a:rPr kumimoji="0" lang="en-US" sz="1200" b="0" i="0" u="none" strike="noStrike" kern="1200" cap="none" spc="0" normalizeH="0" baseline="0" noProof="0" dirty="0">
                <a:ln>
                  <a:noFill/>
                </a:ln>
                <a:solidFill>
                  <a:srgbClr val="8DC8E8"/>
                </a:solidFill>
                <a:effectLst/>
                <a:uLnTx/>
                <a:uFillTx/>
                <a:latin typeface="Segoe UI"/>
                <a:ea typeface="+mn-ea"/>
                <a:cs typeface="+mn-cs"/>
                <a:hlinkClick r:id="rId6"/>
              </a:rPr>
              <a:t>Generate embeddings</a:t>
            </a:r>
            <a:r>
              <a:rPr kumimoji="0" lang="en-US" sz="1200" b="0" i="0" u="none" strike="noStrike" kern="1200" cap="none" spc="0" normalizeH="0" baseline="0" noProof="0" dirty="0">
                <a:ln>
                  <a:noFill/>
                </a:ln>
                <a:solidFill>
                  <a:srgbClr val="8DC8E8"/>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and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7"/>
              </a:rPr>
              <a:t>Fine-tune </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Complete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8"/>
              </a:rPr>
              <a:t>embeddings and document search tutorial</a:t>
            </a:r>
            <a:r>
              <a:rPr kumimoji="0" lang="en-US" sz="1200" b="0" i="0" u="none" strike="noStrike" kern="1200" cap="none" spc="0" normalizeH="0" baseline="0" noProof="0" dirty="0">
                <a:ln>
                  <a:noFill/>
                </a:ln>
                <a:solidFill>
                  <a:srgbClr val="000000"/>
                </a:solidFill>
                <a:effectLst/>
                <a:uLnTx/>
                <a:uFillTx/>
                <a:latin typeface="Segoe UI"/>
                <a:ea typeface="+mn-ea"/>
                <a:cs typeface="+mn-cs"/>
              </a:rPr>
              <a:t>.</a:t>
            </a:r>
            <a:r>
              <a:rPr kumimoji="0" lang="en-US" sz="1200" b="0" i="0" u="none" strike="noStrike" kern="1200" cap="none" spc="0" normalizeH="0" baseline="0" noProof="0" dirty="0">
                <a:ln>
                  <a:noFill/>
                </a:ln>
                <a:solidFill>
                  <a:srgbClr val="FFFFFF"/>
                </a:solidFill>
                <a:effectLst/>
                <a:uLnTx/>
                <a:uFillTx/>
                <a:latin typeface="Segoe UI"/>
                <a:ea typeface="+mn-ea"/>
                <a:cs typeface="+mn-cs"/>
              </a:rPr>
              <a:t> </a:t>
            </a: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How your/your customer data is processed, used and stored in Azure OpenAI: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9"/>
              </a:rPr>
              <a:t>Data, privacy and security</a:t>
            </a:r>
            <a:endParaRPr kumimoji="0" lang="en-US" sz="1200" b="0" i="0" u="none" strike="noStrike" kern="1200" cap="none" spc="0" normalizeH="0" baseline="0" noProof="0" dirty="0">
              <a:ln>
                <a:noFill/>
              </a:ln>
              <a:solidFill>
                <a:srgbClr val="000000"/>
              </a:solidFill>
              <a:effectLst/>
              <a:uLnTx/>
              <a:uFillTx/>
              <a:latin typeface="Segoe UI"/>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Review the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10"/>
              </a:rPr>
              <a:t>Enterprise Data with ChatGPT </a:t>
            </a:r>
            <a:r>
              <a:rPr kumimoji="0" lang="en-US" sz="1200" b="0" i="0" u="none" strike="noStrike" kern="1200" cap="none" spc="0" normalizeH="0" baseline="0" noProof="0" dirty="0">
                <a:ln>
                  <a:noFill/>
                </a:ln>
                <a:solidFill>
                  <a:srgbClr val="FFFFFF"/>
                </a:solidFill>
                <a:effectLst/>
                <a:uLnTx/>
                <a:uFillTx/>
                <a:latin typeface="Segoe UI"/>
                <a:ea typeface="+mn-ea"/>
                <a:cs typeface="+mn-cs"/>
              </a:rPr>
              <a:t>tech blog, and work through the accompanying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11"/>
              </a:rPr>
              <a:t>GitHub repository</a:t>
            </a:r>
            <a:r>
              <a:rPr kumimoji="0" lang="en-US" sz="1200" b="0" i="0" u="none" strike="noStrike" kern="1200" cap="none" spc="0" normalizeH="0" baseline="0" noProof="0" dirty="0">
                <a:ln>
                  <a:noFill/>
                </a:ln>
                <a:solidFill>
                  <a:srgbClr val="FFFFFF"/>
                </a:solidFill>
                <a:effectLst/>
                <a:uLnTx/>
                <a:uFillTx/>
                <a:latin typeface="Segoe UI"/>
                <a:ea typeface="+mn-ea"/>
                <a:cs typeface="+mn-cs"/>
              </a:rPr>
              <a:t>.</a:t>
            </a: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Become familiar with the </a:t>
            </a:r>
            <a:r>
              <a:rPr kumimoji="0" lang="en-US" sz="1200" b="0" i="0" u="none" strike="noStrike" kern="1200" cap="none" spc="0" normalizeH="0" baseline="0" noProof="0" dirty="0">
                <a:ln>
                  <a:noFill/>
                </a:ln>
                <a:solidFill>
                  <a:srgbClr val="FFFFFF"/>
                </a:solidFill>
                <a:effectLst/>
                <a:uLnTx/>
                <a:uFillTx/>
                <a:latin typeface="Segoe UI"/>
                <a:ea typeface="+mn-ea"/>
                <a:cs typeface="+mn-cs"/>
                <a:hlinkClick r:id="rId12"/>
              </a:rPr>
              <a:t>APIs</a:t>
            </a:r>
            <a:endParaRPr kumimoji="0" lang="en-US" sz="1200" b="0" i="0" u="none" strike="noStrike" kern="1200" cap="none" spc="0" normalizeH="0" baseline="0" noProof="0" dirty="0">
              <a:ln>
                <a:noFill/>
              </a:ln>
              <a:solidFill>
                <a:srgbClr val="FFFFFF"/>
              </a:solidFill>
              <a:effectLst/>
              <a:uLnTx/>
              <a:uFillTx/>
              <a:latin typeface="Segoe UI"/>
              <a:ea typeface="+mn-ea"/>
              <a:cs typeface="+mn-cs"/>
            </a:endParaRPr>
          </a:p>
        </p:txBody>
      </p:sp>
      <p:grpSp>
        <p:nvGrpSpPr>
          <p:cNvPr id="29" name="Group 28" descr="Label 3 icon circle">
            <a:extLst>
              <a:ext uri="{FF2B5EF4-FFF2-40B4-BE49-F238E27FC236}">
                <a16:creationId xmlns:a16="http://schemas.microsoft.com/office/drawing/2014/main" id="{1C91C944-E115-002F-7011-F952D1575AE0}"/>
              </a:ext>
            </a:extLst>
          </p:cNvPr>
          <p:cNvGrpSpPr/>
          <p:nvPr/>
        </p:nvGrpSpPr>
        <p:grpSpPr>
          <a:xfrm>
            <a:off x="5493516" y="3466305"/>
            <a:ext cx="659875" cy="659875"/>
            <a:chOff x="4358213" y="3560884"/>
            <a:chExt cx="659875" cy="659875"/>
          </a:xfrm>
        </p:grpSpPr>
        <p:grpSp>
          <p:nvGrpSpPr>
            <p:cNvPr id="30" name="Group 29" descr="Icon location">
              <a:extLst>
                <a:ext uri="{FF2B5EF4-FFF2-40B4-BE49-F238E27FC236}">
                  <a16:creationId xmlns:a16="http://schemas.microsoft.com/office/drawing/2014/main" id="{E9F17BF5-E635-B5D3-F206-C6FD79501510}"/>
                </a:ext>
              </a:extLst>
            </p:cNvPr>
            <p:cNvGrpSpPr/>
            <p:nvPr/>
          </p:nvGrpSpPr>
          <p:grpSpPr>
            <a:xfrm>
              <a:off x="4358213" y="3560884"/>
              <a:ext cx="659875" cy="659875"/>
              <a:chOff x="584200" y="3560884"/>
              <a:chExt cx="659875" cy="659875"/>
            </a:xfrm>
          </p:grpSpPr>
          <p:sp>
            <p:nvSpPr>
              <p:cNvPr id="32" name="Oval 31">
                <a:extLst>
                  <a:ext uri="{FF2B5EF4-FFF2-40B4-BE49-F238E27FC236}">
                    <a16:creationId xmlns:a16="http://schemas.microsoft.com/office/drawing/2014/main" id="{A37173DA-4823-9EEE-BD05-76679DAAACA1}"/>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33" name="Oval 32">
                <a:extLst>
                  <a:ext uri="{FF2B5EF4-FFF2-40B4-BE49-F238E27FC236}">
                    <a16:creationId xmlns:a16="http://schemas.microsoft.com/office/drawing/2014/main" id="{E23D14F3-A5A9-786F-172C-9D9D5894174F}"/>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1" name="Relationship_F003" title="Icon of three boxes connected by lines">
              <a:extLst>
                <a:ext uri="{FF2B5EF4-FFF2-40B4-BE49-F238E27FC236}">
                  <a16:creationId xmlns:a16="http://schemas.microsoft.com/office/drawing/2014/main" id="{AC29DED8-7D06-6088-0DE4-8034C15D8C62}"/>
                </a:ext>
              </a:extLst>
            </p:cNvPr>
            <p:cNvSpPr>
              <a:spLocks noChangeAspect="1" noEditPoints="1"/>
            </p:cNvSpPr>
            <p:nvPr/>
          </p:nvSpPr>
          <p:spPr bwMode="auto">
            <a:xfrm>
              <a:off x="4504544" y="3739157"/>
              <a:ext cx="321268" cy="300487"/>
            </a:xfrm>
            <a:custGeom>
              <a:avLst/>
              <a:gdLst>
                <a:gd name="T0" fmla="*/ 3230 w 4406"/>
                <a:gd name="T1" fmla="*/ 0 h 4121"/>
                <a:gd name="T2" fmla="*/ 4406 w 4406"/>
                <a:gd name="T3" fmla="*/ 0 h 4121"/>
                <a:gd name="T4" fmla="*/ 4406 w 4406"/>
                <a:gd name="T5" fmla="*/ 1176 h 4121"/>
                <a:gd name="T6" fmla="*/ 3230 w 4406"/>
                <a:gd name="T7" fmla="*/ 1176 h 4121"/>
                <a:gd name="T8" fmla="*/ 3230 w 4406"/>
                <a:gd name="T9" fmla="*/ 0 h 4121"/>
                <a:gd name="T10" fmla="*/ 3230 w 4406"/>
                <a:gd name="T11" fmla="*/ 4121 h 4121"/>
                <a:gd name="T12" fmla="*/ 4406 w 4406"/>
                <a:gd name="T13" fmla="*/ 4121 h 4121"/>
                <a:gd name="T14" fmla="*/ 4406 w 4406"/>
                <a:gd name="T15" fmla="*/ 2945 h 4121"/>
                <a:gd name="T16" fmla="*/ 3230 w 4406"/>
                <a:gd name="T17" fmla="*/ 2945 h 4121"/>
                <a:gd name="T18" fmla="*/ 3230 w 4406"/>
                <a:gd name="T19" fmla="*/ 4121 h 4121"/>
                <a:gd name="T20" fmla="*/ 0 w 4406"/>
                <a:gd name="T21" fmla="*/ 2653 h 4121"/>
                <a:gd name="T22" fmla="*/ 1175 w 4406"/>
                <a:gd name="T23" fmla="*/ 2653 h 4121"/>
                <a:gd name="T24" fmla="*/ 1175 w 4406"/>
                <a:gd name="T25" fmla="*/ 1477 h 4121"/>
                <a:gd name="T26" fmla="*/ 0 w 4406"/>
                <a:gd name="T27" fmla="*/ 1477 h 4121"/>
                <a:gd name="T28" fmla="*/ 0 w 4406"/>
                <a:gd name="T29" fmla="*/ 2653 h 4121"/>
                <a:gd name="T30" fmla="*/ 1176 w 4406"/>
                <a:gd name="T31" fmla="*/ 2062 h 4121"/>
                <a:gd name="T32" fmla="*/ 3230 w 4406"/>
                <a:gd name="T33" fmla="*/ 690 h 4121"/>
                <a:gd name="T34" fmla="*/ 3230 w 4406"/>
                <a:gd name="T35" fmla="*/ 3434 h 4121"/>
                <a:gd name="T36" fmla="*/ 1181 w 4406"/>
                <a:gd name="T37" fmla="*/ 2064 h 4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4406" h="4121">
                  <a:moveTo>
                    <a:pt x="3230" y="0"/>
                  </a:moveTo>
                  <a:lnTo>
                    <a:pt x="4406" y="0"/>
                  </a:lnTo>
                  <a:lnTo>
                    <a:pt x="4406" y="1176"/>
                  </a:lnTo>
                  <a:lnTo>
                    <a:pt x="3230" y="1176"/>
                  </a:lnTo>
                  <a:lnTo>
                    <a:pt x="3230" y="0"/>
                  </a:lnTo>
                  <a:moveTo>
                    <a:pt x="3230" y="4121"/>
                  </a:moveTo>
                  <a:lnTo>
                    <a:pt x="4406" y="4121"/>
                  </a:lnTo>
                  <a:lnTo>
                    <a:pt x="4406" y="2945"/>
                  </a:lnTo>
                  <a:lnTo>
                    <a:pt x="3230" y="2945"/>
                  </a:lnTo>
                  <a:lnTo>
                    <a:pt x="3230" y="4121"/>
                  </a:lnTo>
                  <a:moveTo>
                    <a:pt x="0" y="2653"/>
                  </a:moveTo>
                  <a:lnTo>
                    <a:pt x="1175" y="2653"/>
                  </a:lnTo>
                  <a:lnTo>
                    <a:pt x="1175" y="1477"/>
                  </a:lnTo>
                  <a:lnTo>
                    <a:pt x="0" y="1477"/>
                  </a:lnTo>
                  <a:lnTo>
                    <a:pt x="0" y="2653"/>
                  </a:lnTo>
                  <a:moveTo>
                    <a:pt x="1176" y="2062"/>
                  </a:moveTo>
                  <a:lnTo>
                    <a:pt x="3230" y="690"/>
                  </a:lnTo>
                  <a:moveTo>
                    <a:pt x="3230" y="3434"/>
                  </a:moveTo>
                  <a:lnTo>
                    <a:pt x="1181" y="2064"/>
                  </a:lnTo>
                </a:path>
              </a:pathLst>
            </a:custGeom>
            <a:noFill/>
            <a:ln w="15875" cap="sq">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a:ln>
                  <a:noFill/>
                </a:ln>
                <a:gradFill>
                  <a:gsLst>
                    <a:gs pos="0">
                      <a:srgbClr val="505050"/>
                    </a:gs>
                    <a:gs pos="100000">
                      <a:srgbClr val="505050"/>
                    </a:gs>
                  </a:gsLst>
                  <a:lin ang="5400000" scaled="1"/>
                </a:gradFill>
                <a:effectLst/>
                <a:uLnTx/>
                <a:uFillTx/>
                <a:latin typeface="Segoe UI"/>
                <a:ea typeface="+mn-ea"/>
                <a:cs typeface="+mn-cs"/>
              </a:endParaRPr>
            </a:p>
          </p:txBody>
        </p:sp>
      </p:grpSp>
      <p:sp>
        <p:nvSpPr>
          <p:cNvPr id="34" name="TextBox 33">
            <a:extLst>
              <a:ext uri="{FF2B5EF4-FFF2-40B4-BE49-F238E27FC236}">
                <a16:creationId xmlns:a16="http://schemas.microsoft.com/office/drawing/2014/main" id="{D61A3224-3E29-6117-A1C9-2B54355CF8B1}"/>
              </a:ext>
            </a:extLst>
          </p:cNvPr>
          <p:cNvSpPr txBox="1"/>
          <p:nvPr/>
        </p:nvSpPr>
        <p:spPr>
          <a:xfrm>
            <a:off x="5150367" y="4169993"/>
            <a:ext cx="1438774" cy="27699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rPr>
              <a:t>Intermediate</a:t>
            </a:r>
            <a:endParaRPr kumimoji="0" lang="en-US" sz="20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endParaRPr>
          </a:p>
        </p:txBody>
      </p:sp>
      <p:sp>
        <p:nvSpPr>
          <p:cNvPr id="35" name="TextBox 34">
            <a:extLst>
              <a:ext uri="{FF2B5EF4-FFF2-40B4-BE49-F238E27FC236}">
                <a16:creationId xmlns:a16="http://schemas.microsoft.com/office/drawing/2014/main" id="{63A091C6-0A4F-220A-A041-8D7814F5B3B6}"/>
              </a:ext>
            </a:extLst>
          </p:cNvPr>
          <p:cNvSpPr txBox="1"/>
          <p:nvPr/>
        </p:nvSpPr>
        <p:spPr>
          <a:xfrm>
            <a:off x="3063572" y="5003713"/>
            <a:ext cx="4883109" cy="1445077"/>
          </a:xfrm>
          <a:prstGeom prst="rect">
            <a:avLst/>
          </a:prstGeom>
          <a:noFill/>
        </p:spPr>
        <p:txBody>
          <a:bodyPr wrap="square" lIns="90000" tIns="46800" rIns="90000" bIns="46800" rtlCol="0" anchor="b">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Understand “What is Azure OpenAI?”: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13"/>
              </a:rPr>
              <a:t>compare Azure OpenAI and OpenAI.</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Review key concepts.</a:t>
            </a: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Work through </a:t>
            </a:r>
            <a:r>
              <a:rPr kumimoji="0" lang="en-US" sz="1200" b="0" i="0" u="sng" strike="noStrike" kern="1200" cap="none" spc="0" normalizeH="0" baseline="0" noProof="0" dirty="0">
                <a:ln>
                  <a:noFill/>
                </a:ln>
                <a:solidFill>
                  <a:srgbClr val="0563C1"/>
                </a:solidFill>
                <a:effectLst/>
                <a:uLnTx/>
                <a:uFillTx/>
                <a:latin typeface="Segoe UI" panose="020B0502040204020203" pitchFamily="34" charset="0"/>
                <a:ea typeface="Calibri" panose="020F0502020204030204" pitchFamily="34" charset="0"/>
                <a:cs typeface="+mn-cs"/>
                <a:hlinkClick r:id="rId14"/>
              </a:rPr>
              <a:t>Introduction to Azure OpenAI Service</a:t>
            </a: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Calibri" panose="020F0502020204030204" pitchFamily="34" charset="0"/>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training module</a:t>
            </a: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a:ea typeface="+mn-ea"/>
                <a:cs typeface="+mn-cs"/>
              </a:rPr>
              <a:t>Explore key </a:t>
            </a:r>
            <a:r>
              <a:rPr kumimoji="0" lang="en-US" sz="1200" b="0" i="0" u="none" strike="noStrike" kern="1200" cap="none" spc="0" normalizeH="0" baseline="0" noProof="0" dirty="0">
                <a:ln>
                  <a:noFill/>
                </a:ln>
                <a:solidFill>
                  <a:srgbClr val="000000"/>
                </a:solidFill>
                <a:effectLst/>
                <a:uLnTx/>
                <a:uFillTx/>
                <a:latin typeface="Segoe UI"/>
                <a:ea typeface="+mn-ea"/>
                <a:cs typeface="+mn-cs"/>
                <a:hlinkClick r:id="rId15"/>
              </a:rPr>
              <a:t>Responsible AI</a:t>
            </a:r>
            <a:r>
              <a:rPr kumimoji="0" lang="en-US" sz="1200" b="0" i="0" u="none" strike="noStrike" kern="1200" cap="none" spc="0" normalizeH="0" baseline="0" noProof="0" dirty="0">
                <a:ln>
                  <a:noFill/>
                </a:ln>
                <a:solidFill>
                  <a:srgbClr val="000000"/>
                </a:solidFill>
                <a:effectLst/>
                <a:uLnTx/>
                <a:uFillTx/>
                <a:latin typeface="Segoe UI"/>
                <a:ea typeface="+mn-ea"/>
                <a:cs typeface="+mn-cs"/>
              </a:rPr>
              <a:t> </a:t>
            </a:r>
            <a:r>
              <a:rPr kumimoji="0" lang="en-US" sz="1200" b="0" i="0" u="none" strike="noStrike" kern="1200" cap="none" spc="0" normalizeH="0" baseline="0" noProof="0" dirty="0">
                <a:ln>
                  <a:noFill/>
                </a:ln>
                <a:solidFill>
                  <a:srgbClr val="FFFFFF"/>
                </a:solidFill>
                <a:effectLst/>
                <a:uLnTx/>
                <a:uFillTx/>
                <a:latin typeface="Segoe UI"/>
                <a:ea typeface="+mn-ea"/>
                <a:cs typeface="+mn-cs"/>
              </a:rPr>
              <a:t>guidelines and principles</a:t>
            </a:r>
          </a:p>
        </p:txBody>
      </p:sp>
      <p:grpSp>
        <p:nvGrpSpPr>
          <p:cNvPr id="36" name="Group 35" descr="Label 2 icon circle">
            <a:extLst>
              <a:ext uri="{FF2B5EF4-FFF2-40B4-BE49-F238E27FC236}">
                <a16:creationId xmlns:a16="http://schemas.microsoft.com/office/drawing/2014/main" id="{5469A42A-1D3F-21FF-894C-A45C47084F12}"/>
              </a:ext>
            </a:extLst>
          </p:cNvPr>
          <p:cNvGrpSpPr/>
          <p:nvPr/>
        </p:nvGrpSpPr>
        <p:grpSpPr>
          <a:xfrm>
            <a:off x="2764347" y="3473096"/>
            <a:ext cx="659875" cy="659875"/>
            <a:chOff x="2470150" y="3560884"/>
            <a:chExt cx="659875" cy="659875"/>
          </a:xfrm>
        </p:grpSpPr>
        <p:grpSp>
          <p:nvGrpSpPr>
            <p:cNvPr id="37" name="Group 36" descr="Icon location">
              <a:extLst>
                <a:ext uri="{FF2B5EF4-FFF2-40B4-BE49-F238E27FC236}">
                  <a16:creationId xmlns:a16="http://schemas.microsoft.com/office/drawing/2014/main" id="{C8D1100D-AB7F-2044-B36F-F8CF01A3A19B}"/>
                </a:ext>
              </a:extLst>
            </p:cNvPr>
            <p:cNvGrpSpPr/>
            <p:nvPr/>
          </p:nvGrpSpPr>
          <p:grpSpPr>
            <a:xfrm>
              <a:off x="2470150" y="3560884"/>
              <a:ext cx="659875" cy="659875"/>
              <a:chOff x="584200" y="3560884"/>
              <a:chExt cx="659875" cy="659875"/>
            </a:xfrm>
          </p:grpSpPr>
          <p:sp>
            <p:nvSpPr>
              <p:cNvPr id="39" name="Oval 38">
                <a:extLst>
                  <a:ext uri="{FF2B5EF4-FFF2-40B4-BE49-F238E27FC236}">
                    <a16:creationId xmlns:a16="http://schemas.microsoft.com/office/drawing/2014/main" id="{F9901289-C011-298D-34E8-32EAF3B4929C}"/>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0" name="Oval 39" descr="Brain icon">
                <a:extLst>
                  <a:ext uri="{FF2B5EF4-FFF2-40B4-BE49-F238E27FC236}">
                    <a16:creationId xmlns:a16="http://schemas.microsoft.com/office/drawing/2014/main" id="{73BA5948-35D9-7584-3CA2-A28F4DAEE59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38" name="Brain_3" title="Icon of a brain">
              <a:extLst>
                <a:ext uri="{FF2B5EF4-FFF2-40B4-BE49-F238E27FC236}">
                  <a16:creationId xmlns:a16="http://schemas.microsoft.com/office/drawing/2014/main" id="{CD2C13F4-2302-56B5-8DAC-A38B00D49FC8}"/>
                </a:ext>
              </a:extLst>
            </p:cNvPr>
            <p:cNvSpPr>
              <a:spLocks noChangeAspect="1" noEditPoints="1"/>
            </p:cNvSpPr>
            <p:nvPr/>
          </p:nvSpPr>
          <p:spPr bwMode="auto">
            <a:xfrm>
              <a:off x="2627289" y="3701581"/>
              <a:ext cx="340157" cy="365760"/>
            </a:xfrm>
            <a:custGeom>
              <a:avLst/>
              <a:gdLst>
                <a:gd name="T0" fmla="*/ 68 w 315"/>
                <a:gd name="T1" fmla="*/ 292 h 338"/>
                <a:gd name="T2" fmla="*/ 24 w 315"/>
                <a:gd name="T3" fmla="*/ 231 h 338"/>
                <a:gd name="T4" fmla="*/ 28 w 315"/>
                <a:gd name="T5" fmla="*/ 126 h 338"/>
                <a:gd name="T6" fmla="*/ 68 w 315"/>
                <a:gd name="T7" fmla="*/ 46 h 338"/>
                <a:gd name="T8" fmla="*/ 113 w 315"/>
                <a:gd name="T9" fmla="*/ 0 h 338"/>
                <a:gd name="T10" fmla="*/ 158 w 315"/>
                <a:gd name="T11" fmla="*/ 293 h 338"/>
                <a:gd name="T12" fmla="*/ 248 w 315"/>
                <a:gd name="T13" fmla="*/ 292 h 338"/>
                <a:gd name="T14" fmla="*/ 292 w 315"/>
                <a:gd name="T15" fmla="*/ 231 h 338"/>
                <a:gd name="T16" fmla="*/ 287 w 315"/>
                <a:gd name="T17" fmla="*/ 126 h 338"/>
                <a:gd name="T18" fmla="*/ 248 w 315"/>
                <a:gd name="T19" fmla="*/ 46 h 338"/>
                <a:gd name="T20" fmla="*/ 203 w 315"/>
                <a:gd name="T21" fmla="*/ 0 h 338"/>
                <a:gd name="T22" fmla="*/ 158 w 315"/>
                <a:gd name="T23" fmla="*/ 293 h 338"/>
                <a:gd name="T24" fmla="*/ 90 w 315"/>
                <a:gd name="T25" fmla="*/ 293 h 338"/>
                <a:gd name="T26" fmla="*/ 248 w 315"/>
                <a:gd name="T27" fmla="*/ 293 h 338"/>
                <a:gd name="T28" fmla="*/ 68 w 315"/>
                <a:gd name="T29" fmla="*/ 180 h 338"/>
                <a:gd name="T30" fmla="*/ 90 w 315"/>
                <a:gd name="T31" fmla="*/ 203 h 338"/>
                <a:gd name="T32" fmla="*/ 158 w 315"/>
                <a:gd name="T33" fmla="*/ 225 h 338"/>
                <a:gd name="T34" fmla="*/ 225 w 315"/>
                <a:gd name="T35" fmla="*/ 203 h 338"/>
                <a:gd name="T36" fmla="*/ 248 w 315"/>
                <a:gd name="T37" fmla="*/ 180 h 338"/>
                <a:gd name="T38" fmla="*/ 79 w 315"/>
                <a:gd name="T39" fmla="*/ 90 h 338"/>
                <a:gd name="T40" fmla="*/ 113 w 315"/>
                <a:gd name="T41" fmla="*/ 113 h 338"/>
                <a:gd name="T42" fmla="*/ 135 w 315"/>
                <a:gd name="T43" fmla="*/ 135 h 338"/>
                <a:gd name="T44" fmla="*/ 203 w 315"/>
                <a:gd name="T45" fmla="*/ 113 h 338"/>
                <a:gd name="T46" fmla="*/ 225 w 315"/>
                <a:gd name="T47" fmla="*/ 90 h 338"/>
                <a:gd name="T48" fmla="*/ 24 w 315"/>
                <a:gd name="T49" fmla="*/ 231 h 338"/>
                <a:gd name="T50" fmla="*/ 248 w 315"/>
                <a:gd name="T51" fmla="*/ 248 h 338"/>
                <a:gd name="T52" fmla="*/ 28 w 315"/>
                <a:gd name="T53" fmla="*/ 126 h 338"/>
                <a:gd name="T54" fmla="*/ 243 w 315"/>
                <a:gd name="T55" fmla="*/ 126 h 338"/>
                <a:gd name="T56" fmla="*/ 68 w 315"/>
                <a:gd name="T57" fmla="*/ 45 h 338"/>
                <a:gd name="T58" fmla="*/ 248 w 315"/>
                <a:gd name="T59" fmla="*/ 45 h 338"/>
                <a:gd name="T60" fmla="*/ 135 w 315"/>
                <a:gd name="T61" fmla="*/ 293 h 338"/>
                <a:gd name="T62" fmla="*/ 68 w 315"/>
                <a:gd name="T63" fmla="*/ 293 h 338"/>
                <a:gd name="T64" fmla="*/ 101 w 315"/>
                <a:gd name="T65" fmla="*/ 338 h 338"/>
                <a:gd name="T66" fmla="*/ 158 w 315"/>
                <a:gd name="T67" fmla="*/ 315 h 338"/>
                <a:gd name="T68" fmla="*/ 158 w 315"/>
                <a:gd name="T69" fmla="*/ 293 h 338"/>
                <a:gd name="T70" fmla="*/ 180 w 315"/>
                <a:gd name="T71" fmla="*/ 338 h 338"/>
                <a:gd name="T72" fmla="*/ 248 w 315"/>
                <a:gd name="T73" fmla="*/ 304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15" h="338">
                  <a:moveTo>
                    <a:pt x="68" y="293"/>
                  </a:moveTo>
                  <a:cubicBezTo>
                    <a:pt x="68" y="293"/>
                    <a:pt x="68" y="292"/>
                    <a:pt x="68" y="292"/>
                  </a:cubicBezTo>
                  <a:cubicBezTo>
                    <a:pt x="42" y="289"/>
                    <a:pt x="23" y="268"/>
                    <a:pt x="23" y="242"/>
                  </a:cubicBezTo>
                  <a:cubicBezTo>
                    <a:pt x="23" y="238"/>
                    <a:pt x="23" y="235"/>
                    <a:pt x="24" y="231"/>
                  </a:cubicBezTo>
                  <a:cubicBezTo>
                    <a:pt x="10" y="219"/>
                    <a:pt x="0" y="201"/>
                    <a:pt x="0" y="180"/>
                  </a:cubicBezTo>
                  <a:cubicBezTo>
                    <a:pt x="0" y="158"/>
                    <a:pt x="11" y="138"/>
                    <a:pt x="28" y="126"/>
                  </a:cubicBezTo>
                  <a:cubicBezTo>
                    <a:pt x="25" y="118"/>
                    <a:pt x="23" y="110"/>
                    <a:pt x="23" y="102"/>
                  </a:cubicBezTo>
                  <a:cubicBezTo>
                    <a:pt x="23" y="74"/>
                    <a:pt x="42" y="52"/>
                    <a:pt x="68" y="46"/>
                  </a:cubicBezTo>
                  <a:cubicBezTo>
                    <a:pt x="68" y="46"/>
                    <a:pt x="68" y="46"/>
                    <a:pt x="68" y="45"/>
                  </a:cubicBezTo>
                  <a:cubicBezTo>
                    <a:pt x="68" y="20"/>
                    <a:pt x="88" y="0"/>
                    <a:pt x="113" y="0"/>
                  </a:cubicBezTo>
                  <a:cubicBezTo>
                    <a:pt x="138" y="0"/>
                    <a:pt x="158" y="20"/>
                    <a:pt x="158" y="45"/>
                  </a:cubicBezTo>
                  <a:cubicBezTo>
                    <a:pt x="158" y="293"/>
                    <a:pt x="158" y="293"/>
                    <a:pt x="158" y="293"/>
                  </a:cubicBezTo>
                  <a:moveTo>
                    <a:pt x="248" y="293"/>
                  </a:moveTo>
                  <a:cubicBezTo>
                    <a:pt x="248" y="293"/>
                    <a:pt x="248" y="292"/>
                    <a:pt x="248" y="292"/>
                  </a:cubicBezTo>
                  <a:cubicBezTo>
                    <a:pt x="273" y="289"/>
                    <a:pt x="293" y="268"/>
                    <a:pt x="293" y="242"/>
                  </a:cubicBezTo>
                  <a:cubicBezTo>
                    <a:pt x="293" y="238"/>
                    <a:pt x="292" y="235"/>
                    <a:pt x="292" y="231"/>
                  </a:cubicBezTo>
                  <a:cubicBezTo>
                    <a:pt x="306" y="219"/>
                    <a:pt x="315" y="201"/>
                    <a:pt x="315" y="180"/>
                  </a:cubicBezTo>
                  <a:cubicBezTo>
                    <a:pt x="315" y="158"/>
                    <a:pt x="304" y="138"/>
                    <a:pt x="287" y="126"/>
                  </a:cubicBezTo>
                  <a:cubicBezTo>
                    <a:pt x="291" y="118"/>
                    <a:pt x="293" y="110"/>
                    <a:pt x="293" y="102"/>
                  </a:cubicBezTo>
                  <a:cubicBezTo>
                    <a:pt x="293" y="74"/>
                    <a:pt x="273" y="52"/>
                    <a:pt x="248" y="46"/>
                  </a:cubicBezTo>
                  <a:cubicBezTo>
                    <a:pt x="248" y="46"/>
                    <a:pt x="248" y="46"/>
                    <a:pt x="248" y="45"/>
                  </a:cubicBezTo>
                  <a:cubicBezTo>
                    <a:pt x="248" y="20"/>
                    <a:pt x="228" y="0"/>
                    <a:pt x="203" y="0"/>
                  </a:cubicBezTo>
                  <a:cubicBezTo>
                    <a:pt x="178" y="0"/>
                    <a:pt x="158" y="20"/>
                    <a:pt x="158" y="45"/>
                  </a:cubicBezTo>
                  <a:cubicBezTo>
                    <a:pt x="158" y="293"/>
                    <a:pt x="158" y="293"/>
                    <a:pt x="158" y="293"/>
                  </a:cubicBezTo>
                  <a:moveTo>
                    <a:pt x="68" y="293"/>
                  </a:moveTo>
                  <a:cubicBezTo>
                    <a:pt x="90" y="293"/>
                    <a:pt x="90" y="293"/>
                    <a:pt x="90" y="293"/>
                  </a:cubicBezTo>
                  <a:moveTo>
                    <a:pt x="225" y="293"/>
                  </a:moveTo>
                  <a:cubicBezTo>
                    <a:pt x="248" y="293"/>
                    <a:pt x="248" y="293"/>
                    <a:pt x="248" y="293"/>
                  </a:cubicBezTo>
                  <a:moveTo>
                    <a:pt x="56" y="180"/>
                  </a:moveTo>
                  <a:cubicBezTo>
                    <a:pt x="68" y="180"/>
                    <a:pt x="68" y="180"/>
                    <a:pt x="68" y="180"/>
                  </a:cubicBezTo>
                  <a:cubicBezTo>
                    <a:pt x="80" y="180"/>
                    <a:pt x="90" y="190"/>
                    <a:pt x="90" y="203"/>
                  </a:cubicBezTo>
                  <a:cubicBezTo>
                    <a:pt x="90" y="203"/>
                    <a:pt x="90" y="203"/>
                    <a:pt x="90" y="203"/>
                  </a:cubicBezTo>
                  <a:cubicBezTo>
                    <a:pt x="90" y="215"/>
                    <a:pt x="100" y="225"/>
                    <a:pt x="113" y="225"/>
                  </a:cubicBezTo>
                  <a:cubicBezTo>
                    <a:pt x="158" y="225"/>
                    <a:pt x="158" y="225"/>
                    <a:pt x="158" y="225"/>
                  </a:cubicBezTo>
                  <a:cubicBezTo>
                    <a:pt x="203" y="225"/>
                    <a:pt x="203" y="225"/>
                    <a:pt x="203" y="225"/>
                  </a:cubicBezTo>
                  <a:cubicBezTo>
                    <a:pt x="215" y="225"/>
                    <a:pt x="225" y="215"/>
                    <a:pt x="225" y="203"/>
                  </a:cubicBezTo>
                  <a:cubicBezTo>
                    <a:pt x="225" y="203"/>
                    <a:pt x="225" y="203"/>
                    <a:pt x="225" y="203"/>
                  </a:cubicBezTo>
                  <a:cubicBezTo>
                    <a:pt x="225" y="190"/>
                    <a:pt x="235" y="180"/>
                    <a:pt x="248" y="180"/>
                  </a:cubicBezTo>
                  <a:cubicBezTo>
                    <a:pt x="259" y="180"/>
                    <a:pt x="259" y="180"/>
                    <a:pt x="259" y="180"/>
                  </a:cubicBezTo>
                  <a:moveTo>
                    <a:pt x="79" y="90"/>
                  </a:moveTo>
                  <a:cubicBezTo>
                    <a:pt x="90" y="90"/>
                    <a:pt x="90" y="90"/>
                    <a:pt x="90" y="90"/>
                  </a:cubicBezTo>
                  <a:cubicBezTo>
                    <a:pt x="103" y="90"/>
                    <a:pt x="113" y="100"/>
                    <a:pt x="113" y="113"/>
                  </a:cubicBezTo>
                  <a:cubicBezTo>
                    <a:pt x="113" y="113"/>
                    <a:pt x="113" y="113"/>
                    <a:pt x="113" y="113"/>
                  </a:cubicBezTo>
                  <a:cubicBezTo>
                    <a:pt x="113" y="125"/>
                    <a:pt x="123" y="135"/>
                    <a:pt x="135" y="135"/>
                  </a:cubicBezTo>
                  <a:cubicBezTo>
                    <a:pt x="180" y="135"/>
                    <a:pt x="180" y="135"/>
                    <a:pt x="180" y="135"/>
                  </a:cubicBezTo>
                  <a:cubicBezTo>
                    <a:pt x="193" y="135"/>
                    <a:pt x="203" y="125"/>
                    <a:pt x="203" y="113"/>
                  </a:cubicBezTo>
                  <a:cubicBezTo>
                    <a:pt x="203" y="113"/>
                    <a:pt x="203" y="113"/>
                    <a:pt x="203" y="113"/>
                  </a:cubicBezTo>
                  <a:cubicBezTo>
                    <a:pt x="203" y="100"/>
                    <a:pt x="213" y="90"/>
                    <a:pt x="225" y="90"/>
                  </a:cubicBezTo>
                  <a:cubicBezTo>
                    <a:pt x="236" y="90"/>
                    <a:pt x="236" y="90"/>
                    <a:pt x="236" y="90"/>
                  </a:cubicBezTo>
                  <a:moveTo>
                    <a:pt x="24" y="231"/>
                  </a:moveTo>
                  <a:cubicBezTo>
                    <a:pt x="36" y="242"/>
                    <a:pt x="51" y="248"/>
                    <a:pt x="68" y="248"/>
                  </a:cubicBezTo>
                  <a:moveTo>
                    <a:pt x="248" y="248"/>
                  </a:moveTo>
                  <a:cubicBezTo>
                    <a:pt x="265" y="248"/>
                    <a:pt x="280" y="242"/>
                    <a:pt x="292" y="231"/>
                  </a:cubicBezTo>
                  <a:moveTo>
                    <a:pt x="28" y="126"/>
                  </a:moveTo>
                  <a:cubicBezTo>
                    <a:pt x="73" y="126"/>
                    <a:pt x="73" y="126"/>
                    <a:pt x="73" y="126"/>
                  </a:cubicBezTo>
                  <a:moveTo>
                    <a:pt x="243" y="126"/>
                  </a:moveTo>
                  <a:cubicBezTo>
                    <a:pt x="288" y="126"/>
                    <a:pt x="288" y="126"/>
                    <a:pt x="288" y="126"/>
                  </a:cubicBezTo>
                  <a:moveTo>
                    <a:pt x="68" y="45"/>
                  </a:moveTo>
                  <a:cubicBezTo>
                    <a:pt x="101" y="45"/>
                    <a:pt x="101" y="45"/>
                    <a:pt x="101" y="45"/>
                  </a:cubicBezTo>
                  <a:moveTo>
                    <a:pt x="248" y="45"/>
                  </a:moveTo>
                  <a:cubicBezTo>
                    <a:pt x="214" y="45"/>
                    <a:pt x="214" y="45"/>
                    <a:pt x="214" y="45"/>
                  </a:cubicBezTo>
                  <a:moveTo>
                    <a:pt x="135" y="293"/>
                  </a:moveTo>
                  <a:cubicBezTo>
                    <a:pt x="180" y="293"/>
                    <a:pt x="180" y="293"/>
                    <a:pt x="180" y="293"/>
                  </a:cubicBezTo>
                  <a:moveTo>
                    <a:pt x="68" y="293"/>
                  </a:moveTo>
                  <a:cubicBezTo>
                    <a:pt x="68" y="304"/>
                    <a:pt x="68" y="304"/>
                    <a:pt x="68" y="304"/>
                  </a:cubicBezTo>
                  <a:cubicBezTo>
                    <a:pt x="68" y="323"/>
                    <a:pt x="83" y="338"/>
                    <a:pt x="101" y="338"/>
                  </a:cubicBezTo>
                  <a:cubicBezTo>
                    <a:pt x="135" y="338"/>
                    <a:pt x="135" y="338"/>
                    <a:pt x="135" y="338"/>
                  </a:cubicBezTo>
                  <a:cubicBezTo>
                    <a:pt x="148" y="338"/>
                    <a:pt x="158" y="328"/>
                    <a:pt x="158" y="315"/>
                  </a:cubicBezTo>
                  <a:cubicBezTo>
                    <a:pt x="158" y="293"/>
                    <a:pt x="158" y="293"/>
                    <a:pt x="158" y="293"/>
                  </a:cubicBezTo>
                  <a:moveTo>
                    <a:pt x="158" y="293"/>
                  </a:moveTo>
                  <a:cubicBezTo>
                    <a:pt x="158" y="315"/>
                    <a:pt x="158" y="315"/>
                    <a:pt x="158" y="315"/>
                  </a:cubicBezTo>
                  <a:cubicBezTo>
                    <a:pt x="158" y="328"/>
                    <a:pt x="168" y="338"/>
                    <a:pt x="180" y="338"/>
                  </a:cubicBezTo>
                  <a:cubicBezTo>
                    <a:pt x="214" y="338"/>
                    <a:pt x="214" y="338"/>
                    <a:pt x="214" y="338"/>
                  </a:cubicBezTo>
                  <a:cubicBezTo>
                    <a:pt x="233" y="338"/>
                    <a:pt x="248" y="323"/>
                    <a:pt x="248" y="304"/>
                  </a:cubicBezTo>
                  <a:cubicBezTo>
                    <a:pt x="248" y="293"/>
                    <a:pt x="248" y="293"/>
                    <a:pt x="248" y="293"/>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1" name="TextBox 40">
            <a:extLst>
              <a:ext uri="{FF2B5EF4-FFF2-40B4-BE49-F238E27FC236}">
                <a16:creationId xmlns:a16="http://schemas.microsoft.com/office/drawing/2014/main" id="{AA99C3D0-74F9-1877-1934-B12200FB8CFD}"/>
              </a:ext>
            </a:extLst>
          </p:cNvPr>
          <p:cNvSpPr txBox="1"/>
          <p:nvPr/>
        </p:nvSpPr>
        <p:spPr>
          <a:xfrm>
            <a:off x="2764347" y="3120678"/>
            <a:ext cx="652462" cy="276999"/>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rPr>
              <a:t>Basic</a:t>
            </a:r>
          </a:p>
        </p:txBody>
      </p:sp>
      <p:sp>
        <p:nvSpPr>
          <p:cNvPr id="42" name="TextBox 41">
            <a:extLst>
              <a:ext uri="{FF2B5EF4-FFF2-40B4-BE49-F238E27FC236}">
                <a16:creationId xmlns:a16="http://schemas.microsoft.com/office/drawing/2014/main" id="{E7703937-7E66-2FFE-5B5F-6B269FF8679C}"/>
              </a:ext>
            </a:extLst>
          </p:cNvPr>
          <p:cNvSpPr txBox="1"/>
          <p:nvPr/>
        </p:nvSpPr>
        <p:spPr>
          <a:xfrm>
            <a:off x="791491" y="1074910"/>
            <a:ext cx="4540999" cy="1722076"/>
          </a:xfrm>
          <a:prstGeom prst="rect">
            <a:avLst/>
          </a:prstGeom>
          <a:noFill/>
        </p:spPr>
        <p:txBody>
          <a:bodyPr wrap="square" lIns="90000" tIns="46800" rIns="90000" bIns="46800" rtlCol="0" anchor="t">
            <a:spAutoFit/>
          </a:bodyPr>
          <a:lstStyle/>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16"/>
              </a:rPr>
              <a:t>Create an Azure subscription </a:t>
            </a:r>
            <a:endPar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Apply for access to the Azure OpenAI Service: </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hlinkClick r:id="rId17"/>
              </a:rPr>
              <a:t>https://aka.ms/oai/access</a:t>
            </a:r>
            <a:r>
              <a:rPr kumimoji="0" lang="en-US" sz="1200" b="0" i="0" u="none" strike="noStrike" kern="1200" cap="none" spc="0" normalizeH="0" baseline="0" noProof="0" dirty="0">
                <a:ln>
                  <a:noFill/>
                </a:ln>
                <a:solidFill>
                  <a:prstClr val="black"/>
                </a:solidFill>
                <a:effectLst/>
                <a:uLnTx/>
                <a:uFillTx/>
                <a:latin typeface="Segoe UI" panose="020B0502040204020203" pitchFamily="34" charset="0"/>
                <a:ea typeface="+mn-ea"/>
                <a:cs typeface="+mn-cs"/>
              </a:rPr>
              <a:t> </a:t>
            </a: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a:t>
            </a: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Watch the video:</a:t>
            </a: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rPr>
              <a:t> </a:t>
            </a: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18"/>
              </a:rPr>
              <a:t>An Introduction to Azure OpenAI</a:t>
            </a:r>
            <a:endPar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Get Familiarized with the product content: </a:t>
            </a:r>
            <a:r>
              <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hlinkClick r:id="rId19"/>
              </a:rPr>
              <a:t>Azure OpenAI Page</a:t>
            </a:r>
            <a:endParaRPr kumimoji="0" lang="en-US" sz="1200" b="0" i="0" u="none" strike="noStrike" kern="1200" cap="none" spc="0" normalizeH="0" baseline="0" noProof="0" dirty="0">
              <a:ln>
                <a:noFill/>
              </a:ln>
              <a:solidFill>
                <a:srgbClr val="171717"/>
              </a:solidFill>
              <a:effectLst/>
              <a:uLnTx/>
              <a:uFillTx/>
              <a:latin typeface="Segoe UI" panose="020B0502040204020203" pitchFamily="34" charset="0"/>
              <a:ea typeface="+mn-ea"/>
              <a:cs typeface="+mn-cs"/>
            </a:endParaRPr>
          </a:p>
          <a:p>
            <a:pPr marL="171450" marR="0" lvl="0" indent="-171450" algn="l" defTabSz="914400" rtl="0" eaLnBrk="1" fontAlgn="auto" latinLnBrk="0" hangingPunct="1">
              <a:lnSpc>
                <a:spcPct val="150000"/>
              </a:lnSpc>
              <a:spcBef>
                <a:spcPts val="0"/>
              </a:spcBef>
              <a:spcAft>
                <a:spcPts val="0"/>
              </a:spcAft>
              <a:buClr>
                <a:srgbClr val="0078D4"/>
              </a:buClr>
              <a:buSzPct val="110000"/>
              <a:buFont typeface=".Hiragino Kaku Gothic Interface W3"/>
              <a:buChar char="◉"/>
              <a:tabLst/>
              <a:defRPr/>
            </a:pP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rPr>
              <a:t>Review how other </a:t>
            </a:r>
            <a:r>
              <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hlinkClick r:id="rId20"/>
              </a:rPr>
              <a:t>customers are using Azure AI</a:t>
            </a:r>
            <a:endParaRPr kumimoji="0" lang="en-US" sz="1200" b="0" i="0" u="none" strike="noStrike" kern="1200" cap="none" spc="0" normalizeH="0" baseline="0" noProof="0" dirty="0">
              <a:ln>
                <a:noFill/>
              </a:ln>
              <a:solidFill>
                <a:srgbClr val="FFFFFF"/>
              </a:solidFill>
              <a:effectLst/>
              <a:uLnTx/>
              <a:uFillTx/>
              <a:latin typeface="Segoe UI" panose="020B0502040204020203" pitchFamily="34" charset="0"/>
              <a:ea typeface="+mn-ea"/>
              <a:cs typeface="+mn-cs"/>
            </a:endParaRPr>
          </a:p>
        </p:txBody>
      </p:sp>
      <p:grpSp>
        <p:nvGrpSpPr>
          <p:cNvPr id="43" name="Group 42" descr="Label 1 icon circle">
            <a:extLst>
              <a:ext uri="{FF2B5EF4-FFF2-40B4-BE49-F238E27FC236}">
                <a16:creationId xmlns:a16="http://schemas.microsoft.com/office/drawing/2014/main" id="{23C8BAFE-779F-70F1-00BC-29D06A5B49D1}"/>
              </a:ext>
            </a:extLst>
          </p:cNvPr>
          <p:cNvGrpSpPr/>
          <p:nvPr/>
        </p:nvGrpSpPr>
        <p:grpSpPr>
          <a:xfrm>
            <a:off x="479256" y="3473096"/>
            <a:ext cx="659875" cy="659875"/>
            <a:chOff x="584200" y="3560884"/>
            <a:chExt cx="659875" cy="659875"/>
          </a:xfrm>
        </p:grpSpPr>
        <p:grpSp>
          <p:nvGrpSpPr>
            <p:cNvPr id="44" name="Group 43" descr="Icon location">
              <a:extLst>
                <a:ext uri="{FF2B5EF4-FFF2-40B4-BE49-F238E27FC236}">
                  <a16:creationId xmlns:a16="http://schemas.microsoft.com/office/drawing/2014/main" id="{AB120AA2-ACF4-4F3E-749B-7A24B8EB2600}"/>
                </a:ext>
              </a:extLst>
            </p:cNvPr>
            <p:cNvGrpSpPr/>
            <p:nvPr/>
          </p:nvGrpSpPr>
          <p:grpSpPr>
            <a:xfrm>
              <a:off x="584200" y="3560884"/>
              <a:ext cx="659875" cy="659875"/>
              <a:chOff x="584200" y="3560884"/>
              <a:chExt cx="659875" cy="659875"/>
            </a:xfrm>
          </p:grpSpPr>
          <p:sp>
            <p:nvSpPr>
              <p:cNvPr id="46" name="Oval 45">
                <a:extLst>
                  <a:ext uri="{FF2B5EF4-FFF2-40B4-BE49-F238E27FC236}">
                    <a16:creationId xmlns:a16="http://schemas.microsoft.com/office/drawing/2014/main" id="{DFABBECB-9583-D1B2-9BBA-AE61A891EBDA}"/>
                  </a:ext>
                </a:extLst>
              </p:cNvPr>
              <p:cNvSpPr/>
              <p:nvPr/>
            </p:nvSpPr>
            <p:spPr bwMode="auto">
              <a:xfrm>
                <a:off x="584200" y="3560884"/>
                <a:ext cx="659875" cy="659875"/>
              </a:xfrm>
              <a:prstGeom prst="ellipse">
                <a:avLst/>
              </a:prstGeom>
              <a:solidFill>
                <a:schemeClr val="accent1"/>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sp>
            <p:nvSpPr>
              <p:cNvPr id="47" name="Oval 46" descr="Book and pencil icon">
                <a:extLst>
                  <a:ext uri="{FF2B5EF4-FFF2-40B4-BE49-F238E27FC236}">
                    <a16:creationId xmlns:a16="http://schemas.microsoft.com/office/drawing/2014/main" id="{212E01CE-D21D-DE24-2E25-D78937068965}"/>
                  </a:ext>
                </a:extLst>
              </p:cNvPr>
              <p:cNvSpPr/>
              <p:nvPr/>
            </p:nvSpPr>
            <p:spPr bwMode="auto">
              <a:xfrm>
                <a:off x="624585" y="3601269"/>
                <a:ext cx="579104" cy="579104"/>
              </a:xfrm>
              <a:prstGeom prst="ellipse">
                <a:avLst/>
              </a:prstGeom>
              <a:solidFill>
                <a:srgbClr val="262626"/>
              </a:solidFill>
              <a:ln w="25400">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800" b="0" i="0" u="none" strike="noStrike" kern="1200" cap="none" spc="0" normalizeH="0" baseline="0" noProof="0">
                  <a:ln>
                    <a:noFill/>
                  </a:ln>
                  <a:solidFill>
                    <a:srgbClr val="FFFFFF"/>
                  </a:solidFill>
                  <a:effectLst/>
                  <a:uLnTx/>
                  <a:uFillTx/>
                  <a:latin typeface="Segoe UI Semibold"/>
                  <a:ea typeface="Segoe UI" pitchFamily="34" charset="0"/>
                  <a:cs typeface="Segoe UI" pitchFamily="34" charset="0"/>
                </a:endParaRPr>
              </a:p>
            </p:txBody>
          </p:sp>
        </p:grpSp>
        <p:sp>
          <p:nvSpPr>
            <p:cNvPr id="45" name="Book_2" title="Icon of a book and a pencil">
              <a:extLst>
                <a:ext uri="{FF2B5EF4-FFF2-40B4-BE49-F238E27FC236}">
                  <a16:creationId xmlns:a16="http://schemas.microsoft.com/office/drawing/2014/main" id="{BB4D2684-4CDB-AFE8-AC3D-476AAC83A030}"/>
                </a:ext>
              </a:extLst>
            </p:cNvPr>
            <p:cNvSpPr>
              <a:spLocks noChangeAspect="1" noEditPoints="1"/>
            </p:cNvSpPr>
            <p:nvPr/>
          </p:nvSpPr>
          <p:spPr bwMode="auto">
            <a:xfrm>
              <a:off x="750685" y="3739157"/>
              <a:ext cx="329185" cy="300487"/>
            </a:xfrm>
            <a:custGeom>
              <a:avLst/>
              <a:gdLst>
                <a:gd name="T0" fmla="*/ 223 w 330"/>
                <a:gd name="T1" fmla="*/ 0 h 301"/>
                <a:gd name="T2" fmla="*/ 223 w 330"/>
                <a:gd name="T3" fmla="*/ 284 h 301"/>
                <a:gd name="T4" fmla="*/ 31 w 330"/>
                <a:gd name="T5" fmla="*/ 284 h 301"/>
                <a:gd name="T6" fmla="*/ 0 w 330"/>
                <a:gd name="T7" fmla="*/ 233 h 301"/>
                <a:gd name="T8" fmla="*/ 0 w 330"/>
                <a:gd name="T9" fmla="*/ 31 h 301"/>
                <a:gd name="T10" fmla="*/ 43 w 330"/>
                <a:gd name="T11" fmla="*/ 0 h 301"/>
                <a:gd name="T12" fmla="*/ 223 w 330"/>
                <a:gd name="T13" fmla="*/ 0 h 301"/>
                <a:gd name="T14" fmla="*/ 223 w 330"/>
                <a:gd name="T15" fmla="*/ 228 h 301"/>
                <a:gd name="T16" fmla="*/ 48 w 330"/>
                <a:gd name="T17" fmla="*/ 227 h 301"/>
                <a:gd name="T18" fmla="*/ 2 w 330"/>
                <a:gd name="T19" fmla="*/ 252 h 301"/>
                <a:gd name="T20" fmla="*/ 316 w 330"/>
                <a:gd name="T21" fmla="*/ 301 h 301"/>
                <a:gd name="T22" fmla="*/ 316 w 330"/>
                <a:gd name="T23" fmla="*/ 301 h 301"/>
                <a:gd name="T24" fmla="*/ 330 w 330"/>
                <a:gd name="T25" fmla="*/ 278 h 301"/>
                <a:gd name="T26" fmla="*/ 330 w 330"/>
                <a:gd name="T27" fmla="*/ 19 h 301"/>
                <a:gd name="T28" fmla="*/ 316 w 330"/>
                <a:gd name="T29" fmla="*/ 0 h 301"/>
                <a:gd name="T30" fmla="*/ 302 w 330"/>
                <a:gd name="T31" fmla="*/ 19 h 301"/>
                <a:gd name="T32" fmla="*/ 302 w 330"/>
                <a:gd name="T33" fmla="*/ 278 h 301"/>
                <a:gd name="T34" fmla="*/ 316 w 330"/>
                <a:gd name="T35" fmla="*/ 301 h 301"/>
                <a:gd name="T36" fmla="*/ 330 w 330"/>
                <a:gd name="T37" fmla="*/ 41 h 301"/>
                <a:gd name="T38" fmla="*/ 302 w 330"/>
                <a:gd name="T39" fmla="*/ 43 h 301"/>
                <a:gd name="T40" fmla="*/ 330 w 330"/>
                <a:gd name="T41" fmla="*/ 265 h 301"/>
                <a:gd name="T42" fmla="*/ 302 w 330"/>
                <a:gd name="T43" fmla="*/ 265 h 3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0" h="301">
                  <a:moveTo>
                    <a:pt x="223" y="0"/>
                  </a:moveTo>
                  <a:cubicBezTo>
                    <a:pt x="223" y="284"/>
                    <a:pt x="223" y="284"/>
                    <a:pt x="223" y="284"/>
                  </a:cubicBezTo>
                  <a:cubicBezTo>
                    <a:pt x="31" y="284"/>
                    <a:pt x="31" y="284"/>
                    <a:pt x="31" y="284"/>
                  </a:cubicBezTo>
                  <a:cubicBezTo>
                    <a:pt x="31" y="284"/>
                    <a:pt x="0" y="287"/>
                    <a:pt x="0" y="233"/>
                  </a:cubicBezTo>
                  <a:cubicBezTo>
                    <a:pt x="0" y="193"/>
                    <a:pt x="0" y="31"/>
                    <a:pt x="0" y="31"/>
                  </a:cubicBezTo>
                  <a:cubicBezTo>
                    <a:pt x="0" y="31"/>
                    <a:pt x="2" y="0"/>
                    <a:pt x="43" y="0"/>
                  </a:cubicBezTo>
                  <a:cubicBezTo>
                    <a:pt x="80" y="0"/>
                    <a:pt x="223" y="0"/>
                    <a:pt x="223" y="0"/>
                  </a:cubicBezTo>
                  <a:close/>
                  <a:moveTo>
                    <a:pt x="223" y="228"/>
                  </a:moveTo>
                  <a:cubicBezTo>
                    <a:pt x="41" y="228"/>
                    <a:pt x="48" y="227"/>
                    <a:pt x="48" y="227"/>
                  </a:cubicBezTo>
                  <a:cubicBezTo>
                    <a:pt x="48" y="227"/>
                    <a:pt x="6" y="223"/>
                    <a:pt x="2" y="252"/>
                  </a:cubicBezTo>
                  <a:moveTo>
                    <a:pt x="316" y="301"/>
                  </a:moveTo>
                  <a:cubicBezTo>
                    <a:pt x="316" y="301"/>
                    <a:pt x="316" y="301"/>
                    <a:pt x="316" y="301"/>
                  </a:cubicBezTo>
                  <a:cubicBezTo>
                    <a:pt x="330" y="278"/>
                    <a:pt x="330" y="278"/>
                    <a:pt x="330" y="278"/>
                  </a:cubicBezTo>
                  <a:cubicBezTo>
                    <a:pt x="330" y="278"/>
                    <a:pt x="330" y="278"/>
                    <a:pt x="330" y="19"/>
                  </a:cubicBezTo>
                  <a:cubicBezTo>
                    <a:pt x="330" y="19"/>
                    <a:pt x="329" y="0"/>
                    <a:pt x="316" y="0"/>
                  </a:cubicBezTo>
                  <a:cubicBezTo>
                    <a:pt x="303" y="0"/>
                    <a:pt x="302" y="19"/>
                    <a:pt x="302" y="19"/>
                  </a:cubicBezTo>
                  <a:cubicBezTo>
                    <a:pt x="302" y="19"/>
                    <a:pt x="302" y="19"/>
                    <a:pt x="302" y="278"/>
                  </a:cubicBezTo>
                  <a:cubicBezTo>
                    <a:pt x="302" y="278"/>
                    <a:pt x="302" y="278"/>
                    <a:pt x="316" y="301"/>
                  </a:cubicBezTo>
                  <a:close/>
                  <a:moveTo>
                    <a:pt x="330" y="41"/>
                  </a:moveTo>
                  <a:cubicBezTo>
                    <a:pt x="313" y="22"/>
                    <a:pt x="302" y="43"/>
                    <a:pt x="302" y="43"/>
                  </a:cubicBezTo>
                  <a:moveTo>
                    <a:pt x="330" y="265"/>
                  </a:moveTo>
                  <a:cubicBezTo>
                    <a:pt x="316" y="244"/>
                    <a:pt x="302" y="265"/>
                    <a:pt x="302" y="265"/>
                  </a:cubicBezTo>
                </a:path>
              </a:pathLst>
            </a:custGeom>
            <a:noFill/>
            <a:ln w="15875" cap="flat">
              <a:solidFill>
                <a:schemeClr val="tx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Segoe UI"/>
                <a:ea typeface="+mn-ea"/>
                <a:cs typeface="+mn-cs"/>
              </a:endParaRPr>
            </a:p>
          </p:txBody>
        </p:sp>
      </p:grpSp>
      <p:sp>
        <p:nvSpPr>
          <p:cNvPr id="48" name="TextBox 47">
            <a:extLst>
              <a:ext uri="{FF2B5EF4-FFF2-40B4-BE49-F238E27FC236}">
                <a16:creationId xmlns:a16="http://schemas.microsoft.com/office/drawing/2014/main" id="{F51746B6-4659-A3A6-B33D-E222AB174C18}"/>
              </a:ext>
            </a:extLst>
          </p:cNvPr>
          <p:cNvSpPr txBox="1"/>
          <p:nvPr/>
        </p:nvSpPr>
        <p:spPr>
          <a:xfrm>
            <a:off x="479256" y="4214884"/>
            <a:ext cx="652462" cy="615553"/>
          </a:xfrm>
          <a:prstGeom prst="rect">
            <a:avLst/>
          </a:prstGeom>
          <a:solidFill>
            <a:schemeClr val="bg1"/>
          </a:solidFill>
        </p:spPr>
        <p:txBody>
          <a:bodyPr wrap="squar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a:ln>
                  <a:noFill/>
                </a:ln>
                <a:gradFill>
                  <a:gsLst>
                    <a:gs pos="0">
                      <a:srgbClr val="8EC8E8"/>
                    </a:gs>
                    <a:gs pos="100000">
                      <a:srgbClr val="CD9AD0"/>
                    </a:gs>
                  </a:gsLst>
                  <a:lin ang="2700000" scaled="1"/>
                </a:gradFill>
                <a:effectLst/>
                <a:uLnTx/>
                <a:uFillTx/>
                <a:latin typeface="Segoe UI Semibold"/>
                <a:ea typeface="+mn-ea"/>
                <a:cs typeface="+mn-cs"/>
              </a:rPr>
              <a:t>Start Here!</a:t>
            </a:r>
          </a:p>
        </p:txBody>
      </p:sp>
      <p:sp>
        <p:nvSpPr>
          <p:cNvPr id="56" name="Star: 5 Points 55">
            <a:extLst>
              <a:ext uri="{FF2B5EF4-FFF2-40B4-BE49-F238E27FC236}">
                <a16:creationId xmlns:a16="http://schemas.microsoft.com/office/drawing/2014/main" id="{41E30A6E-7E47-384A-2875-697E34832B76}"/>
              </a:ext>
              <a:ext uri="{C183D7F6-B498-43B3-948B-1728B52AA6E4}">
                <adec:decorative xmlns:adec="http://schemas.microsoft.com/office/drawing/2017/decorative" val="1"/>
              </a:ext>
            </a:extLst>
          </p:cNvPr>
          <p:cNvSpPr/>
          <p:nvPr/>
        </p:nvSpPr>
        <p:spPr bwMode="auto">
          <a:xfrm>
            <a:off x="3107626" y="5621398"/>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57" name="Star: 5 Points 56">
            <a:extLst>
              <a:ext uri="{FF2B5EF4-FFF2-40B4-BE49-F238E27FC236}">
                <a16:creationId xmlns:a16="http://schemas.microsoft.com/office/drawing/2014/main" id="{50CFB0E1-A7D4-5A61-F8D2-941203B8CC23}"/>
              </a:ext>
              <a:ext uri="{C183D7F6-B498-43B3-948B-1728B52AA6E4}">
                <adec:decorative xmlns:adec="http://schemas.microsoft.com/office/drawing/2017/decorative" val="1"/>
              </a:ext>
            </a:extLst>
          </p:cNvPr>
          <p:cNvSpPr/>
          <p:nvPr/>
        </p:nvSpPr>
        <p:spPr bwMode="auto">
          <a:xfrm>
            <a:off x="5837875" y="2228145"/>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1" name="Star: 5 Points 60">
            <a:extLst>
              <a:ext uri="{FF2B5EF4-FFF2-40B4-BE49-F238E27FC236}">
                <a16:creationId xmlns:a16="http://schemas.microsoft.com/office/drawing/2014/main" id="{EB3BCA8A-079B-3CEE-64B9-B01413F07788}"/>
              </a:ext>
              <a:ext uri="{C183D7F6-B498-43B3-948B-1728B52AA6E4}">
                <adec:decorative xmlns:adec="http://schemas.microsoft.com/office/drawing/2017/decorative" val="1"/>
              </a:ext>
            </a:extLst>
          </p:cNvPr>
          <p:cNvSpPr/>
          <p:nvPr/>
        </p:nvSpPr>
        <p:spPr bwMode="auto">
          <a:xfrm>
            <a:off x="829290" y="1407027"/>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
        <p:nvSpPr>
          <p:cNvPr id="62" name="Star: 5 Points 61">
            <a:extLst>
              <a:ext uri="{FF2B5EF4-FFF2-40B4-BE49-F238E27FC236}">
                <a16:creationId xmlns:a16="http://schemas.microsoft.com/office/drawing/2014/main" id="{0CBA0B88-6156-F9C5-46DF-3B5B589BA712}"/>
              </a:ext>
              <a:ext uri="{C183D7F6-B498-43B3-948B-1728B52AA6E4}">
                <adec:decorative xmlns:adec="http://schemas.microsoft.com/office/drawing/2017/decorative" val="1"/>
              </a:ext>
            </a:extLst>
          </p:cNvPr>
          <p:cNvSpPr/>
          <p:nvPr/>
        </p:nvSpPr>
        <p:spPr bwMode="auto">
          <a:xfrm>
            <a:off x="8618374" y="4993881"/>
            <a:ext cx="230624" cy="228756"/>
          </a:xfrm>
          <a:prstGeom prst="star5">
            <a:avLst/>
          </a:prstGeom>
          <a:solidFill>
            <a:srgbClr val="FFC000"/>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AU" sz="2000" b="0" i="0" u="none" strike="noStrike" kern="1200" cap="none" spc="0" normalizeH="0" baseline="0" noProof="0" err="1">
              <a:ln>
                <a:noFill/>
              </a:ln>
              <a:solidFill>
                <a:srgbClr val="000000"/>
              </a:solidFill>
              <a:effectLst/>
              <a:uLnTx/>
              <a:uFillTx/>
              <a:latin typeface="Segoe UI"/>
              <a:ea typeface="Segoe UI" pitchFamily="34" charset="0"/>
              <a:cs typeface="Segoe UI" pitchFamily="34" charset="0"/>
            </a:endParaRPr>
          </a:p>
        </p:txBody>
      </p:sp>
    </p:spTree>
    <p:extLst>
      <p:ext uri="{BB962C8B-B14F-4D97-AF65-F5344CB8AC3E}">
        <p14:creationId xmlns:p14="http://schemas.microsoft.com/office/powerpoint/2010/main" val="34624472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par>
                                <p:cTn id="8" presetID="42" presetClass="path" presetSubtype="0" decel="100000" fill="hold" grpId="1" nodeType="withEffect">
                                  <p:stCondLst>
                                    <p:cond delay="0"/>
                                  </p:stCondLst>
                                  <p:childTnLst>
                                    <p:animMotion origin="layout" path="M -4.16667E-6 -4.81481E-6 L -4.16667E-6 0.01806 " pathEditMode="relative" rAng="0" ptsTypes="AA">
                                      <p:cBhvr>
                                        <p:cTn id="9" dur="500" spd="-100000" fill="hold"/>
                                        <p:tgtEl>
                                          <p:spTgt spid="17"/>
                                        </p:tgtEl>
                                        <p:attrNameLst>
                                          <p:attrName>ppt_x</p:attrName>
                                          <p:attrName>ppt_y</p:attrName>
                                        </p:attrNameLst>
                                      </p:cBhvr>
                                      <p:rCtr x="0" y="90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7" grpId="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83372ED-E83D-2AB6-4E37-C4540D5E0CEB}"/>
              </a:ext>
            </a:extLst>
          </p:cNvPr>
          <p:cNvSpPr>
            <a:spLocks noGrp="1"/>
          </p:cNvSpPr>
          <p:nvPr>
            <p:ph type="title"/>
          </p:nvPr>
        </p:nvSpPr>
        <p:spPr/>
        <p:txBody>
          <a:bodyPr/>
          <a:lstStyle/>
          <a:p>
            <a:r>
              <a:rPr lang="en-US"/>
              <a:t>Thank you</a:t>
            </a:r>
          </a:p>
        </p:txBody>
      </p:sp>
    </p:spTree>
    <p:extLst>
      <p:ext uri="{BB962C8B-B14F-4D97-AF65-F5344CB8AC3E}">
        <p14:creationId xmlns:p14="http://schemas.microsoft.com/office/powerpoint/2010/main" val="928985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3CFCBAB-9A6C-298E-0657-AF0BA71A6D2C}"/>
              </a:ext>
            </a:extLst>
          </p:cNvPr>
          <p:cNvSpPr>
            <a:spLocks noGrp="1"/>
          </p:cNvSpPr>
          <p:nvPr>
            <p:ph type="title"/>
          </p:nvPr>
        </p:nvSpPr>
        <p:spPr>
          <a:xfrm>
            <a:off x="584199" y="2740332"/>
            <a:ext cx="6316785" cy="615553"/>
          </a:xfrm>
        </p:spPr>
        <p:txBody>
          <a:bodyPr anchor="t"/>
          <a:lstStyle/>
          <a:p>
            <a:r>
              <a:rPr lang="en-US"/>
              <a:t>Azure. Limitless innovation.</a:t>
            </a:r>
          </a:p>
        </p:txBody>
      </p:sp>
    </p:spTree>
    <p:extLst>
      <p:ext uri="{BB962C8B-B14F-4D97-AF65-F5344CB8AC3E}">
        <p14:creationId xmlns:p14="http://schemas.microsoft.com/office/powerpoint/2010/main" val="15712333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pSp>
        <p:nvGrpSpPr>
          <p:cNvPr id="2" name="Group 1" descr="Foundation model diagram">
            <a:extLst>
              <a:ext uri="{FF2B5EF4-FFF2-40B4-BE49-F238E27FC236}">
                <a16:creationId xmlns:a16="http://schemas.microsoft.com/office/drawing/2014/main" id="{FB744086-D7F0-7166-A056-8BB41DC6E50F}"/>
              </a:ext>
            </a:extLst>
          </p:cNvPr>
          <p:cNvGrpSpPr/>
          <p:nvPr/>
        </p:nvGrpSpPr>
        <p:grpSpPr>
          <a:xfrm>
            <a:off x="441198" y="1145280"/>
            <a:ext cx="11567626" cy="4327774"/>
            <a:chOff x="831273" y="1517076"/>
            <a:chExt cx="10498525" cy="4270387"/>
          </a:xfrm>
        </p:grpSpPr>
        <p:sp>
          <p:nvSpPr>
            <p:cNvPr id="3" name="Rectangle: Rounded Corners 2">
              <a:extLst>
                <a:ext uri="{FF2B5EF4-FFF2-40B4-BE49-F238E27FC236}">
                  <a16:creationId xmlns:a16="http://schemas.microsoft.com/office/drawing/2014/main" id="{D78BB083-F2BC-6556-DE32-9B4995575919}"/>
                </a:ext>
              </a:extLst>
            </p:cNvPr>
            <p:cNvSpPr/>
            <p:nvPr/>
          </p:nvSpPr>
          <p:spPr>
            <a:xfrm>
              <a:off x="831273" y="1684171"/>
              <a:ext cx="2426145" cy="3633920"/>
            </a:xfrm>
            <a:prstGeom prst="roundRect">
              <a:avLst>
                <a:gd name="adj" fmla="val 10243"/>
              </a:avLst>
            </a:prstGeom>
            <a:solidFill>
              <a:schemeClr val="accent3">
                <a:lumMod val="75000"/>
              </a:schemeClr>
            </a:solidFill>
            <a:ln w="6350" cap="flat" cmpd="sng" algn="ctr">
              <a:solidFill>
                <a:schemeClr val="accent1"/>
              </a:solidFill>
              <a:prstDash val="solid"/>
              <a:miter lim="800000"/>
            </a:ln>
            <a:effectLst>
              <a:outerShdw blurRad="50800" dist="38100" dir="2700000" algn="tl" rotWithShape="0">
                <a:prstClr val="black">
                  <a:alpha val="40000"/>
                </a:prstClr>
              </a:outerShdw>
            </a:effectLst>
          </p:spPr>
          <p:txBody>
            <a:bodyPr rtlCol="0" anchor="t"/>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800" b="0" i="0" u="none" strike="noStrike" kern="0" cap="none" spc="0" normalizeH="0" baseline="0" noProof="0" dirty="0">
                  <a:ln w="0"/>
                  <a:solidFill>
                    <a:srgbClr val="FFFFFF"/>
                  </a:solidFill>
                  <a:effectLst/>
                  <a:uLnTx/>
                  <a:uFillTx/>
                  <a:latin typeface="Segoe UI Semibold"/>
                  <a:ea typeface="+mn-ea"/>
                  <a:cs typeface="+mn-cs"/>
                </a:rPr>
                <a:t>Prompt</a:t>
              </a:r>
            </a:p>
          </p:txBody>
        </p:sp>
        <p:sp>
          <p:nvSpPr>
            <p:cNvPr id="4" name="Rectangle: Rounded Corners 3">
              <a:extLst>
                <a:ext uri="{FF2B5EF4-FFF2-40B4-BE49-F238E27FC236}">
                  <a16:creationId xmlns:a16="http://schemas.microsoft.com/office/drawing/2014/main" id="{78459D8E-5FE0-6217-A37E-973B5D1D52C0}"/>
                </a:ext>
              </a:extLst>
            </p:cNvPr>
            <p:cNvSpPr/>
            <p:nvPr/>
          </p:nvSpPr>
          <p:spPr>
            <a:xfrm>
              <a:off x="8565001" y="1517076"/>
              <a:ext cx="2764797" cy="4270387"/>
            </a:xfrm>
            <a:prstGeom prst="roundRect">
              <a:avLst>
                <a:gd name="adj" fmla="val 5392"/>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effectLst/>
                <a:uLnTx/>
                <a:uFillTx/>
                <a:latin typeface="Segoe UI Semibold"/>
                <a:ea typeface="+mn-ea"/>
                <a:cs typeface="+mn-cs"/>
              </a:endParaRPr>
            </a:p>
          </p:txBody>
        </p:sp>
        <p:sp>
          <p:nvSpPr>
            <p:cNvPr id="5" name="Rectangle: Rounded Corners 4">
              <a:extLst>
                <a:ext uri="{FF2B5EF4-FFF2-40B4-BE49-F238E27FC236}">
                  <a16:creationId xmlns:a16="http://schemas.microsoft.com/office/drawing/2014/main" id="{4CE91EEC-A776-75F4-A0A5-CE6C9EAC66E5}"/>
                </a:ext>
              </a:extLst>
            </p:cNvPr>
            <p:cNvSpPr/>
            <p:nvPr/>
          </p:nvSpPr>
          <p:spPr>
            <a:xfrm>
              <a:off x="932042" y="2174129"/>
              <a:ext cx="2234309" cy="3006106"/>
            </a:xfrm>
            <a:prstGeom prst="roundRect">
              <a:avLst>
                <a:gd name="adj" fmla="val 5506"/>
              </a:avLst>
            </a:prstGeom>
            <a:ln/>
          </p:spPr>
          <p:style>
            <a:lnRef idx="3">
              <a:schemeClr val="lt1"/>
            </a:lnRef>
            <a:fillRef idx="1">
              <a:schemeClr val="accent2"/>
            </a:fillRef>
            <a:effectRef idx="1">
              <a:schemeClr val="accent2"/>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a:ln w="0"/>
                <a:solidFill>
                  <a:prstClr val="black"/>
                </a:solidFill>
                <a:effectLst/>
                <a:uLnTx/>
                <a:uFillTx/>
                <a:latin typeface="Segoe UI Semibold"/>
                <a:ea typeface="+mn-ea"/>
                <a:cs typeface="+mn-cs"/>
              </a:endParaRPr>
            </a:p>
          </p:txBody>
        </p:sp>
        <p:sp>
          <p:nvSpPr>
            <p:cNvPr id="6" name="Rectangle: Rounded Corners 5">
              <a:extLst>
                <a:ext uri="{FF2B5EF4-FFF2-40B4-BE49-F238E27FC236}">
                  <a16:creationId xmlns:a16="http://schemas.microsoft.com/office/drawing/2014/main" id="{A78E73E6-E628-318C-68B3-44F9E97390E6}"/>
                </a:ext>
              </a:extLst>
            </p:cNvPr>
            <p:cNvSpPr/>
            <p:nvPr/>
          </p:nvSpPr>
          <p:spPr>
            <a:xfrm>
              <a:off x="1033739" y="250248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prstClr val="black"/>
                  </a:solidFill>
                  <a:effectLst/>
                  <a:uLnTx/>
                  <a:uFillTx/>
                  <a:latin typeface="Segoe UI Semibold"/>
                  <a:ea typeface="+mn-ea"/>
                  <a:cs typeface="+mn-cs"/>
                </a:rPr>
                <a:t>Question</a:t>
              </a:r>
            </a:p>
          </p:txBody>
        </p:sp>
        <p:sp>
          <p:nvSpPr>
            <p:cNvPr id="7" name="Rectangle: Rounded Corners 6">
              <a:extLst>
                <a:ext uri="{FF2B5EF4-FFF2-40B4-BE49-F238E27FC236}">
                  <a16:creationId xmlns:a16="http://schemas.microsoft.com/office/drawing/2014/main" id="{365FBE25-DD14-FF1A-CD98-F9040E175358}"/>
                </a:ext>
              </a:extLst>
            </p:cNvPr>
            <p:cNvSpPr/>
            <p:nvPr/>
          </p:nvSpPr>
          <p:spPr>
            <a:xfrm>
              <a:off x="1033739" y="3019039"/>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Reasoning</a:t>
              </a:r>
            </a:p>
          </p:txBody>
        </p:sp>
        <p:sp>
          <p:nvSpPr>
            <p:cNvPr id="8" name="Rectangle: Rounded Corners 7">
              <a:extLst>
                <a:ext uri="{FF2B5EF4-FFF2-40B4-BE49-F238E27FC236}">
                  <a16:creationId xmlns:a16="http://schemas.microsoft.com/office/drawing/2014/main" id="{583715E9-1187-A76A-28DC-7F0D8B7B1F47}"/>
                </a:ext>
              </a:extLst>
            </p:cNvPr>
            <p:cNvSpPr/>
            <p:nvPr/>
          </p:nvSpPr>
          <p:spPr>
            <a:xfrm>
              <a:off x="1033739" y="3511272"/>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Chat</a:t>
              </a:r>
            </a:p>
          </p:txBody>
        </p:sp>
        <p:sp>
          <p:nvSpPr>
            <p:cNvPr id="9" name="Rectangle: Rounded Corners 8">
              <a:extLst>
                <a:ext uri="{FF2B5EF4-FFF2-40B4-BE49-F238E27FC236}">
                  <a16:creationId xmlns:a16="http://schemas.microsoft.com/office/drawing/2014/main" id="{F9549E42-2DE2-7DBC-8ED9-E7DBEF2F2F56}"/>
                </a:ext>
              </a:extLst>
            </p:cNvPr>
            <p:cNvSpPr/>
            <p:nvPr/>
          </p:nvSpPr>
          <p:spPr>
            <a:xfrm>
              <a:off x="1033739" y="400123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Zero shot</a:t>
              </a:r>
            </a:p>
          </p:txBody>
        </p:sp>
        <p:sp>
          <p:nvSpPr>
            <p:cNvPr id="10" name="Rectangle: Rounded Corners 9">
              <a:extLst>
                <a:ext uri="{FF2B5EF4-FFF2-40B4-BE49-F238E27FC236}">
                  <a16:creationId xmlns:a16="http://schemas.microsoft.com/office/drawing/2014/main" id="{655199A5-D9A4-9F40-ABBA-9BA3DA5AD985}"/>
                </a:ext>
              </a:extLst>
            </p:cNvPr>
            <p:cNvSpPr/>
            <p:nvPr/>
          </p:nvSpPr>
          <p:spPr>
            <a:xfrm>
              <a:off x="1033739" y="4502461"/>
              <a:ext cx="1573318" cy="380961"/>
            </a:xfrm>
            <a:prstGeom prst="roundRect">
              <a:avLst/>
            </a:prstGeom>
            <a:gradFill rotWithShape="1">
              <a:gsLst>
                <a:gs pos="0">
                  <a:srgbClr val="FFC000">
                    <a:lumMod val="110000"/>
                    <a:satMod val="105000"/>
                    <a:tint val="67000"/>
                  </a:srgbClr>
                </a:gs>
                <a:gs pos="50000">
                  <a:srgbClr val="FFC000">
                    <a:lumMod val="105000"/>
                    <a:satMod val="103000"/>
                    <a:tint val="73000"/>
                  </a:srgbClr>
                </a:gs>
                <a:gs pos="100000">
                  <a:srgbClr val="FFC000">
                    <a:lumMod val="105000"/>
                    <a:satMod val="109000"/>
                    <a:tint val="81000"/>
                  </a:srgbClr>
                </a:gs>
              </a:gsLst>
              <a:lin ang="5400000" scaled="0"/>
            </a:gra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Few shot</a:t>
              </a:r>
            </a:p>
          </p:txBody>
        </p:sp>
        <p:sp>
          <p:nvSpPr>
            <p:cNvPr id="11" name="Rectangle: Rounded Corners 10">
              <a:extLst>
                <a:ext uri="{FF2B5EF4-FFF2-40B4-BE49-F238E27FC236}">
                  <a16:creationId xmlns:a16="http://schemas.microsoft.com/office/drawing/2014/main" id="{19489A40-0E37-BF30-19F0-7CCF94645841}"/>
                </a:ext>
              </a:extLst>
            </p:cNvPr>
            <p:cNvSpPr/>
            <p:nvPr/>
          </p:nvSpPr>
          <p:spPr>
            <a:xfrm>
              <a:off x="9355052" y="1649055"/>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prstClr val="black"/>
                  </a:solidFill>
                  <a:effectLst/>
                  <a:uLnTx/>
                  <a:uFillTx/>
                  <a:latin typeface="Segoe UI Semibold"/>
                  <a:ea typeface="+mn-ea"/>
                  <a:cs typeface="+mn-cs"/>
                </a:rPr>
                <a:t>Answers</a:t>
              </a:r>
            </a:p>
          </p:txBody>
        </p:sp>
        <p:sp>
          <p:nvSpPr>
            <p:cNvPr id="12" name="Rectangle: Rounded Corners 11">
              <a:extLst>
                <a:ext uri="{FF2B5EF4-FFF2-40B4-BE49-F238E27FC236}">
                  <a16:creationId xmlns:a16="http://schemas.microsoft.com/office/drawing/2014/main" id="{7ABE7308-CB76-A446-FE11-92CEA322E6E8}"/>
                </a:ext>
              </a:extLst>
            </p:cNvPr>
            <p:cNvSpPr/>
            <p:nvPr/>
          </p:nvSpPr>
          <p:spPr>
            <a:xfrm>
              <a:off x="9355052" y="2505777"/>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C</a:t>
              </a:r>
              <a:r>
                <a:rPr kumimoji="0" lang="en-CA" sz="1400" b="0" i="0" u="none" strike="noStrike" kern="0" cap="none" spc="0" normalizeH="0" baseline="0" noProof="0" err="1">
                  <a:ln w="0"/>
                  <a:solidFill>
                    <a:prstClr val="black"/>
                  </a:solidFill>
                  <a:effectLst/>
                  <a:uLnTx/>
                  <a:uFillTx/>
                  <a:latin typeface="Segoe UI Semibold"/>
                  <a:ea typeface="+mn-ea"/>
                  <a:cs typeface="+mn-cs"/>
                </a:rPr>
                <a:t>ontext</a:t>
              </a:r>
              <a:r>
                <a:rPr kumimoji="0" lang="en-CA" sz="1400" b="0" i="0" u="none" strike="noStrike" kern="0" cap="none" spc="0" normalizeH="0" baseline="0" noProof="0">
                  <a:ln w="0"/>
                  <a:solidFill>
                    <a:prstClr val="black"/>
                  </a:solidFill>
                  <a:effectLst/>
                  <a:uLnTx/>
                  <a:uFillTx/>
                  <a:latin typeface="Segoe UI Semibold"/>
                  <a:ea typeface="+mn-ea"/>
                  <a:cs typeface="+mn-cs"/>
                </a:rPr>
                <a:t> Analysis</a:t>
              </a:r>
            </a:p>
          </p:txBody>
        </p:sp>
        <p:sp>
          <p:nvSpPr>
            <p:cNvPr id="13" name="Rectangle: Rounded Corners 12">
              <a:extLst>
                <a:ext uri="{FF2B5EF4-FFF2-40B4-BE49-F238E27FC236}">
                  <a16:creationId xmlns:a16="http://schemas.microsoft.com/office/drawing/2014/main" id="{722CBC91-191E-601F-3823-C38CCB34E36D}"/>
                </a:ext>
              </a:extLst>
            </p:cNvPr>
            <p:cNvSpPr/>
            <p:nvPr/>
          </p:nvSpPr>
          <p:spPr>
            <a:xfrm>
              <a:off x="9355052" y="3345821"/>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Information Extraction</a:t>
              </a:r>
            </a:p>
          </p:txBody>
        </p:sp>
        <p:sp>
          <p:nvSpPr>
            <p:cNvPr id="14" name="Rectangle: Rounded Corners 13">
              <a:extLst>
                <a:ext uri="{FF2B5EF4-FFF2-40B4-BE49-F238E27FC236}">
                  <a16:creationId xmlns:a16="http://schemas.microsoft.com/office/drawing/2014/main" id="{20C4BE1C-263A-3FF4-C683-C04C6DAEC001}"/>
                </a:ext>
              </a:extLst>
            </p:cNvPr>
            <p:cNvSpPr/>
            <p:nvPr/>
          </p:nvSpPr>
          <p:spPr>
            <a:xfrm>
              <a:off x="9355052" y="4157816"/>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Object Recognition</a:t>
              </a:r>
            </a:p>
          </p:txBody>
        </p:sp>
        <p:sp>
          <p:nvSpPr>
            <p:cNvPr id="15" name="Rectangle: Rounded Corners 14">
              <a:extLst>
                <a:ext uri="{FF2B5EF4-FFF2-40B4-BE49-F238E27FC236}">
                  <a16:creationId xmlns:a16="http://schemas.microsoft.com/office/drawing/2014/main" id="{A6D6AAE7-3877-BAFE-61EE-74BC8481F77B}"/>
                </a:ext>
              </a:extLst>
            </p:cNvPr>
            <p:cNvSpPr/>
            <p:nvPr/>
          </p:nvSpPr>
          <p:spPr>
            <a:xfrm>
              <a:off x="3329908" y="3508942"/>
              <a:ext cx="113933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Tokenizer</a:t>
              </a:r>
            </a:p>
          </p:txBody>
        </p:sp>
        <p:sp>
          <p:nvSpPr>
            <p:cNvPr id="16" name="Rectangle: Rounded Corners 15">
              <a:extLst>
                <a:ext uri="{FF2B5EF4-FFF2-40B4-BE49-F238E27FC236}">
                  <a16:creationId xmlns:a16="http://schemas.microsoft.com/office/drawing/2014/main" id="{47B8C2F8-762B-ABB0-18D7-B6731B5EBA90}"/>
                </a:ext>
              </a:extLst>
            </p:cNvPr>
            <p:cNvSpPr/>
            <p:nvPr/>
          </p:nvSpPr>
          <p:spPr>
            <a:xfrm>
              <a:off x="6751236" y="3508941"/>
              <a:ext cx="1573318" cy="380961"/>
            </a:xfrm>
            <a:prstGeom prst="roundRect">
              <a:avLst/>
            </a:prstGeom>
            <a:gradFill rotWithShape="1">
              <a:gsLst>
                <a:gs pos="0">
                  <a:srgbClr val="A5A5A5">
                    <a:lumMod val="110000"/>
                    <a:satMod val="105000"/>
                    <a:tint val="67000"/>
                  </a:srgbClr>
                </a:gs>
                <a:gs pos="50000">
                  <a:srgbClr val="A5A5A5">
                    <a:lumMod val="105000"/>
                    <a:satMod val="103000"/>
                    <a:tint val="73000"/>
                  </a:srgbClr>
                </a:gs>
                <a:gs pos="100000">
                  <a:srgbClr val="A5A5A5">
                    <a:lumMod val="105000"/>
                    <a:satMod val="109000"/>
                    <a:tint val="81000"/>
                  </a:srgbClr>
                </a:gs>
              </a:gsLst>
              <a:lin ang="5400000" scaled="0"/>
            </a:gradFill>
            <a:ln w="6350" cap="flat" cmpd="sng" algn="ctr">
              <a:solidFill>
                <a:srgbClr val="A5A5A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prstClr val="black"/>
                  </a:solidFill>
                  <a:effectLst/>
                  <a:uLnTx/>
                  <a:uFillTx/>
                  <a:latin typeface="Segoe UI Semibold"/>
                  <a:ea typeface="+mn-ea"/>
                  <a:cs typeface="+mn-cs"/>
                </a:rPr>
                <a:t>Tokenizer</a:t>
              </a:r>
            </a:p>
          </p:txBody>
        </p:sp>
        <p:sp>
          <p:nvSpPr>
            <p:cNvPr id="17" name="Rectangle: Rounded Corners 16">
              <a:extLst>
                <a:ext uri="{FF2B5EF4-FFF2-40B4-BE49-F238E27FC236}">
                  <a16:creationId xmlns:a16="http://schemas.microsoft.com/office/drawing/2014/main" id="{BE13A015-0670-E650-8126-BBEB657976B6}"/>
                </a:ext>
              </a:extLst>
            </p:cNvPr>
            <p:cNvSpPr/>
            <p:nvPr/>
          </p:nvSpPr>
          <p:spPr>
            <a:xfrm>
              <a:off x="4562715" y="2817635"/>
              <a:ext cx="1637105" cy="1822097"/>
            </a:xfrm>
            <a:prstGeom prst="roundRect">
              <a:avLst/>
            </a:prstGeom>
            <a:solidFill>
              <a:srgbClr val="2F2F2F"/>
            </a:solidFill>
            <a:ln w="6350" cap="flat" cmpd="sng" algn="ctr">
              <a:solidFill>
                <a:srgbClr val="ED7D31"/>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dirty="0">
                  <a:ln w="0"/>
                  <a:solidFill>
                    <a:srgbClr val="FFFFFF"/>
                  </a:solidFill>
                  <a:effectLst/>
                  <a:uLnTx/>
                  <a:uFillTx/>
                  <a:latin typeface="Segoe UI Semibold"/>
                  <a:ea typeface="+mn-ea"/>
                  <a:cs typeface="+mn-cs"/>
                </a:rPr>
                <a:t>Transformer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CA" sz="1400" b="0" i="0" u="none" strike="noStrike" kern="0" cap="none" spc="0" normalizeH="0" baseline="0" noProof="0" dirty="0">
                <a:ln w="0"/>
                <a:solidFill>
                  <a:srgbClr val="FFFFFF"/>
                </a:solidFill>
                <a:effectLst/>
                <a:uLnTx/>
                <a:uFillTx/>
                <a:latin typeface="Segoe UI Semibold"/>
                <a:ea typeface="+mn-ea"/>
                <a:cs typeface="+mn-cs"/>
              </a:endParaRPr>
            </a:p>
          </p:txBody>
        </p:sp>
        <p:cxnSp>
          <p:nvCxnSpPr>
            <p:cNvPr id="18" name="Connector: Curved 17">
              <a:extLst>
                <a:ext uri="{FF2B5EF4-FFF2-40B4-BE49-F238E27FC236}">
                  <a16:creationId xmlns:a16="http://schemas.microsoft.com/office/drawing/2014/main" id="{44E740A4-2905-2253-A84D-5CF6DCFEB0DF}"/>
                </a:ext>
              </a:extLst>
            </p:cNvPr>
            <p:cNvCxnSpPr>
              <a:cxnSpLocks/>
            </p:cNvCxnSpPr>
            <p:nvPr/>
          </p:nvCxnSpPr>
          <p:spPr>
            <a:xfrm flipV="1">
              <a:off x="6250849" y="1615756"/>
              <a:ext cx="2142042" cy="1261022"/>
            </a:xfrm>
            <a:prstGeom prst="curvedConnector3">
              <a:avLst/>
            </a:prstGeom>
            <a:noFill/>
            <a:ln w="6350" cap="flat" cmpd="sng" algn="ctr">
              <a:solidFill>
                <a:srgbClr val="5B9BD5"/>
              </a:solidFill>
              <a:prstDash val="solid"/>
              <a:miter lim="800000"/>
              <a:tailEnd type="triangle"/>
            </a:ln>
            <a:effectLst/>
          </p:spPr>
        </p:cxnSp>
        <p:cxnSp>
          <p:nvCxnSpPr>
            <p:cNvPr id="19" name="Connector: Curved 18">
              <a:extLst>
                <a:ext uri="{FF2B5EF4-FFF2-40B4-BE49-F238E27FC236}">
                  <a16:creationId xmlns:a16="http://schemas.microsoft.com/office/drawing/2014/main" id="{780C219F-0E44-0D80-01C4-B300CD7DE16F}"/>
                </a:ext>
              </a:extLst>
            </p:cNvPr>
            <p:cNvCxnSpPr>
              <a:cxnSpLocks/>
            </p:cNvCxnSpPr>
            <p:nvPr/>
          </p:nvCxnSpPr>
          <p:spPr>
            <a:xfrm flipV="1">
              <a:off x="6250849" y="2423172"/>
              <a:ext cx="2142042" cy="710566"/>
            </a:xfrm>
            <a:prstGeom prst="curvedConnector3">
              <a:avLst/>
            </a:prstGeom>
            <a:noFill/>
            <a:ln w="6350" cap="flat" cmpd="sng" algn="ctr">
              <a:solidFill>
                <a:srgbClr val="5B9BD5"/>
              </a:solidFill>
              <a:prstDash val="solid"/>
              <a:miter lim="800000"/>
              <a:tailEnd type="triangle"/>
            </a:ln>
            <a:effectLst/>
          </p:spPr>
        </p:cxnSp>
        <p:sp>
          <p:nvSpPr>
            <p:cNvPr id="20" name="Rectangle: Rounded Corners 19">
              <a:extLst>
                <a:ext uri="{FF2B5EF4-FFF2-40B4-BE49-F238E27FC236}">
                  <a16:creationId xmlns:a16="http://schemas.microsoft.com/office/drawing/2014/main" id="{8C575BFD-2280-EC30-BBC9-023FC645DAE0}"/>
                </a:ext>
              </a:extLst>
            </p:cNvPr>
            <p:cNvSpPr/>
            <p:nvPr/>
          </p:nvSpPr>
          <p:spPr>
            <a:xfrm>
              <a:off x="9346523" y="4963188"/>
              <a:ext cx="1806624" cy="704447"/>
            </a:xfrm>
            <a:prstGeom prst="roundRect">
              <a:avLst/>
            </a:prstGeom>
            <a:gradFill rotWithShape="1">
              <a:gsLst>
                <a:gs pos="0">
                  <a:srgbClr val="5B9BD5">
                    <a:satMod val="103000"/>
                    <a:lumMod val="102000"/>
                    <a:tint val="94000"/>
                  </a:srgbClr>
                </a:gs>
                <a:gs pos="50000">
                  <a:srgbClr val="5B9BD5">
                    <a:satMod val="110000"/>
                    <a:lumMod val="100000"/>
                    <a:shade val="100000"/>
                  </a:srgbClr>
                </a:gs>
                <a:gs pos="100000">
                  <a:srgbClr val="5B9BD5">
                    <a:lumMod val="99000"/>
                    <a:satMod val="120000"/>
                    <a:shade val="78000"/>
                  </a:srgbClr>
                </a:gs>
              </a:gsLst>
              <a:lin ang="5400000" scaled="0"/>
            </a:gradFill>
            <a:ln w="6350" cap="flat" cmpd="sng" algn="ctr">
              <a:solidFill>
                <a:srgbClr val="5B9BD5"/>
              </a:solidFill>
              <a:prstDash val="solid"/>
              <a:miter lim="800000"/>
            </a:ln>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Follow Instruction</a:t>
              </a:r>
            </a:p>
          </p:txBody>
        </p:sp>
        <p:cxnSp>
          <p:nvCxnSpPr>
            <p:cNvPr id="21" name="Connector: Curved 20">
              <a:extLst>
                <a:ext uri="{FF2B5EF4-FFF2-40B4-BE49-F238E27FC236}">
                  <a16:creationId xmlns:a16="http://schemas.microsoft.com/office/drawing/2014/main" id="{47527986-1F36-F97D-8165-F2618ECE464E}"/>
                </a:ext>
              </a:extLst>
            </p:cNvPr>
            <p:cNvCxnSpPr>
              <a:cxnSpLocks/>
            </p:cNvCxnSpPr>
            <p:nvPr/>
          </p:nvCxnSpPr>
          <p:spPr>
            <a:xfrm flipV="1">
              <a:off x="6250849" y="3179876"/>
              <a:ext cx="2160713" cy="152906"/>
            </a:xfrm>
            <a:prstGeom prst="curvedConnector3">
              <a:avLst/>
            </a:prstGeom>
            <a:noFill/>
            <a:ln w="6350" cap="flat" cmpd="sng" algn="ctr">
              <a:solidFill>
                <a:srgbClr val="5B9BD5"/>
              </a:solidFill>
              <a:prstDash val="solid"/>
              <a:miter lim="800000"/>
              <a:tailEnd type="triangle"/>
            </a:ln>
            <a:effectLst/>
          </p:spPr>
        </p:cxnSp>
        <p:cxnSp>
          <p:nvCxnSpPr>
            <p:cNvPr id="22" name="Connector: Curved 21">
              <a:extLst>
                <a:ext uri="{FF2B5EF4-FFF2-40B4-BE49-F238E27FC236}">
                  <a16:creationId xmlns:a16="http://schemas.microsoft.com/office/drawing/2014/main" id="{2F7314E5-1250-A9B3-F12E-0EDCC0DE41CF}"/>
                </a:ext>
              </a:extLst>
            </p:cNvPr>
            <p:cNvCxnSpPr>
              <a:cxnSpLocks/>
            </p:cNvCxnSpPr>
            <p:nvPr/>
          </p:nvCxnSpPr>
          <p:spPr>
            <a:xfrm>
              <a:off x="6283420" y="4023778"/>
              <a:ext cx="2080133" cy="111589"/>
            </a:xfrm>
            <a:prstGeom prst="curvedConnector3">
              <a:avLst/>
            </a:prstGeom>
            <a:noFill/>
            <a:ln w="6350" cap="flat" cmpd="sng" algn="ctr">
              <a:solidFill>
                <a:srgbClr val="5B9BD5"/>
              </a:solidFill>
              <a:prstDash val="solid"/>
              <a:miter lim="800000"/>
              <a:tailEnd type="triangle"/>
            </a:ln>
            <a:effectLst/>
          </p:spPr>
        </p:cxnSp>
        <p:cxnSp>
          <p:nvCxnSpPr>
            <p:cNvPr id="23" name="Connector: Curved 22">
              <a:extLst>
                <a:ext uri="{FF2B5EF4-FFF2-40B4-BE49-F238E27FC236}">
                  <a16:creationId xmlns:a16="http://schemas.microsoft.com/office/drawing/2014/main" id="{F45EF62E-CCB1-981A-BC8C-66504EF921E0}"/>
                </a:ext>
              </a:extLst>
            </p:cNvPr>
            <p:cNvCxnSpPr>
              <a:cxnSpLocks/>
            </p:cNvCxnSpPr>
            <p:nvPr/>
          </p:nvCxnSpPr>
          <p:spPr>
            <a:xfrm>
              <a:off x="6308941" y="4236754"/>
              <a:ext cx="2024143" cy="625510"/>
            </a:xfrm>
            <a:prstGeom prst="curvedConnector3">
              <a:avLst/>
            </a:prstGeom>
            <a:noFill/>
            <a:ln w="6350" cap="flat" cmpd="sng" algn="ctr">
              <a:solidFill>
                <a:srgbClr val="5B9BD5"/>
              </a:solidFill>
              <a:prstDash val="solid"/>
              <a:miter lim="800000"/>
              <a:tailEnd type="triangle"/>
            </a:ln>
            <a:effectLst/>
          </p:spPr>
        </p:cxnSp>
        <p:cxnSp>
          <p:nvCxnSpPr>
            <p:cNvPr id="24" name="Connector: Curved 23">
              <a:extLst>
                <a:ext uri="{FF2B5EF4-FFF2-40B4-BE49-F238E27FC236}">
                  <a16:creationId xmlns:a16="http://schemas.microsoft.com/office/drawing/2014/main" id="{699ADD5F-0A35-49D8-9800-5D92531DE8D0}"/>
                </a:ext>
              </a:extLst>
            </p:cNvPr>
            <p:cNvCxnSpPr>
              <a:cxnSpLocks/>
            </p:cNvCxnSpPr>
            <p:nvPr/>
          </p:nvCxnSpPr>
          <p:spPr>
            <a:xfrm>
              <a:off x="6331429" y="4441600"/>
              <a:ext cx="1993126" cy="1154807"/>
            </a:xfrm>
            <a:prstGeom prst="curvedConnector3">
              <a:avLst/>
            </a:prstGeom>
            <a:noFill/>
            <a:ln w="6350" cap="flat" cmpd="sng" algn="ctr">
              <a:solidFill>
                <a:srgbClr val="5B9BD5"/>
              </a:solidFill>
              <a:prstDash val="solid"/>
              <a:miter lim="800000"/>
              <a:tailEnd type="triangle"/>
            </a:ln>
            <a:effectLst/>
          </p:spPr>
        </p:cxnSp>
        <p:pic>
          <p:nvPicPr>
            <p:cNvPr id="25" name="Picture 2">
              <a:extLst>
                <a:ext uri="{FF2B5EF4-FFF2-40B4-BE49-F238E27FC236}">
                  <a16:creationId xmlns:a16="http://schemas.microsoft.com/office/drawing/2014/main" id="{75B1D017-1839-B024-B21F-D309A531B45A}"/>
                </a:ext>
              </a:extLst>
            </p:cNvPr>
            <p:cNvPicPr>
              <a:picLocks noChangeAspect="1" noChangeArrowheads="1"/>
            </p:cNvPicPr>
            <p:nvPr/>
          </p:nvPicPr>
          <p:blipFill>
            <a:blip r:embed="rId2" cstate="screen">
              <a:extLst>
                <a:ext uri="{28A0092B-C50C-407E-A947-70E740481C1C}">
                  <a14:useLocalDpi xmlns:a14="http://schemas.microsoft.com/office/drawing/2010/main"/>
                </a:ext>
              </a:extLst>
            </a:blip>
            <a:srcRect/>
            <a:stretch>
              <a:fillRect/>
            </a:stretch>
          </p:blipFill>
          <p:spPr bwMode="auto">
            <a:xfrm>
              <a:off x="2689993" y="2457549"/>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4">
              <a:extLst>
                <a:ext uri="{FF2B5EF4-FFF2-40B4-BE49-F238E27FC236}">
                  <a16:creationId xmlns:a16="http://schemas.microsoft.com/office/drawing/2014/main" id="{E211B7D3-5DA4-CE76-DA32-7BAC85233DF8}"/>
                </a:ext>
              </a:extLst>
            </p:cNvPr>
            <p:cNvPicPr>
              <a:picLocks noChangeAspect="1" noChangeArrowheads="1"/>
            </p:cNvPicPr>
            <p:nvPr/>
          </p:nvPicPr>
          <p:blipFill>
            <a:blip r:embed="rId3" cstate="screen">
              <a:extLst>
                <a:ext uri="{28A0092B-C50C-407E-A947-70E740481C1C}">
                  <a14:useLocalDpi xmlns:a14="http://schemas.microsoft.com/office/drawing/2010/main"/>
                </a:ext>
              </a:extLst>
            </a:blip>
            <a:srcRect/>
            <a:stretch>
              <a:fillRect/>
            </a:stretch>
          </p:blipFill>
          <p:spPr bwMode="auto">
            <a:xfrm>
              <a:off x="2688239" y="2990215"/>
              <a:ext cx="476686" cy="476686"/>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6">
              <a:extLst>
                <a:ext uri="{FF2B5EF4-FFF2-40B4-BE49-F238E27FC236}">
                  <a16:creationId xmlns:a16="http://schemas.microsoft.com/office/drawing/2014/main" id="{3A6C1BF3-BF0B-0269-3049-A86614122329}"/>
                </a:ext>
              </a:extLst>
            </p:cNvPr>
            <p:cNvPicPr>
              <a:picLocks noChangeAspect="1" noChangeArrowheads="1"/>
            </p:cNvPicPr>
            <p:nvPr/>
          </p:nvPicPr>
          <p:blipFill>
            <a:blip r:embed="rId4" cstate="screen">
              <a:extLst>
                <a:ext uri="{28A0092B-C50C-407E-A947-70E740481C1C}">
                  <a14:useLocalDpi xmlns:a14="http://schemas.microsoft.com/office/drawing/2010/main"/>
                </a:ext>
              </a:extLst>
            </a:blip>
            <a:srcRect/>
            <a:stretch>
              <a:fillRect/>
            </a:stretch>
          </p:blipFill>
          <p:spPr bwMode="auto">
            <a:xfrm>
              <a:off x="2717360" y="3523414"/>
              <a:ext cx="380961" cy="380961"/>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8">
              <a:extLst>
                <a:ext uri="{FF2B5EF4-FFF2-40B4-BE49-F238E27FC236}">
                  <a16:creationId xmlns:a16="http://schemas.microsoft.com/office/drawing/2014/main" id="{17E57380-6B36-6738-000C-046F6E2F856F}"/>
                </a:ext>
              </a:extLst>
            </p:cNvPr>
            <p:cNvPicPr>
              <a:picLocks noChangeAspect="1" noChangeArrowheads="1"/>
            </p:cNvPicPr>
            <p:nvPr/>
          </p:nvPicPr>
          <p:blipFill>
            <a:blip r:embed="rId5" cstate="screen">
              <a:extLst>
                <a:ext uri="{28A0092B-C50C-407E-A947-70E740481C1C}">
                  <a14:useLocalDpi xmlns:a14="http://schemas.microsoft.com/office/drawing/2010/main"/>
                </a:ext>
              </a:extLst>
            </a:blip>
            <a:srcRect/>
            <a:stretch>
              <a:fillRect/>
            </a:stretch>
          </p:blipFill>
          <p:spPr bwMode="auto">
            <a:xfrm>
              <a:off x="2709041" y="3976888"/>
              <a:ext cx="382877" cy="382877"/>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10">
              <a:extLst>
                <a:ext uri="{FF2B5EF4-FFF2-40B4-BE49-F238E27FC236}">
                  <a16:creationId xmlns:a16="http://schemas.microsoft.com/office/drawing/2014/main" id="{6E75A1C8-6385-FCDF-EB0F-BAF73CF19E26}"/>
                </a:ext>
              </a:extLst>
            </p:cNvPr>
            <p:cNvPicPr>
              <a:picLocks noChangeAspect="1" noChangeArrowheads="1"/>
            </p:cNvPicPr>
            <p:nvPr/>
          </p:nvPicPr>
          <p:blipFill>
            <a:blip r:embed="rId6" cstate="screen">
              <a:extLst>
                <a:ext uri="{28A0092B-C50C-407E-A947-70E740481C1C}">
                  <a14:useLocalDpi xmlns:a14="http://schemas.microsoft.com/office/drawing/2010/main"/>
                </a:ext>
              </a:extLst>
            </a:blip>
            <a:srcRect/>
            <a:stretch>
              <a:fillRect/>
            </a:stretch>
          </p:blipFill>
          <p:spPr bwMode="auto">
            <a:xfrm>
              <a:off x="2659478" y="4450856"/>
              <a:ext cx="454451" cy="454451"/>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14">
              <a:extLst>
                <a:ext uri="{FF2B5EF4-FFF2-40B4-BE49-F238E27FC236}">
                  <a16:creationId xmlns:a16="http://schemas.microsoft.com/office/drawing/2014/main" id="{589F95EA-40A7-B168-305C-56A3CB9F9CD8}"/>
                </a:ext>
              </a:extLst>
            </p:cNvPr>
            <p:cNvPicPr>
              <a:picLocks noChangeAspect="1" noChangeArrowheads="1"/>
            </p:cNvPicPr>
            <p:nvPr/>
          </p:nvPicPr>
          <p:blipFill>
            <a:blip r:embed="rId7" cstate="screen">
              <a:extLst>
                <a:ext uri="{28A0092B-C50C-407E-A947-70E740481C1C}">
                  <a14:useLocalDpi xmlns:a14="http://schemas.microsoft.com/office/drawing/2010/main"/>
                </a:ext>
              </a:extLst>
            </a:blip>
            <a:srcRect/>
            <a:stretch>
              <a:fillRect/>
            </a:stretch>
          </p:blipFill>
          <p:spPr bwMode="auto">
            <a:xfrm>
              <a:off x="6293871" y="3486893"/>
              <a:ext cx="405657" cy="405657"/>
            </a:xfrm>
            <a:prstGeom prst="rect">
              <a:avLst/>
            </a:prstGeom>
            <a:noFill/>
            <a:extLst>
              <a:ext uri="{909E8E84-426E-40DD-AFC4-6F175D3DCCD1}">
                <a14:hiddenFill xmlns:a14="http://schemas.microsoft.com/office/drawing/2010/main">
                  <a:solidFill>
                    <a:srgbClr val="FFFFFF"/>
                  </a:solidFill>
                </a14:hiddenFill>
              </a:ext>
            </a:extLst>
          </p:spPr>
        </p:pic>
        <p:pic>
          <p:nvPicPr>
            <p:cNvPr id="31" name="Picture 16">
              <a:extLst>
                <a:ext uri="{FF2B5EF4-FFF2-40B4-BE49-F238E27FC236}">
                  <a16:creationId xmlns:a16="http://schemas.microsoft.com/office/drawing/2014/main" id="{CD126E17-D6D7-FF2A-A837-2E66E576E1E3}"/>
                </a:ext>
              </a:extLst>
            </p:cNvPr>
            <p:cNvPicPr>
              <a:picLocks noChangeAspect="1" noChangeArrowheads="1"/>
            </p:cNvPicPr>
            <p:nvPr/>
          </p:nvPicPr>
          <p:blipFill>
            <a:blip r:embed="rId8" cstate="screen">
              <a:extLst>
                <a:ext uri="{28A0092B-C50C-407E-A947-70E740481C1C}">
                  <a14:useLocalDpi xmlns:a14="http://schemas.microsoft.com/office/drawing/2010/main"/>
                </a:ext>
              </a:extLst>
            </a:blip>
            <a:srcRect/>
            <a:stretch>
              <a:fillRect/>
            </a:stretch>
          </p:blipFill>
          <p:spPr bwMode="auto">
            <a:xfrm>
              <a:off x="4992277" y="2227925"/>
              <a:ext cx="674467" cy="674467"/>
            </a:xfrm>
            <a:prstGeom prst="rect">
              <a:avLst/>
            </a:prstGeom>
            <a:noFill/>
            <a:extLst>
              <a:ext uri="{909E8E84-426E-40DD-AFC4-6F175D3DCCD1}">
                <a14:hiddenFill xmlns:a14="http://schemas.microsoft.com/office/drawing/2010/main">
                  <a:solidFill>
                    <a:srgbClr val="FFFFFF"/>
                  </a:solidFill>
                </a14:hiddenFill>
              </a:ext>
            </a:extLst>
          </p:spPr>
        </p:pic>
        <p:pic>
          <p:nvPicPr>
            <p:cNvPr id="32" name="Picture 18">
              <a:extLst>
                <a:ext uri="{FF2B5EF4-FFF2-40B4-BE49-F238E27FC236}">
                  <a16:creationId xmlns:a16="http://schemas.microsoft.com/office/drawing/2014/main" id="{687511F5-2399-FC73-A51C-02807D256178}"/>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8710395" y="1752927"/>
              <a:ext cx="542386" cy="542386"/>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20">
              <a:extLst>
                <a:ext uri="{FF2B5EF4-FFF2-40B4-BE49-F238E27FC236}">
                  <a16:creationId xmlns:a16="http://schemas.microsoft.com/office/drawing/2014/main" id="{295B779D-8BE0-CE67-11EB-2D572ECB79BB}"/>
                </a:ext>
              </a:extLst>
            </p:cNvPr>
            <p:cNvPicPr>
              <a:picLocks noChangeAspect="1" noChangeArrowheads="1"/>
            </p:cNvPicPr>
            <p:nvPr/>
          </p:nvPicPr>
          <p:blipFill>
            <a:blip r:embed="rId10" cstate="screen">
              <a:extLst>
                <a:ext uri="{28A0092B-C50C-407E-A947-70E740481C1C}">
                  <a14:useLocalDpi xmlns:a14="http://schemas.microsoft.com/office/drawing/2010/main"/>
                </a:ext>
              </a:extLst>
            </a:blip>
            <a:srcRect/>
            <a:stretch>
              <a:fillRect/>
            </a:stretch>
          </p:blipFill>
          <p:spPr bwMode="auto">
            <a:xfrm>
              <a:off x="8682688" y="2532588"/>
              <a:ext cx="569979" cy="569979"/>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22">
              <a:extLst>
                <a:ext uri="{FF2B5EF4-FFF2-40B4-BE49-F238E27FC236}">
                  <a16:creationId xmlns:a16="http://schemas.microsoft.com/office/drawing/2014/main" id="{D91E1926-A74F-C30D-565C-DF9CE322CAD4}"/>
                </a:ext>
              </a:extLst>
            </p:cNvPr>
            <p:cNvPicPr>
              <a:picLocks noChangeAspect="1" noChangeArrowheads="1"/>
            </p:cNvPicPr>
            <p:nvPr/>
          </p:nvPicPr>
          <p:blipFill>
            <a:blip r:embed="rId11" cstate="screen">
              <a:extLst>
                <a:ext uri="{28A0092B-C50C-407E-A947-70E740481C1C}">
                  <a14:useLocalDpi xmlns:a14="http://schemas.microsoft.com/office/drawing/2010/main"/>
                </a:ext>
              </a:extLst>
            </a:blip>
            <a:srcRect/>
            <a:stretch>
              <a:fillRect/>
            </a:stretch>
          </p:blipFill>
          <p:spPr bwMode="auto">
            <a:xfrm>
              <a:off x="8659360" y="3371478"/>
              <a:ext cx="678790" cy="678790"/>
            </a:xfrm>
            <a:prstGeom prst="rect">
              <a:avLst/>
            </a:prstGeom>
            <a:noFill/>
            <a:extLst>
              <a:ext uri="{909E8E84-426E-40DD-AFC4-6F175D3DCCD1}">
                <a14:hiddenFill xmlns:a14="http://schemas.microsoft.com/office/drawing/2010/main">
                  <a:solidFill>
                    <a:srgbClr val="FFFFFF"/>
                  </a:solidFill>
                </a14:hiddenFill>
              </a:ext>
            </a:extLst>
          </p:spPr>
        </p:pic>
        <p:pic>
          <p:nvPicPr>
            <p:cNvPr id="35" name="Picture 26">
              <a:extLst>
                <a:ext uri="{FF2B5EF4-FFF2-40B4-BE49-F238E27FC236}">
                  <a16:creationId xmlns:a16="http://schemas.microsoft.com/office/drawing/2014/main" id="{717150A1-2BB4-C43C-267A-E3F4D98A8CC1}"/>
                </a:ext>
              </a:extLst>
            </p:cNvPr>
            <p:cNvPicPr>
              <a:picLocks noChangeAspect="1" noChangeArrowheads="1"/>
            </p:cNvPicPr>
            <p:nvPr/>
          </p:nvPicPr>
          <p:blipFill>
            <a:blip r:embed="rId12" cstate="screen">
              <a:extLst>
                <a:ext uri="{28A0092B-C50C-407E-A947-70E740481C1C}">
                  <a14:useLocalDpi xmlns:a14="http://schemas.microsoft.com/office/drawing/2010/main"/>
                </a:ext>
              </a:extLst>
            </a:blip>
            <a:srcRect/>
            <a:stretch>
              <a:fillRect/>
            </a:stretch>
          </p:blipFill>
          <p:spPr bwMode="auto">
            <a:xfrm>
              <a:off x="8709423" y="4250870"/>
              <a:ext cx="492132" cy="492132"/>
            </a:xfrm>
            <a:prstGeom prst="rect">
              <a:avLst/>
            </a:prstGeom>
            <a:noFill/>
            <a:extLst>
              <a:ext uri="{909E8E84-426E-40DD-AFC4-6F175D3DCCD1}">
                <a14:hiddenFill xmlns:a14="http://schemas.microsoft.com/office/drawing/2010/main">
                  <a:solidFill>
                    <a:srgbClr val="FFFFFF"/>
                  </a:solidFill>
                </a14:hiddenFill>
              </a:ext>
            </a:extLst>
          </p:spPr>
        </p:pic>
        <p:pic>
          <p:nvPicPr>
            <p:cNvPr id="36" name="Picture 28">
              <a:extLst>
                <a:ext uri="{FF2B5EF4-FFF2-40B4-BE49-F238E27FC236}">
                  <a16:creationId xmlns:a16="http://schemas.microsoft.com/office/drawing/2014/main" id="{B602B63D-7651-6275-52E3-68B21B39BF36}"/>
                </a:ext>
              </a:extLst>
            </p:cNvPr>
            <p:cNvPicPr>
              <a:picLocks noChangeAspect="1" noChangeArrowheads="1"/>
            </p:cNvPicPr>
            <p:nvPr/>
          </p:nvPicPr>
          <p:blipFill>
            <a:blip r:embed="rId13" cstate="screen">
              <a:extLst>
                <a:ext uri="{28A0092B-C50C-407E-A947-70E740481C1C}">
                  <a14:useLocalDpi xmlns:a14="http://schemas.microsoft.com/office/drawing/2010/main"/>
                </a:ext>
              </a:extLst>
            </a:blip>
            <a:srcRect/>
            <a:stretch>
              <a:fillRect/>
            </a:stretch>
          </p:blipFill>
          <p:spPr bwMode="auto">
            <a:xfrm>
              <a:off x="8627270" y="5027338"/>
              <a:ext cx="625511" cy="625511"/>
            </a:xfrm>
            <a:prstGeom prst="rect">
              <a:avLst/>
            </a:prstGeom>
            <a:noFill/>
            <a:extLst>
              <a:ext uri="{909E8E84-426E-40DD-AFC4-6F175D3DCCD1}">
                <a14:hiddenFill xmlns:a14="http://schemas.microsoft.com/office/drawing/2010/main">
                  <a:solidFill>
                    <a:srgbClr val="FFFFFF"/>
                  </a:solidFill>
                </a14:hiddenFill>
              </a:ext>
            </a:extLst>
          </p:spPr>
        </p:pic>
        <p:sp>
          <p:nvSpPr>
            <p:cNvPr id="37" name="Rectangle: Rounded Corners 36">
              <a:extLst>
                <a:ext uri="{FF2B5EF4-FFF2-40B4-BE49-F238E27FC236}">
                  <a16:creationId xmlns:a16="http://schemas.microsoft.com/office/drawing/2014/main" id="{746364DF-738E-2ABB-D854-F1697A5DC387}"/>
                </a:ext>
              </a:extLst>
            </p:cNvPr>
            <p:cNvSpPr/>
            <p:nvPr/>
          </p:nvSpPr>
          <p:spPr>
            <a:xfrm>
              <a:off x="4422168" y="4549509"/>
              <a:ext cx="1918197" cy="965479"/>
            </a:xfrm>
            <a:prstGeom prst="roundRect">
              <a:avLst/>
            </a:prstGeom>
            <a:solidFill>
              <a:schemeClr val="accent3">
                <a:lumMod val="20000"/>
                <a:lumOff val="80000"/>
              </a:schemeClr>
            </a:solidFill>
            <a:ln w="6350" cap="flat" cmpd="sng" algn="ctr">
              <a:solidFill>
                <a:srgbClr val="FFC000"/>
              </a:solid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Attention</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Weightings</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CA" sz="1400" b="0" i="0" u="none" strike="noStrike" kern="0" cap="none" spc="0" normalizeH="0" baseline="0" noProof="0">
                  <a:ln w="0"/>
                  <a:solidFill>
                    <a:prstClr val="black"/>
                  </a:solidFill>
                  <a:effectLst/>
                  <a:uLnTx/>
                  <a:uFillTx/>
                  <a:latin typeface="Segoe UI Semibold"/>
                  <a:ea typeface="+mn-ea"/>
                  <a:cs typeface="+mn-cs"/>
                </a:rPr>
                <a:t>Vector</a:t>
              </a:r>
            </a:p>
          </p:txBody>
        </p:sp>
      </p:grpSp>
    </p:spTree>
    <p:extLst>
      <p:ext uri="{BB962C8B-B14F-4D97-AF65-F5344CB8AC3E}">
        <p14:creationId xmlns:p14="http://schemas.microsoft.com/office/powerpoint/2010/main" val="4161269715"/>
      </p:ext>
    </p:extLst>
  </p:cSld>
  <p:clrMapOvr>
    <a:masterClrMapping/>
  </p:clrMapOvr>
  <p:transition>
    <p:fade/>
  </p:transition>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57B30AA-F6E3-E83E-E428-063CA03564AC}"/>
              </a:ext>
            </a:extLst>
          </p:cNvPr>
          <p:cNvSpPr txBox="1"/>
          <p:nvPr/>
        </p:nvSpPr>
        <p:spPr>
          <a:xfrm>
            <a:off x="588262" y="5762942"/>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ML Platform</a:t>
            </a:r>
          </a:p>
        </p:txBody>
      </p:sp>
      <p:sp>
        <p:nvSpPr>
          <p:cNvPr id="3" name="TextBox 2">
            <a:extLst>
              <a:ext uri="{FF2B5EF4-FFF2-40B4-BE49-F238E27FC236}">
                <a16:creationId xmlns:a16="http://schemas.microsoft.com/office/drawing/2014/main" id="{C6FE26CE-A629-517A-8D73-E5C63DD523BA}"/>
              </a:ext>
            </a:extLst>
          </p:cNvPr>
          <p:cNvSpPr txBox="1"/>
          <p:nvPr/>
        </p:nvSpPr>
        <p:spPr>
          <a:xfrm>
            <a:off x="588262" y="4566401"/>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Customizable AI Models</a:t>
            </a:r>
          </a:p>
        </p:txBody>
      </p:sp>
      <p:sp>
        <p:nvSpPr>
          <p:cNvPr id="4" name="TextBox 3">
            <a:extLst>
              <a:ext uri="{FF2B5EF4-FFF2-40B4-BE49-F238E27FC236}">
                <a16:creationId xmlns:a16="http://schemas.microsoft.com/office/drawing/2014/main" id="{28B92215-3639-8713-3CE7-82D224094ACC}"/>
              </a:ext>
            </a:extLst>
          </p:cNvPr>
          <p:cNvSpPr txBox="1"/>
          <p:nvPr/>
        </p:nvSpPr>
        <p:spPr>
          <a:xfrm>
            <a:off x="595094" y="4820741"/>
            <a:ext cx="1369246"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Cognitive Services</a:t>
            </a:r>
          </a:p>
        </p:txBody>
      </p:sp>
      <p:sp>
        <p:nvSpPr>
          <p:cNvPr id="5" name="TextBox 4">
            <a:extLst>
              <a:ext uri="{FF2B5EF4-FFF2-40B4-BE49-F238E27FC236}">
                <a16:creationId xmlns:a16="http://schemas.microsoft.com/office/drawing/2014/main" id="{E3247628-DFFE-BBBD-47A3-3CDDD722AC13}"/>
              </a:ext>
            </a:extLst>
          </p:cNvPr>
          <p:cNvSpPr txBox="1"/>
          <p:nvPr/>
        </p:nvSpPr>
        <p:spPr>
          <a:xfrm>
            <a:off x="588262" y="3459067"/>
            <a:ext cx="219456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Scenario-Based Services</a:t>
            </a:r>
          </a:p>
        </p:txBody>
      </p:sp>
      <p:sp>
        <p:nvSpPr>
          <p:cNvPr id="6" name="TextBox 5">
            <a:extLst>
              <a:ext uri="{FF2B5EF4-FFF2-40B4-BE49-F238E27FC236}">
                <a16:creationId xmlns:a16="http://schemas.microsoft.com/office/drawing/2014/main" id="{411DB192-FC7D-2491-4B83-7B40C0DB181A}"/>
              </a:ext>
            </a:extLst>
          </p:cNvPr>
          <p:cNvSpPr txBox="1"/>
          <p:nvPr/>
        </p:nvSpPr>
        <p:spPr>
          <a:xfrm>
            <a:off x="588263" y="3725660"/>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Applied AI Services</a:t>
            </a:r>
          </a:p>
        </p:txBody>
      </p:sp>
      <p:sp>
        <p:nvSpPr>
          <p:cNvPr id="7" name="TextBox 6">
            <a:extLst>
              <a:ext uri="{FF2B5EF4-FFF2-40B4-BE49-F238E27FC236}">
                <a16:creationId xmlns:a16="http://schemas.microsoft.com/office/drawing/2014/main" id="{4567B397-EDA4-F701-BF39-EAB1F9FA79D1}"/>
              </a:ext>
            </a:extLst>
          </p:cNvPr>
          <p:cNvSpPr txBox="1"/>
          <p:nvPr/>
        </p:nvSpPr>
        <p:spPr>
          <a:xfrm>
            <a:off x="588262" y="2358389"/>
            <a:ext cx="192024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 Platform</a:t>
            </a:r>
          </a:p>
        </p:txBody>
      </p:sp>
      <p:sp>
        <p:nvSpPr>
          <p:cNvPr id="8" name="TextBox 7">
            <a:extLst>
              <a:ext uri="{FF2B5EF4-FFF2-40B4-BE49-F238E27FC236}">
                <a16:creationId xmlns:a16="http://schemas.microsoft.com/office/drawing/2014/main" id="{70E332A8-EBB8-7579-D3BA-03C87C13289E}"/>
              </a:ext>
            </a:extLst>
          </p:cNvPr>
          <p:cNvSpPr txBox="1"/>
          <p:nvPr/>
        </p:nvSpPr>
        <p:spPr>
          <a:xfrm>
            <a:off x="588263" y="2624982"/>
            <a:ext cx="1430078" cy="253916"/>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a:ln>
                  <a:noFill/>
                </a:ln>
                <a:solidFill>
                  <a:srgbClr val="50E6FF"/>
                </a:solidFill>
                <a:effectLst/>
                <a:uLnTx/>
                <a:uFillTx/>
                <a:latin typeface="Segoe UI"/>
                <a:ea typeface="Arial" charset="0"/>
                <a:cs typeface="Segoe UI" panose="020B0502040204020203" pitchFamily="34" charset="0"/>
              </a:rPr>
              <a:t>AI Builder</a:t>
            </a:r>
          </a:p>
        </p:txBody>
      </p:sp>
      <p:sp>
        <p:nvSpPr>
          <p:cNvPr id="9" name="TextBox 8">
            <a:extLst>
              <a:ext uri="{FF2B5EF4-FFF2-40B4-BE49-F238E27FC236}">
                <a16:creationId xmlns:a16="http://schemas.microsoft.com/office/drawing/2014/main" id="{684B35F3-A4F5-13B1-4F20-AD0AA824F032}"/>
              </a:ext>
            </a:extLst>
          </p:cNvPr>
          <p:cNvSpPr txBox="1"/>
          <p:nvPr/>
        </p:nvSpPr>
        <p:spPr>
          <a:xfrm>
            <a:off x="588262" y="1365469"/>
            <a:ext cx="1188720" cy="307777"/>
          </a:xfrm>
          <a:prstGeom prst="rect">
            <a:avLst/>
          </a:prstGeom>
          <a:noFill/>
        </p:spPr>
        <p:txBody>
          <a:bodyPr wrap="square">
            <a:spAutoFit/>
          </a:bodyPr>
          <a:lstStyle/>
          <a:p>
            <a:pPr marL="0" marR="0" lvl="0" indent="0" algn="l" defTabSz="666598" rtl="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srgbClr val="50E6FF"/>
                </a:solidFill>
                <a:effectLst/>
                <a:uLnTx/>
                <a:uFillTx/>
                <a:latin typeface="Segoe UI Semibold" panose="020B0502040204020203" pitchFamily="34" charset="0"/>
                <a:ea typeface="Arial" charset="0"/>
                <a:cs typeface="Segoe UI Semibold" panose="020B0502040204020203" pitchFamily="34" charset="0"/>
              </a:rPr>
              <a:t>Applications</a:t>
            </a:r>
          </a:p>
        </p:txBody>
      </p:sp>
      <p:sp>
        <p:nvSpPr>
          <p:cNvPr id="10" name="Title 2">
            <a:extLst>
              <a:ext uri="{FF2B5EF4-FFF2-40B4-BE49-F238E27FC236}">
                <a16:creationId xmlns:a16="http://schemas.microsoft.com/office/drawing/2014/main" id="{E6E76F4D-AEAA-3B03-EC93-D389DD657BD6}"/>
              </a:ext>
            </a:extLst>
          </p:cNvPr>
          <p:cNvSpPr txBox="1">
            <a:spLocks/>
          </p:cNvSpPr>
          <p:nvPr/>
        </p:nvSpPr>
        <p:spPr>
          <a:xfrm>
            <a:off x="588263" y="334017"/>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n-NZ" sz="3200"/>
              <a:t>Azure AI</a:t>
            </a:r>
          </a:p>
        </p:txBody>
      </p:sp>
      <p:grpSp>
        <p:nvGrpSpPr>
          <p:cNvPr id="11" name="Group 10">
            <a:extLst>
              <a:ext uri="{FF2B5EF4-FFF2-40B4-BE49-F238E27FC236}">
                <a16:creationId xmlns:a16="http://schemas.microsoft.com/office/drawing/2014/main" id="{A3ED26D7-0055-59F5-C75B-6A95DD5FDD8F}"/>
              </a:ext>
              <a:ext uri="{C183D7F6-B498-43B3-948B-1728B52AA6E4}">
                <adec:decorative xmlns:adec="http://schemas.microsoft.com/office/drawing/2017/decorative" val="1"/>
              </a:ext>
            </a:extLst>
          </p:cNvPr>
          <p:cNvGrpSpPr/>
          <p:nvPr/>
        </p:nvGrpSpPr>
        <p:grpSpPr>
          <a:xfrm>
            <a:off x="2886317" y="1011198"/>
            <a:ext cx="7599176" cy="2106518"/>
            <a:chOff x="2886317" y="1011198"/>
            <a:chExt cx="7599176" cy="2106518"/>
          </a:xfrm>
        </p:grpSpPr>
        <p:sp>
          <p:nvSpPr>
            <p:cNvPr id="12" name="Freeform 2">
              <a:extLst>
                <a:ext uri="{FF2B5EF4-FFF2-40B4-BE49-F238E27FC236}">
                  <a16:creationId xmlns:a16="http://schemas.microsoft.com/office/drawing/2014/main" id="{62A27BA7-54F7-0818-79E8-91183F4CCF92}"/>
                </a:ext>
              </a:extLst>
            </p:cNvPr>
            <p:cNvSpPr>
              <a:spLocks noChangeArrowheads="1"/>
            </p:cNvSpPr>
            <p:nvPr/>
          </p:nvSpPr>
          <p:spPr bwMode="auto">
            <a:xfrm>
              <a:off x="2886317" y="1011198"/>
              <a:ext cx="7599176"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pic>
          <p:nvPicPr>
            <p:cNvPr id="13" name="Picture 12" descr="Graphical user interface&#10;&#10;Description automatically generated">
              <a:extLst>
                <a:ext uri="{FF2B5EF4-FFF2-40B4-BE49-F238E27FC236}">
                  <a16:creationId xmlns:a16="http://schemas.microsoft.com/office/drawing/2014/main" id="{C3D3D361-8D18-5FBC-5A4E-6D13CFB7E5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3735" y="1257017"/>
              <a:ext cx="1427000" cy="524478"/>
            </a:xfrm>
            <a:prstGeom prst="rect">
              <a:avLst/>
            </a:prstGeom>
          </p:spPr>
        </p:pic>
        <p:pic>
          <p:nvPicPr>
            <p:cNvPr id="14" name="Picture 13" descr="Graphical user interface, application&#10;&#10;Description automatically generated">
              <a:extLst>
                <a:ext uri="{FF2B5EF4-FFF2-40B4-BE49-F238E27FC236}">
                  <a16:creationId xmlns:a16="http://schemas.microsoft.com/office/drawing/2014/main" id="{C9D6EAC1-9BDB-E797-B6C5-BDE2E321C3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6711" y="1159592"/>
              <a:ext cx="1617184" cy="711278"/>
            </a:xfrm>
            <a:prstGeom prst="rect">
              <a:avLst/>
            </a:prstGeom>
          </p:spPr>
        </p:pic>
        <p:sp>
          <p:nvSpPr>
            <p:cNvPr id="15" name="TextBox 14">
              <a:extLst>
                <a:ext uri="{FF2B5EF4-FFF2-40B4-BE49-F238E27FC236}">
                  <a16:creationId xmlns:a16="http://schemas.microsoft.com/office/drawing/2014/main" id="{FDB4E751-35C8-D17D-A8DC-399EA554B3B4}"/>
                </a:ext>
              </a:extLst>
            </p:cNvPr>
            <p:cNvSpPr txBox="1"/>
            <p:nvPr/>
          </p:nvSpPr>
          <p:spPr>
            <a:xfrm>
              <a:off x="8795366" y="1465260"/>
              <a:ext cx="1442610" cy="223331"/>
            </a:xfrm>
            <a:prstGeom prst="rect">
              <a:avLst/>
            </a:prstGeom>
            <a:noFill/>
          </p:spPr>
          <p:txBody>
            <a:bodyPr wrap="square">
              <a:spAutoFit/>
            </a:bodyPr>
            <a:lstStyle/>
            <a:p>
              <a:pPr marL="0" marR="0" lvl="0" indent="0" algn="ctr" defTabSz="755521" rtl="0" eaLnBrk="1" fontAlgn="auto" latinLnBrk="0" hangingPunct="1">
                <a:lnSpc>
                  <a:spcPts val="972"/>
                </a:lnSpc>
                <a:spcBef>
                  <a:spcPts val="0"/>
                </a:spcBef>
                <a:spcAft>
                  <a:spcPts val="0"/>
                </a:spcAft>
                <a:buClrTx/>
                <a:buSzTx/>
                <a:buFontTx/>
                <a:buNone/>
                <a:tabLst/>
                <a:defRPr/>
              </a:pPr>
              <a:r>
                <a:rPr kumimoji="0" lang="en-US" sz="1200" i="0" u="none" strike="noStrike" kern="0" cap="none" spc="0" normalizeH="0" baseline="0" noProof="0">
                  <a:ln>
                    <a:noFill/>
                  </a:ln>
                  <a:solidFill>
                    <a:prstClr val="white"/>
                  </a:solidFill>
                  <a:effectLst/>
                  <a:uLnTx/>
                  <a:uFillTx/>
                  <a:latin typeface="Segoe UI"/>
                  <a:ea typeface="+mn-ea"/>
                  <a:cs typeface="Arial" charset="0"/>
                </a:rPr>
                <a:t>Partner Solutions</a:t>
              </a:r>
              <a:endParaRPr kumimoji="0" lang="en-US" sz="2400" i="0" u="none" strike="noStrike" kern="0" cap="none" spc="0" normalizeH="0" baseline="0" noProof="0">
                <a:ln>
                  <a:noFill/>
                </a:ln>
                <a:solidFill>
                  <a:prstClr val="white"/>
                </a:solidFill>
                <a:effectLst/>
                <a:uLnTx/>
                <a:uFillTx/>
                <a:latin typeface="Segoe UI"/>
                <a:ea typeface="+mn-ea"/>
                <a:cs typeface="Segoe UI Semibold" panose="020B0702040204020203" pitchFamily="34" charset="0"/>
              </a:endParaRPr>
            </a:p>
          </p:txBody>
        </p:sp>
        <p:sp>
          <p:nvSpPr>
            <p:cNvPr id="16" name="Freeform 2">
              <a:extLst>
                <a:ext uri="{FF2B5EF4-FFF2-40B4-BE49-F238E27FC236}">
                  <a16:creationId xmlns:a16="http://schemas.microsoft.com/office/drawing/2014/main" id="{199F35A7-A4BD-DF12-977C-9D250EF2184D}"/>
                </a:ext>
              </a:extLst>
            </p:cNvPr>
            <p:cNvSpPr>
              <a:spLocks noChangeArrowheads="1"/>
            </p:cNvSpPr>
            <p:nvPr/>
          </p:nvSpPr>
          <p:spPr bwMode="auto">
            <a:xfrm>
              <a:off x="2886317" y="2111876"/>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800" b="1" i="0" u="none" strike="noStrike" kern="0" cap="none" spc="0" normalizeH="0" baseline="0" noProof="0">
                <a:ln>
                  <a:noFill/>
                </a:ln>
                <a:solidFill>
                  <a:srgbClr val="50E6FF"/>
                </a:solidFill>
                <a:effectLst/>
                <a:uLnTx/>
                <a:uFillTx/>
                <a:latin typeface="Segoe UI Semibold"/>
                <a:ea typeface="+mn-ea"/>
                <a:cs typeface="Segoe UI Semibold" panose="020B0502040204020203" pitchFamily="34" charset="0"/>
              </a:endParaRPr>
            </a:p>
          </p:txBody>
        </p:sp>
        <p:grpSp>
          <p:nvGrpSpPr>
            <p:cNvPr id="17" name="Group 16">
              <a:extLst>
                <a:ext uri="{FF2B5EF4-FFF2-40B4-BE49-F238E27FC236}">
                  <a16:creationId xmlns:a16="http://schemas.microsoft.com/office/drawing/2014/main" id="{CB2406E1-EA93-77F1-2FCE-765138572980}"/>
                </a:ext>
              </a:extLst>
            </p:cNvPr>
            <p:cNvGrpSpPr/>
            <p:nvPr/>
          </p:nvGrpSpPr>
          <p:grpSpPr>
            <a:xfrm>
              <a:off x="3091565" y="2290197"/>
              <a:ext cx="591509" cy="672282"/>
              <a:chOff x="4226377" y="2327930"/>
              <a:chExt cx="591509" cy="672282"/>
            </a:xfrm>
          </p:grpSpPr>
          <p:pic>
            <p:nvPicPr>
              <p:cNvPr id="27" name="Picture 26" descr="A close up of a device&#10;&#10;Description automatically generated">
                <a:extLst>
                  <a:ext uri="{FF2B5EF4-FFF2-40B4-BE49-F238E27FC236}">
                    <a16:creationId xmlns:a16="http://schemas.microsoft.com/office/drawing/2014/main" id="{61638C21-0437-FDD4-4EAA-6B29B49732E8}"/>
                  </a:ext>
                </a:extLst>
              </p:cNvPr>
              <p:cNvPicPr>
                <a:picLocks noChangeAspect="1"/>
              </p:cNvPicPr>
              <p:nvPr/>
            </p:nvPicPr>
            <p:blipFill>
              <a:blip r:embed="rId4"/>
              <a:stretch>
                <a:fillRect/>
              </a:stretch>
            </p:blipFill>
            <p:spPr>
              <a:xfrm>
                <a:off x="4339251" y="2327930"/>
                <a:ext cx="365760" cy="365760"/>
              </a:xfrm>
              <a:prstGeom prst="rect">
                <a:avLst/>
              </a:prstGeom>
            </p:spPr>
          </p:pic>
          <p:sp>
            <p:nvSpPr>
              <p:cNvPr id="28" name="TextBox 27">
                <a:extLst>
                  <a:ext uri="{FF2B5EF4-FFF2-40B4-BE49-F238E27FC236}">
                    <a16:creationId xmlns:a16="http://schemas.microsoft.com/office/drawing/2014/main" id="{120952CE-9DD8-70DF-CAE6-AB087B8BCE55}"/>
                  </a:ext>
                </a:extLst>
              </p:cNvPr>
              <p:cNvSpPr txBox="1"/>
              <p:nvPr/>
            </p:nvSpPr>
            <p:spPr>
              <a:xfrm>
                <a:off x="4226377" y="2815546"/>
                <a:ext cx="59150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BI</a:t>
                </a:r>
              </a:p>
            </p:txBody>
          </p:sp>
        </p:grpSp>
        <p:grpSp>
          <p:nvGrpSpPr>
            <p:cNvPr id="18" name="Group 17">
              <a:extLst>
                <a:ext uri="{FF2B5EF4-FFF2-40B4-BE49-F238E27FC236}">
                  <a16:creationId xmlns:a16="http://schemas.microsoft.com/office/drawing/2014/main" id="{4609A91C-65F1-2B8F-507C-EC9C72D5678C}"/>
                </a:ext>
              </a:extLst>
            </p:cNvPr>
            <p:cNvGrpSpPr/>
            <p:nvPr/>
          </p:nvGrpSpPr>
          <p:grpSpPr>
            <a:xfrm>
              <a:off x="4813265" y="2291353"/>
              <a:ext cx="806311" cy="669969"/>
              <a:chOff x="6348539" y="2305595"/>
              <a:chExt cx="806311" cy="669969"/>
            </a:xfrm>
          </p:grpSpPr>
          <p:pic>
            <p:nvPicPr>
              <p:cNvPr id="25" name="Picture 24" descr="A close up of a logo&#10;&#10;Description automatically generated">
                <a:extLst>
                  <a:ext uri="{FF2B5EF4-FFF2-40B4-BE49-F238E27FC236}">
                    <a16:creationId xmlns:a16="http://schemas.microsoft.com/office/drawing/2014/main" id="{9109F170-81D4-9A43-7654-F4762F26FB85}"/>
                  </a:ext>
                </a:extLst>
              </p:cNvPr>
              <p:cNvPicPr>
                <a:picLocks noChangeAspect="1"/>
              </p:cNvPicPr>
              <p:nvPr/>
            </p:nvPicPr>
            <p:blipFill>
              <a:blip r:embed="rId5"/>
              <a:stretch>
                <a:fillRect/>
              </a:stretch>
            </p:blipFill>
            <p:spPr>
              <a:xfrm>
                <a:off x="6568814" y="2305595"/>
                <a:ext cx="365760" cy="365760"/>
              </a:xfrm>
              <a:prstGeom prst="rect">
                <a:avLst/>
              </a:prstGeom>
            </p:spPr>
          </p:pic>
          <p:sp>
            <p:nvSpPr>
              <p:cNvPr id="26" name="TextBox 25">
                <a:extLst>
                  <a:ext uri="{FF2B5EF4-FFF2-40B4-BE49-F238E27FC236}">
                    <a16:creationId xmlns:a16="http://schemas.microsoft.com/office/drawing/2014/main" id="{741E2DAA-FF12-7DF5-3B1F-DEB9B82148B6}"/>
                  </a:ext>
                </a:extLst>
              </p:cNvPr>
              <p:cNvSpPr txBox="1"/>
              <p:nvPr/>
            </p:nvSpPr>
            <p:spPr>
              <a:xfrm>
                <a:off x="6348539" y="2790898"/>
                <a:ext cx="80631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Apps</a:t>
                </a:r>
              </a:p>
            </p:txBody>
          </p:sp>
        </p:grpSp>
        <p:grpSp>
          <p:nvGrpSpPr>
            <p:cNvPr id="19" name="Group 18">
              <a:extLst>
                <a:ext uri="{FF2B5EF4-FFF2-40B4-BE49-F238E27FC236}">
                  <a16:creationId xmlns:a16="http://schemas.microsoft.com/office/drawing/2014/main" id="{0CFF63DA-EE70-AE71-28F1-9D91EDDE2110}"/>
                </a:ext>
              </a:extLst>
            </p:cNvPr>
            <p:cNvGrpSpPr/>
            <p:nvPr/>
          </p:nvGrpSpPr>
          <p:grpSpPr>
            <a:xfrm>
              <a:off x="6715303" y="2291353"/>
              <a:ext cx="1134927" cy="669969"/>
              <a:chOff x="8469013" y="2289498"/>
              <a:chExt cx="1134927" cy="669969"/>
            </a:xfrm>
          </p:grpSpPr>
          <p:pic>
            <p:nvPicPr>
              <p:cNvPr id="23" name="Picture 22" descr="A close up of a logo&#10;&#10;Description automatically generated">
                <a:extLst>
                  <a:ext uri="{FF2B5EF4-FFF2-40B4-BE49-F238E27FC236}">
                    <a16:creationId xmlns:a16="http://schemas.microsoft.com/office/drawing/2014/main" id="{DDF65DE4-C92B-57F8-8997-1CE37FA1137F}"/>
                  </a:ext>
                </a:extLst>
              </p:cNvPr>
              <p:cNvPicPr>
                <a:picLocks noChangeAspect="1"/>
              </p:cNvPicPr>
              <p:nvPr/>
            </p:nvPicPr>
            <p:blipFill>
              <a:blip r:embed="rId6"/>
              <a:stretch>
                <a:fillRect/>
              </a:stretch>
            </p:blipFill>
            <p:spPr>
              <a:xfrm>
                <a:off x="8876714" y="2289498"/>
                <a:ext cx="365760" cy="365761"/>
              </a:xfrm>
              <a:prstGeom prst="rect">
                <a:avLst/>
              </a:prstGeom>
            </p:spPr>
          </p:pic>
          <p:sp>
            <p:nvSpPr>
              <p:cNvPr id="24" name="TextBox 23">
                <a:extLst>
                  <a:ext uri="{FF2B5EF4-FFF2-40B4-BE49-F238E27FC236}">
                    <a16:creationId xmlns:a16="http://schemas.microsoft.com/office/drawing/2014/main" id="{1E62311C-61F6-59BE-A64C-F2B877186572}"/>
                  </a:ext>
                </a:extLst>
              </p:cNvPr>
              <p:cNvSpPr txBox="1"/>
              <p:nvPr/>
            </p:nvSpPr>
            <p:spPr>
              <a:xfrm>
                <a:off x="8469013" y="2774801"/>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Automate</a:t>
                </a:r>
              </a:p>
            </p:txBody>
          </p:sp>
        </p:grpSp>
        <p:grpSp>
          <p:nvGrpSpPr>
            <p:cNvPr id="20" name="Group 19">
              <a:extLst>
                <a:ext uri="{FF2B5EF4-FFF2-40B4-BE49-F238E27FC236}">
                  <a16:creationId xmlns:a16="http://schemas.microsoft.com/office/drawing/2014/main" id="{74FDBFBF-5CFF-102D-2A32-ED5C3CFEC042}"/>
                </a:ext>
              </a:extLst>
            </p:cNvPr>
            <p:cNvGrpSpPr/>
            <p:nvPr/>
          </p:nvGrpSpPr>
          <p:grpSpPr>
            <a:xfrm>
              <a:off x="8906683" y="2290197"/>
              <a:ext cx="1420261" cy="672282"/>
              <a:chOff x="9871500" y="1989683"/>
              <a:chExt cx="1420261" cy="672282"/>
            </a:xfrm>
          </p:grpSpPr>
          <p:pic>
            <p:nvPicPr>
              <p:cNvPr id="21" name="Picture 20" descr="A picture containing clock&#10;&#10;Description automatically generated">
                <a:extLst>
                  <a:ext uri="{FF2B5EF4-FFF2-40B4-BE49-F238E27FC236}">
                    <a16:creationId xmlns:a16="http://schemas.microsoft.com/office/drawing/2014/main" id="{1445A679-C67F-B6ED-55B3-52F96CBE3095}"/>
                  </a:ext>
                </a:extLst>
              </p:cNvPr>
              <p:cNvPicPr>
                <a:picLocks noChangeAspect="1"/>
              </p:cNvPicPr>
              <p:nvPr/>
            </p:nvPicPr>
            <p:blipFill>
              <a:blip r:embed="rId7"/>
              <a:stretch>
                <a:fillRect/>
              </a:stretch>
            </p:blipFill>
            <p:spPr>
              <a:xfrm>
                <a:off x="10398750" y="1989683"/>
                <a:ext cx="365760" cy="365760"/>
              </a:xfrm>
              <a:prstGeom prst="rect">
                <a:avLst/>
              </a:prstGeom>
            </p:spPr>
          </p:pic>
          <p:sp>
            <p:nvSpPr>
              <p:cNvPr id="22" name="TextBox 21">
                <a:extLst>
                  <a:ext uri="{FF2B5EF4-FFF2-40B4-BE49-F238E27FC236}">
                    <a16:creationId xmlns:a16="http://schemas.microsoft.com/office/drawing/2014/main" id="{C00BB8F4-83CB-8062-EA5C-D4B5C77A02C8}"/>
                  </a:ext>
                </a:extLst>
              </p:cNvPr>
              <p:cNvSpPr txBox="1"/>
              <p:nvPr/>
            </p:nvSpPr>
            <p:spPr>
              <a:xfrm>
                <a:off x="9871500" y="2477299"/>
                <a:ext cx="1420261"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Power Virtual Agents</a:t>
                </a:r>
              </a:p>
            </p:txBody>
          </p:sp>
        </p:grpSp>
      </p:grpSp>
      <p:sp>
        <p:nvSpPr>
          <p:cNvPr id="29" name="Freeform 2">
            <a:extLst>
              <a:ext uri="{FF2B5EF4-FFF2-40B4-BE49-F238E27FC236}">
                <a16:creationId xmlns:a16="http://schemas.microsoft.com/office/drawing/2014/main" id="{68287264-1C5C-27AE-A153-E45B148E571F}"/>
              </a:ext>
              <a:ext uri="{C183D7F6-B498-43B3-948B-1728B52AA6E4}">
                <adec:decorative xmlns:adec="http://schemas.microsoft.com/office/drawing/2017/decorative" val="1"/>
              </a:ext>
            </a:extLst>
          </p:cNvPr>
          <p:cNvSpPr>
            <a:spLocks noChangeArrowheads="1"/>
          </p:cNvSpPr>
          <p:nvPr/>
        </p:nvSpPr>
        <p:spPr bwMode="auto">
          <a:xfrm>
            <a:off x="2886318" y="5413910"/>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30" name="Group 29" descr="Azure Machine Learning">
            <a:extLst>
              <a:ext uri="{FF2B5EF4-FFF2-40B4-BE49-F238E27FC236}">
                <a16:creationId xmlns:a16="http://schemas.microsoft.com/office/drawing/2014/main" id="{889B9BA8-949F-B76B-223D-93CE32DA5A31}"/>
              </a:ext>
            </a:extLst>
          </p:cNvPr>
          <p:cNvGrpSpPr/>
          <p:nvPr/>
        </p:nvGrpSpPr>
        <p:grpSpPr>
          <a:xfrm>
            <a:off x="5609293" y="5709856"/>
            <a:ext cx="2151464" cy="413948"/>
            <a:chOff x="5766897" y="4951100"/>
            <a:chExt cx="2151464" cy="413948"/>
          </a:xfrm>
        </p:grpSpPr>
        <p:pic>
          <p:nvPicPr>
            <p:cNvPr id="31" name="Graphic 30">
              <a:extLst>
                <a:ext uri="{FF2B5EF4-FFF2-40B4-BE49-F238E27FC236}">
                  <a16:creationId xmlns:a16="http://schemas.microsoft.com/office/drawing/2014/main" id="{09DCF044-61FB-D13B-DEB5-3B78412F006E}"/>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766897" y="4951100"/>
              <a:ext cx="413950" cy="413948"/>
            </a:xfrm>
            <a:prstGeom prst="rect">
              <a:avLst/>
            </a:prstGeom>
          </p:spPr>
        </p:pic>
        <p:sp>
          <p:nvSpPr>
            <p:cNvPr id="32" name="TextBox 31">
              <a:extLst>
                <a:ext uri="{FF2B5EF4-FFF2-40B4-BE49-F238E27FC236}">
                  <a16:creationId xmlns:a16="http://schemas.microsoft.com/office/drawing/2014/main" id="{75079FD4-3669-5C04-4CB8-DCE02DD2C4DE}"/>
                </a:ext>
              </a:extLst>
            </p:cNvPr>
            <p:cNvSpPr txBox="1"/>
            <p:nvPr/>
          </p:nvSpPr>
          <p:spPr>
            <a:xfrm>
              <a:off x="6287273" y="5065740"/>
              <a:ext cx="1631088"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Machine Learning</a:t>
              </a:r>
            </a:p>
          </p:txBody>
        </p:sp>
      </p:grpSp>
      <p:sp>
        <p:nvSpPr>
          <p:cNvPr id="33" name="Freeform 2">
            <a:extLst>
              <a:ext uri="{FF2B5EF4-FFF2-40B4-BE49-F238E27FC236}">
                <a16:creationId xmlns:a16="http://schemas.microsoft.com/office/drawing/2014/main" id="{EB65A3E5-DA6C-4FA4-6811-4FC41E5248FA}"/>
              </a:ext>
              <a:ext uri="{C183D7F6-B498-43B3-948B-1728B52AA6E4}">
                <adec:decorative xmlns:adec="http://schemas.microsoft.com/office/drawing/2017/decorative" val="1"/>
              </a:ext>
            </a:extLst>
          </p:cNvPr>
          <p:cNvSpPr>
            <a:spLocks noChangeArrowheads="1"/>
          </p:cNvSpPr>
          <p:nvPr/>
        </p:nvSpPr>
        <p:spPr bwMode="auto">
          <a:xfrm>
            <a:off x="2888077" y="4313232"/>
            <a:ext cx="759741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grpSp>
        <p:nvGrpSpPr>
          <p:cNvPr id="34" name="Vision" descr="Vision">
            <a:extLst>
              <a:ext uri="{FF2B5EF4-FFF2-40B4-BE49-F238E27FC236}">
                <a16:creationId xmlns:a16="http://schemas.microsoft.com/office/drawing/2014/main" id="{E39049EB-9C2F-4502-8F6B-1E7E3287523D}"/>
              </a:ext>
            </a:extLst>
          </p:cNvPr>
          <p:cNvGrpSpPr>
            <a:grpSpLocks noChangeAspect="1"/>
          </p:cNvGrpSpPr>
          <p:nvPr/>
        </p:nvGrpSpPr>
        <p:grpSpPr>
          <a:xfrm>
            <a:off x="3123735" y="4440127"/>
            <a:ext cx="365759" cy="379692"/>
            <a:chOff x="5548028" y="2938515"/>
            <a:chExt cx="455215" cy="461879"/>
          </a:xfrm>
        </p:grpSpPr>
        <p:grpSp>
          <p:nvGrpSpPr>
            <p:cNvPr id="35" name="Group 34">
              <a:extLst>
                <a:ext uri="{FF2B5EF4-FFF2-40B4-BE49-F238E27FC236}">
                  <a16:creationId xmlns:a16="http://schemas.microsoft.com/office/drawing/2014/main" id="{4EE1A50D-8E58-2041-2CF6-099F72AFFDB1}"/>
                </a:ext>
              </a:extLst>
            </p:cNvPr>
            <p:cNvGrpSpPr/>
            <p:nvPr/>
          </p:nvGrpSpPr>
          <p:grpSpPr>
            <a:xfrm>
              <a:off x="5548028" y="2938515"/>
              <a:ext cx="455215" cy="461879"/>
              <a:chOff x="5548028" y="2938515"/>
              <a:chExt cx="455215" cy="461879"/>
            </a:xfrm>
          </p:grpSpPr>
          <p:sp>
            <p:nvSpPr>
              <p:cNvPr id="55" name="Freeform: Shape 54">
                <a:extLst>
                  <a:ext uri="{FF2B5EF4-FFF2-40B4-BE49-F238E27FC236}">
                    <a16:creationId xmlns:a16="http://schemas.microsoft.com/office/drawing/2014/main" id="{2E300B0C-6096-51AF-314D-BC6632946FC2}"/>
                  </a:ext>
                </a:extLst>
              </p:cNvPr>
              <p:cNvSpPr/>
              <p:nvPr/>
            </p:nvSpPr>
            <p:spPr bwMode="auto">
              <a:xfrm rot="5400000">
                <a:off x="5548028"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6" name="Freeform: Shape 55">
                <a:extLst>
                  <a:ext uri="{FF2B5EF4-FFF2-40B4-BE49-F238E27FC236}">
                    <a16:creationId xmlns:a16="http://schemas.microsoft.com/office/drawing/2014/main" id="{1FC513E4-1C63-7562-B7F0-0915A4B7DCB2}"/>
                  </a:ext>
                </a:extLst>
              </p:cNvPr>
              <p:cNvSpPr/>
              <p:nvPr/>
            </p:nvSpPr>
            <p:spPr bwMode="auto">
              <a:xfrm rot="16200000" flipV="1">
                <a:off x="5548028"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7" name="Freeform: Shape 56">
                <a:extLst>
                  <a:ext uri="{FF2B5EF4-FFF2-40B4-BE49-F238E27FC236}">
                    <a16:creationId xmlns:a16="http://schemas.microsoft.com/office/drawing/2014/main" id="{4629A03E-B4A7-1C85-1551-1CCAD8C09CE3}"/>
                  </a:ext>
                </a:extLst>
              </p:cNvPr>
              <p:cNvSpPr/>
              <p:nvPr/>
            </p:nvSpPr>
            <p:spPr bwMode="auto">
              <a:xfrm rot="16200000" flipH="1">
                <a:off x="5936403" y="2938515"/>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8" name="Freeform: Shape 57">
                <a:extLst>
                  <a:ext uri="{FF2B5EF4-FFF2-40B4-BE49-F238E27FC236}">
                    <a16:creationId xmlns:a16="http://schemas.microsoft.com/office/drawing/2014/main" id="{F234B131-A921-386E-8361-0408BD588AB9}"/>
                  </a:ext>
                </a:extLst>
              </p:cNvPr>
              <p:cNvSpPr/>
              <p:nvPr/>
            </p:nvSpPr>
            <p:spPr bwMode="auto">
              <a:xfrm rot="5400000" flipH="1" flipV="1">
                <a:off x="5936403" y="3333554"/>
                <a:ext cx="66840" cy="66840"/>
              </a:xfrm>
              <a:custGeom>
                <a:avLst/>
                <a:gdLst>
                  <a:gd name="connsiteX0" fmla="*/ 0 w 218507"/>
                  <a:gd name="connsiteY0" fmla="*/ 218507 h 218507"/>
                  <a:gd name="connsiteX1" fmla="*/ 0 w 218507"/>
                  <a:gd name="connsiteY1" fmla="*/ 172788 h 218507"/>
                  <a:gd name="connsiteX2" fmla="*/ 0 w 218507"/>
                  <a:gd name="connsiteY2" fmla="*/ 0 h 218507"/>
                  <a:gd name="connsiteX3" fmla="*/ 45719 w 218507"/>
                  <a:gd name="connsiteY3" fmla="*/ 0 h 218507"/>
                  <a:gd name="connsiteX4" fmla="*/ 45719 w 218507"/>
                  <a:gd name="connsiteY4" fmla="*/ 172788 h 218507"/>
                  <a:gd name="connsiteX5" fmla="*/ 218507 w 218507"/>
                  <a:gd name="connsiteY5" fmla="*/ 172788 h 218507"/>
                  <a:gd name="connsiteX6" fmla="*/ 218507 w 218507"/>
                  <a:gd name="connsiteY6" fmla="*/ 218507 h 218507"/>
                  <a:gd name="connsiteX7" fmla="*/ 45719 w 218507"/>
                  <a:gd name="connsiteY7" fmla="*/ 218507 h 2185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18507" h="218507">
                    <a:moveTo>
                      <a:pt x="0" y="218507"/>
                    </a:moveTo>
                    <a:lnTo>
                      <a:pt x="0" y="172788"/>
                    </a:lnTo>
                    <a:lnTo>
                      <a:pt x="0" y="0"/>
                    </a:lnTo>
                    <a:lnTo>
                      <a:pt x="45719" y="0"/>
                    </a:lnTo>
                    <a:lnTo>
                      <a:pt x="45719" y="172788"/>
                    </a:lnTo>
                    <a:lnTo>
                      <a:pt x="218507" y="172788"/>
                    </a:lnTo>
                    <a:lnTo>
                      <a:pt x="218507" y="218507"/>
                    </a:lnTo>
                    <a:lnTo>
                      <a:pt x="45719" y="218507"/>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cxnSp>
          <p:nvCxnSpPr>
            <p:cNvPr id="36" name="Straight Connector 35">
              <a:extLst>
                <a:ext uri="{FF2B5EF4-FFF2-40B4-BE49-F238E27FC236}">
                  <a16:creationId xmlns:a16="http://schemas.microsoft.com/office/drawing/2014/main" id="{FA3B9CCB-8036-9F6A-E4AA-B424FA04A6B7}"/>
                </a:ext>
              </a:extLst>
            </p:cNvPr>
            <p:cNvCxnSpPr>
              <a:cxnSpLocks/>
            </p:cNvCxnSpPr>
            <p:nvPr/>
          </p:nvCxnSpPr>
          <p:spPr>
            <a:xfrm>
              <a:off x="5766348" y="3250307"/>
              <a:ext cx="268" cy="72316"/>
            </a:xfrm>
            <a:prstGeom prst="line">
              <a:avLst/>
            </a:prstGeom>
            <a:noFill/>
            <a:ln w="9525" cap="rnd" cmpd="sng" algn="ctr">
              <a:solidFill>
                <a:srgbClr val="50E6FF"/>
              </a:solidFill>
              <a:prstDash val="sysDot"/>
              <a:headEnd type="none" w="lg" len="med"/>
              <a:tailEnd type="none" w="lg" len="med"/>
            </a:ln>
            <a:effectLst/>
          </p:spPr>
        </p:cxnSp>
        <p:cxnSp>
          <p:nvCxnSpPr>
            <p:cNvPr id="37" name="Straight Connector 36">
              <a:extLst>
                <a:ext uri="{FF2B5EF4-FFF2-40B4-BE49-F238E27FC236}">
                  <a16:creationId xmlns:a16="http://schemas.microsoft.com/office/drawing/2014/main" id="{8C0D57FE-E064-0D56-9830-F988C0FD690C}"/>
                </a:ext>
              </a:extLst>
            </p:cNvPr>
            <p:cNvCxnSpPr>
              <a:cxnSpLocks/>
              <a:endCxn id="48" idx="2"/>
            </p:cNvCxnSpPr>
            <p:nvPr/>
          </p:nvCxnSpPr>
          <p:spPr>
            <a:xfrm>
              <a:off x="5774393" y="3022477"/>
              <a:ext cx="25349" cy="145036"/>
            </a:xfrm>
            <a:prstGeom prst="line">
              <a:avLst/>
            </a:prstGeom>
            <a:noFill/>
            <a:ln w="9525" cap="rnd" cmpd="sng" algn="ctr">
              <a:solidFill>
                <a:srgbClr val="50E6FF"/>
              </a:solidFill>
              <a:prstDash val="sysDot"/>
              <a:headEnd type="none" w="lg" len="med"/>
              <a:tailEnd type="none" w="lg" len="med"/>
            </a:ln>
            <a:effectLst/>
          </p:spPr>
        </p:cxnSp>
        <p:cxnSp>
          <p:nvCxnSpPr>
            <p:cNvPr id="38" name="Straight Connector 37">
              <a:extLst>
                <a:ext uri="{FF2B5EF4-FFF2-40B4-BE49-F238E27FC236}">
                  <a16:creationId xmlns:a16="http://schemas.microsoft.com/office/drawing/2014/main" id="{2E59BA65-5267-86F1-41E8-C4D8D4405039}"/>
                </a:ext>
              </a:extLst>
            </p:cNvPr>
            <p:cNvCxnSpPr>
              <a:cxnSpLocks/>
              <a:stCxn id="53" idx="1"/>
            </p:cNvCxnSpPr>
            <p:nvPr/>
          </p:nvCxnSpPr>
          <p:spPr>
            <a:xfrm flipH="1">
              <a:off x="5687889" y="3064353"/>
              <a:ext cx="190122" cy="1792"/>
            </a:xfrm>
            <a:prstGeom prst="line">
              <a:avLst/>
            </a:prstGeom>
            <a:noFill/>
            <a:ln w="9525" cap="rnd" cmpd="sng" algn="ctr">
              <a:solidFill>
                <a:srgbClr val="50E6FF"/>
              </a:solidFill>
              <a:prstDash val="sysDot"/>
              <a:headEnd type="none" w="lg" len="med"/>
              <a:tailEnd type="none" w="lg" len="med"/>
            </a:ln>
            <a:effectLst/>
          </p:spPr>
        </p:cxnSp>
        <p:cxnSp>
          <p:nvCxnSpPr>
            <p:cNvPr id="39" name="Straight Connector 38">
              <a:extLst>
                <a:ext uri="{FF2B5EF4-FFF2-40B4-BE49-F238E27FC236}">
                  <a16:creationId xmlns:a16="http://schemas.microsoft.com/office/drawing/2014/main" id="{FC67CD8C-AC14-71F0-FD0F-DA150169A010}"/>
                </a:ext>
              </a:extLst>
            </p:cNvPr>
            <p:cNvCxnSpPr>
              <a:cxnSpLocks/>
              <a:stCxn id="48" idx="0"/>
              <a:endCxn id="54" idx="2"/>
            </p:cNvCxnSpPr>
            <p:nvPr/>
          </p:nvCxnSpPr>
          <p:spPr>
            <a:xfrm flipH="1" flipV="1">
              <a:off x="5666912" y="3087123"/>
              <a:ext cx="132830" cy="38433"/>
            </a:xfrm>
            <a:prstGeom prst="line">
              <a:avLst/>
            </a:prstGeom>
            <a:noFill/>
            <a:ln w="9525" cap="rnd" cmpd="sng" algn="ctr">
              <a:solidFill>
                <a:srgbClr val="50E6FF"/>
              </a:solidFill>
              <a:prstDash val="sysDot"/>
              <a:headEnd type="none" w="lg" len="med"/>
              <a:tailEnd type="none" w="lg" len="med"/>
            </a:ln>
            <a:effectLst/>
          </p:spPr>
        </p:cxnSp>
        <p:cxnSp>
          <p:nvCxnSpPr>
            <p:cNvPr id="40" name="Straight Connector 39">
              <a:extLst>
                <a:ext uri="{FF2B5EF4-FFF2-40B4-BE49-F238E27FC236}">
                  <a16:creationId xmlns:a16="http://schemas.microsoft.com/office/drawing/2014/main" id="{1245F94F-B6A5-722A-7317-288DCB95CCB8}"/>
                </a:ext>
              </a:extLst>
            </p:cNvPr>
            <p:cNvCxnSpPr>
              <a:cxnSpLocks/>
            </p:cNvCxnSpPr>
            <p:nvPr/>
          </p:nvCxnSpPr>
          <p:spPr>
            <a:xfrm flipV="1">
              <a:off x="5799741" y="3072522"/>
              <a:ext cx="69901" cy="26362"/>
            </a:xfrm>
            <a:prstGeom prst="line">
              <a:avLst/>
            </a:prstGeom>
            <a:noFill/>
            <a:ln w="9525" cap="rnd" cmpd="sng" algn="ctr">
              <a:solidFill>
                <a:srgbClr val="50E6FF"/>
              </a:solidFill>
              <a:prstDash val="sysDot"/>
              <a:headEnd type="none" w="lg" len="med"/>
              <a:tailEnd type="none" w="lg" len="med"/>
            </a:ln>
            <a:effectLst/>
          </p:spPr>
        </p:cxnSp>
        <p:cxnSp>
          <p:nvCxnSpPr>
            <p:cNvPr id="41" name="Straight Connector 40">
              <a:extLst>
                <a:ext uri="{FF2B5EF4-FFF2-40B4-BE49-F238E27FC236}">
                  <a16:creationId xmlns:a16="http://schemas.microsoft.com/office/drawing/2014/main" id="{3F029B90-C3C9-B950-EE12-CFBB339076BD}"/>
                </a:ext>
              </a:extLst>
            </p:cNvPr>
            <p:cNvCxnSpPr>
              <a:cxnSpLocks/>
            </p:cNvCxnSpPr>
            <p:nvPr/>
          </p:nvCxnSpPr>
          <p:spPr>
            <a:xfrm flipH="1">
              <a:off x="5672166" y="3142233"/>
              <a:ext cx="76680" cy="47585"/>
            </a:xfrm>
            <a:prstGeom prst="line">
              <a:avLst/>
            </a:prstGeom>
            <a:noFill/>
            <a:ln w="9525" cap="rnd" cmpd="sng" algn="ctr">
              <a:solidFill>
                <a:srgbClr val="50E6FF"/>
              </a:solidFill>
              <a:prstDash val="sysDot"/>
              <a:headEnd type="none" w="lg" len="med"/>
              <a:tailEnd type="none" w="lg" len="med"/>
            </a:ln>
            <a:effectLst/>
          </p:spPr>
        </p:cxnSp>
        <p:cxnSp>
          <p:nvCxnSpPr>
            <p:cNvPr id="42" name="Straight Connector 41">
              <a:extLst>
                <a:ext uri="{FF2B5EF4-FFF2-40B4-BE49-F238E27FC236}">
                  <a16:creationId xmlns:a16="http://schemas.microsoft.com/office/drawing/2014/main" id="{0791F687-D5FA-BD59-9318-72E12DC3C44A}"/>
                </a:ext>
              </a:extLst>
            </p:cNvPr>
            <p:cNvCxnSpPr>
              <a:cxnSpLocks/>
            </p:cNvCxnSpPr>
            <p:nvPr/>
          </p:nvCxnSpPr>
          <p:spPr>
            <a:xfrm>
              <a:off x="5792962" y="3145048"/>
              <a:ext cx="76680" cy="47585"/>
            </a:xfrm>
            <a:prstGeom prst="line">
              <a:avLst/>
            </a:prstGeom>
            <a:noFill/>
            <a:ln w="9525" cap="rnd" cmpd="sng" algn="ctr">
              <a:solidFill>
                <a:srgbClr val="50E6FF"/>
              </a:solidFill>
              <a:prstDash val="sysDot"/>
              <a:headEnd type="none" w="lg" len="med"/>
              <a:tailEnd type="none" w="lg" len="med"/>
            </a:ln>
            <a:effectLst/>
          </p:spPr>
        </p:cxnSp>
        <p:cxnSp>
          <p:nvCxnSpPr>
            <p:cNvPr id="43" name="Straight Connector 42">
              <a:extLst>
                <a:ext uri="{FF2B5EF4-FFF2-40B4-BE49-F238E27FC236}">
                  <a16:creationId xmlns:a16="http://schemas.microsoft.com/office/drawing/2014/main" id="{2445B90C-39C2-712C-D6AD-3F9F4B1F3B68}"/>
                </a:ext>
              </a:extLst>
            </p:cNvPr>
            <p:cNvCxnSpPr>
              <a:cxnSpLocks/>
              <a:stCxn id="47" idx="1"/>
            </p:cNvCxnSpPr>
            <p:nvPr/>
          </p:nvCxnSpPr>
          <p:spPr>
            <a:xfrm flipH="1" flipV="1">
              <a:off x="5681745" y="3220382"/>
              <a:ext cx="76680" cy="19901"/>
            </a:xfrm>
            <a:prstGeom prst="line">
              <a:avLst/>
            </a:prstGeom>
            <a:noFill/>
            <a:ln w="9525" cap="rnd" cmpd="sng" algn="ctr">
              <a:solidFill>
                <a:srgbClr val="50E6FF"/>
              </a:solidFill>
              <a:prstDash val="sysDot"/>
              <a:headEnd type="none" w="lg" len="med"/>
              <a:tailEnd type="none" w="lg" len="med"/>
            </a:ln>
            <a:effectLst/>
          </p:spPr>
        </p:cxnSp>
        <p:cxnSp>
          <p:nvCxnSpPr>
            <p:cNvPr id="44" name="Straight Connector 43">
              <a:extLst>
                <a:ext uri="{FF2B5EF4-FFF2-40B4-BE49-F238E27FC236}">
                  <a16:creationId xmlns:a16="http://schemas.microsoft.com/office/drawing/2014/main" id="{79328E04-C8B4-C442-4932-56FE5C02D998}"/>
                </a:ext>
              </a:extLst>
            </p:cNvPr>
            <p:cNvCxnSpPr>
              <a:cxnSpLocks/>
              <a:stCxn id="47" idx="3"/>
            </p:cNvCxnSpPr>
            <p:nvPr/>
          </p:nvCxnSpPr>
          <p:spPr>
            <a:xfrm flipV="1">
              <a:off x="5800381" y="3223197"/>
              <a:ext cx="78840" cy="17087"/>
            </a:xfrm>
            <a:prstGeom prst="line">
              <a:avLst/>
            </a:prstGeom>
            <a:noFill/>
            <a:ln w="9525" cap="rnd" cmpd="sng" algn="ctr">
              <a:solidFill>
                <a:srgbClr val="50E6FF"/>
              </a:solidFill>
              <a:prstDash val="sysDot"/>
              <a:headEnd type="none" w="lg" len="med"/>
              <a:tailEnd type="none" w="lg" len="med"/>
            </a:ln>
            <a:effectLst/>
          </p:spPr>
        </p:cxnSp>
        <p:grpSp>
          <p:nvGrpSpPr>
            <p:cNvPr id="45" name="Group 44">
              <a:extLst>
                <a:ext uri="{FF2B5EF4-FFF2-40B4-BE49-F238E27FC236}">
                  <a16:creationId xmlns:a16="http://schemas.microsoft.com/office/drawing/2014/main" id="{3D496DCB-94F4-24C1-FDCF-315B83D82BF0}"/>
                </a:ext>
              </a:extLst>
            </p:cNvPr>
            <p:cNvGrpSpPr/>
            <p:nvPr/>
          </p:nvGrpSpPr>
          <p:grpSpPr>
            <a:xfrm>
              <a:off x="5645933" y="2971785"/>
              <a:ext cx="274035" cy="404067"/>
              <a:chOff x="5636354" y="2960513"/>
              <a:chExt cx="274035" cy="404067"/>
            </a:xfrm>
          </p:grpSpPr>
          <p:sp>
            <p:nvSpPr>
              <p:cNvPr id="46" name="Rectangle 45">
                <a:extLst>
                  <a:ext uri="{FF2B5EF4-FFF2-40B4-BE49-F238E27FC236}">
                    <a16:creationId xmlns:a16="http://schemas.microsoft.com/office/drawing/2014/main" id="{613FEF2D-A52F-2520-0356-5718DE3F5837}"/>
                  </a:ext>
                </a:extLst>
              </p:cNvPr>
              <p:cNvSpPr/>
              <p:nvPr/>
            </p:nvSpPr>
            <p:spPr bwMode="auto">
              <a:xfrm>
                <a:off x="5757785" y="332262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7" name="Rectangle 46">
                <a:extLst>
                  <a:ext uri="{FF2B5EF4-FFF2-40B4-BE49-F238E27FC236}">
                    <a16:creationId xmlns:a16="http://schemas.microsoft.com/office/drawing/2014/main" id="{DAF42597-5DED-4D82-BBB7-ED43921E84CE}"/>
                  </a:ext>
                </a:extLst>
              </p:cNvPr>
              <p:cNvSpPr/>
              <p:nvPr/>
            </p:nvSpPr>
            <p:spPr bwMode="auto">
              <a:xfrm>
                <a:off x="5748846" y="320803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8" name="Rectangle 47">
                <a:extLst>
                  <a:ext uri="{FF2B5EF4-FFF2-40B4-BE49-F238E27FC236}">
                    <a16:creationId xmlns:a16="http://schemas.microsoft.com/office/drawing/2014/main" id="{3B1CB8BD-E1CB-89EB-625C-51375CB89C12}"/>
                  </a:ext>
                </a:extLst>
              </p:cNvPr>
              <p:cNvSpPr/>
              <p:nvPr/>
            </p:nvSpPr>
            <p:spPr bwMode="auto">
              <a:xfrm>
                <a:off x="5769184" y="311428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49" name="Rectangle 48">
                <a:extLst>
                  <a:ext uri="{FF2B5EF4-FFF2-40B4-BE49-F238E27FC236}">
                    <a16:creationId xmlns:a16="http://schemas.microsoft.com/office/drawing/2014/main" id="{8E8E3837-BB15-D708-2629-5EA2A43EA2D6}"/>
                  </a:ext>
                </a:extLst>
              </p:cNvPr>
              <p:cNvSpPr/>
              <p:nvPr/>
            </p:nvSpPr>
            <p:spPr bwMode="auto">
              <a:xfrm>
                <a:off x="5868432" y="3188537"/>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0" name="Rectangle 49">
                <a:extLst>
                  <a:ext uri="{FF2B5EF4-FFF2-40B4-BE49-F238E27FC236}">
                    <a16:creationId xmlns:a16="http://schemas.microsoft.com/office/drawing/2014/main" id="{880B2951-D66F-4F7D-B009-568E0EFEB280}"/>
                  </a:ext>
                </a:extLst>
              </p:cNvPr>
              <p:cNvSpPr/>
              <p:nvPr/>
            </p:nvSpPr>
            <p:spPr bwMode="auto">
              <a:xfrm>
                <a:off x="5636354" y="318820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nvGrpSpPr>
              <p:cNvPr id="51" name="Group 50">
                <a:extLst>
                  <a:ext uri="{FF2B5EF4-FFF2-40B4-BE49-F238E27FC236}">
                    <a16:creationId xmlns:a16="http://schemas.microsoft.com/office/drawing/2014/main" id="{EE7022DF-E856-395D-17CD-EF7595278735}"/>
                  </a:ext>
                </a:extLst>
              </p:cNvPr>
              <p:cNvGrpSpPr/>
              <p:nvPr/>
            </p:nvGrpSpPr>
            <p:grpSpPr>
              <a:xfrm>
                <a:off x="5636354" y="2960513"/>
                <a:ext cx="274035" cy="115338"/>
                <a:chOff x="5636354" y="2960513"/>
                <a:chExt cx="274035" cy="115338"/>
              </a:xfrm>
            </p:grpSpPr>
            <p:sp>
              <p:nvSpPr>
                <p:cNvPr id="52" name="Rectangle 51">
                  <a:extLst>
                    <a:ext uri="{FF2B5EF4-FFF2-40B4-BE49-F238E27FC236}">
                      <a16:creationId xmlns:a16="http://schemas.microsoft.com/office/drawing/2014/main" id="{69C61725-6A6A-DFC1-696A-3279D65456FE}"/>
                    </a:ext>
                  </a:extLst>
                </p:cNvPr>
                <p:cNvSpPr/>
                <p:nvPr/>
              </p:nvSpPr>
              <p:spPr bwMode="auto">
                <a:xfrm>
                  <a:off x="5748846" y="2960513"/>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3" name="Rectangle 52">
                  <a:extLst>
                    <a:ext uri="{FF2B5EF4-FFF2-40B4-BE49-F238E27FC236}">
                      <a16:creationId xmlns:a16="http://schemas.microsoft.com/office/drawing/2014/main" id="{D2F39789-7917-BFDB-9603-1E6E60D9D9F0}"/>
                    </a:ext>
                  </a:extLst>
                </p:cNvPr>
                <p:cNvSpPr/>
                <p:nvPr/>
              </p:nvSpPr>
              <p:spPr bwMode="auto">
                <a:xfrm>
                  <a:off x="5868432" y="3032102"/>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4" name="Rectangle 53">
                  <a:extLst>
                    <a:ext uri="{FF2B5EF4-FFF2-40B4-BE49-F238E27FC236}">
                      <a16:creationId xmlns:a16="http://schemas.microsoft.com/office/drawing/2014/main" id="{1EFD063A-6796-9075-B257-B3F6D3EDEBEB}"/>
                    </a:ext>
                  </a:extLst>
                </p:cNvPr>
                <p:cNvSpPr/>
                <p:nvPr/>
              </p:nvSpPr>
              <p:spPr bwMode="auto">
                <a:xfrm>
                  <a:off x="5636354" y="3033894"/>
                  <a:ext cx="41957" cy="41957"/>
                </a:xfrm>
                <a:prstGeom prst="rect">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48133" tIns="118507" rIns="148133" bIns="118507" numCol="1" spcCol="0" rtlCol="0" fromWordArt="0" anchor="t" anchorCtr="0" forceAA="0" compatLnSpc="1">
                  <a:prstTxWarp prst="textNoShape">
                    <a:avLst/>
                  </a:prstTxWarp>
                  <a:noAutofit/>
                </a:bodyPr>
                <a:lstStyle/>
                <a:p>
                  <a:pPr marL="0" marR="0" lvl="0" indent="0" algn="ctr" defTabSz="755303" rtl="0" eaLnBrk="1" fontAlgn="base" latinLnBrk="0" hangingPunct="1">
                    <a:lnSpc>
                      <a:spcPct val="100000"/>
                    </a:lnSpc>
                    <a:spcBef>
                      <a:spcPct val="0"/>
                    </a:spcBef>
                    <a:spcAft>
                      <a:spcPct val="0"/>
                    </a:spcAft>
                    <a:buClrTx/>
                    <a:buSzTx/>
                    <a:buFontTx/>
                    <a:buNone/>
                    <a:tabLst/>
                    <a:defRPr/>
                  </a:pPr>
                  <a:endParaRPr kumimoji="0" lang="en-US" sz="1620"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grpSp>
      </p:grpSp>
      <p:sp>
        <p:nvSpPr>
          <p:cNvPr id="59" name="TextBox 58">
            <a:extLst>
              <a:ext uri="{FF2B5EF4-FFF2-40B4-BE49-F238E27FC236}">
                <a16:creationId xmlns:a16="http://schemas.microsoft.com/office/drawing/2014/main" id="{7554B612-02B0-CB46-B308-F1CDB6781B2E}"/>
              </a:ext>
            </a:extLst>
          </p:cNvPr>
          <p:cNvSpPr txBox="1"/>
          <p:nvPr/>
        </p:nvSpPr>
        <p:spPr>
          <a:xfrm>
            <a:off x="3118749" y="5002003"/>
            <a:ext cx="41197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Vision</a:t>
            </a:r>
          </a:p>
        </p:txBody>
      </p:sp>
      <p:grpSp>
        <p:nvGrpSpPr>
          <p:cNvPr id="60" name="Group 59" descr="Speech">
            <a:extLst>
              <a:ext uri="{FF2B5EF4-FFF2-40B4-BE49-F238E27FC236}">
                <a16:creationId xmlns:a16="http://schemas.microsoft.com/office/drawing/2014/main" id="{151B56D5-271D-8DDA-6915-42142BE2296F}"/>
              </a:ext>
            </a:extLst>
          </p:cNvPr>
          <p:cNvGrpSpPr>
            <a:grpSpLocks noChangeAspect="1"/>
          </p:cNvGrpSpPr>
          <p:nvPr/>
        </p:nvGrpSpPr>
        <p:grpSpPr>
          <a:xfrm>
            <a:off x="4735694" y="4451151"/>
            <a:ext cx="365761" cy="305713"/>
            <a:chOff x="5135117" y="4566359"/>
            <a:chExt cx="389565" cy="325609"/>
          </a:xfrm>
        </p:grpSpPr>
        <p:sp>
          <p:nvSpPr>
            <p:cNvPr id="61" name="Rectangle: Rounded Corners 60">
              <a:extLst>
                <a:ext uri="{FF2B5EF4-FFF2-40B4-BE49-F238E27FC236}">
                  <a16:creationId xmlns:a16="http://schemas.microsoft.com/office/drawing/2014/main" id="{E751A65B-D841-1697-B057-0EFABDE3ECC7}"/>
                </a:ext>
              </a:extLst>
            </p:cNvPr>
            <p:cNvSpPr/>
            <p:nvPr/>
          </p:nvSpPr>
          <p:spPr bwMode="auto">
            <a:xfrm>
              <a:off x="5276793"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2" name="Rectangle: Rounded Corners 61">
              <a:extLst>
                <a:ext uri="{FF2B5EF4-FFF2-40B4-BE49-F238E27FC236}">
                  <a16:creationId xmlns:a16="http://schemas.microsoft.com/office/drawing/2014/main" id="{77E42F9F-EEFA-BF40-A2AC-AFA34520E7F4}"/>
                </a:ext>
              </a:extLst>
            </p:cNvPr>
            <p:cNvSpPr/>
            <p:nvPr/>
          </p:nvSpPr>
          <p:spPr bwMode="auto">
            <a:xfrm>
              <a:off x="5322522" y="4566359"/>
              <a:ext cx="15565" cy="32560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3" name="Rectangle: Rounded Corners 62">
              <a:extLst>
                <a:ext uri="{FF2B5EF4-FFF2-40B4-BE49-F238E27FC236}">
                  <a16:creationId xmlns:a16="http://schemas.microsoft.com/office/drawing/2014/main" id="{7EA05C1A-DD8C-6866-06E1-A7F1CB215A52}"/>
                </a:ext>
              </a:extLst>
            </p:cNvPr>
            <p:cNvSpPr/>
            <p:nvPr/>
          </p:nvSpPr>
          <p:spPr bwMode="auto">
            <a:xfrm>
              <a:off x="5368818" y="4629791"/>
              <a:ext cx="15565" cy="19769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4" name="Rectangle: Rounded Corners 63">
              <a:extLst>
                <a:ext uri="{FF2B5EF4-FFF2-40B4-BE49-F238E27FC236}">
                  <a16:creationId xmlns:a16="http://schemas.microsoft.com/office/drawing/2014/main" id="{A200A480-55F7-413C-9D4B-4C733C7D98D0}"/>
                </a:ext>
              </a:extLst>
            </p:cNvPr>
            <p:cNvSpPr/>
            <p:nvPr/>
          </p:nvSpPr>
          <p:spPr bwMode="auto">
            <a:xfrm>
              <a:off x="5135117"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5" name="Rectangle: Rounded Corners 64">
              <a:extLst>
                <a:ext uri="{FF2B5EF4-FFF2-40B4-BE49-F238E27FC236}">
                  <a16:creationId xmlns:a16="http://schemas.microsoft.com/office/drawing/2014/main" id="{EC47AE50-8C0B-B2F3-A6D0-B99A43FEEB27}"/>
                </a:ext>
              </a:extLst>
            </p:cNvPr>
            <p:cNvSpPr/>
            <p:nvPr/>
          </p:nvSpPr>
          <p:spPr bwMode="auto">
            <a:xfrm>
              <a:off x="5182113"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6" name="Rectangle: Rounded Corners 65">
              <a:extLst>
                <a:ext uri="{FF2B5EF4-FFF2-40B4-BE49-F238E27FC236}">
                  <a16:creationId xmlns:a16="http://schemas.microsoft.com/office/drawing/2014/main" id="{C08C6BF4-FD35-FB0D-1846-336F5432F8E7}"/>
                </a:ext>
              </a:extLst>
            </p:cNvPr>
            <p:cNvSpPr/>
            <p:nvPr/>
          </p:nvSpPr>
          <p:spPr bwMode="auto">
            <a:xfrm>
              <a:off x="5228393"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7" name="Rectangle: Rounded Corners 66">
              <a:extLst>
                <a:ext uri="{FF2B5EF4-FFF2-40B4-BE49-F238E27FC236}">
                  <a16:creationId xmlns:a16="http://schemas.microsoft.com/office/drawing/2014/main" id="{5EFBDFB1-6576-2FF9-931C-D5686833883F}"/>
                </a:ext>
              </a:extLst>
            </p:cNvPr>
            <p:cNvSpPr/>
            <p:nvPr/>
          </p:nvSpPr>
          <p:spPr bwMode="auto">
            <a:xfrm>
              <a:off x="5417671" y="4679698"/>
              <a:ext cx="15565" cy="10466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8" name="Rectangle: Rounded Corners 67">
              <a:extLst>
                <a:ext uri="{FF2B5EF4-FFF2-40B4-BE49-F238E27FC236}">
                  <a16:creationId xmlns:a16="http://schemas.microsoft.com/office/drawing/2014/main" id="{DB42C3ED-0DE0-EC86-5730-00313911538B}"/>
                </a:ext>
              </a:extLst>
            </p:cNvPr>
            <p:cNvSpPr/>
            <p:nvPr/>
          </p:nvSpPr>
          <p:spPr bwMode="auto">
            <a:xfrm>
              <a:off x="5458741" y="4702956"/>
              <a:ext cx="15565" cy="58144"/>
            </a:xfrm>
            <a:prstGeom prst="roundRect">
              <a:avLst>
                <a:gd name="adj" fmla="val 50000"/>
              </a:avLst>
            </a:prstGeom>
            <a:solidFill>
              <a:srgbClr val="0278D5"/>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69" name="Rectangle: Rounded Corners 68">
              <a:extLst>
                <a:ext uri="{FF2B5EF4-FFF2-40B4-BE49-F238E27FC236}">
                  <a16:creationId xmlns:a16="http://schemas.microsoft.com/office/drawing/2014/main" id="{866DFD1C-51A3-C643-916E-B2084E3803CB}"/>
                </a:ext>
              </a:extLst>
            </p:cNvPr>
            <p:cNvSpPr/>
            <p:nvPr/>
          </p:nvSpPr>
          <p:spPr bwMode="auto">
            <a:xfrm>
              <a:off x="5508401" y="4714585"/>
              <a:ext cx="16281" cy="34887"/>
            </a:xfrm>
            <a:prstGeom prst="roundRect">
              <a:avLst>
                <a:gd name="adj" fmla="val 50000"/>
              </a:avLst>
            </a:prstGeom>
            <a:solidFill>
              <a:srgbClr val="0680E1"/>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0" name="TextBox 69">
            <a:extLst>
              <a:ext uri="{FF2B5EF4-FFF2-40B4-BE49-F238E27FC236}">
                <a16:creationId xmlns:a16="http://schemas.microsoft.com/office/drawing/2014/main" id="{2514ADF1-1C27-162A-7868-C9EBC1103792}"/>
              </a:ext>
            </a:extLst>
          </p:cNvPr>
          <p:cNvSpPr txBox="1"/>
          <p:nvPr/>
        </p:nvSpPr>
        <p:spPr>
          <a:xfrm>
            <a:off x="4674497" y="5002003"/>
            <a:ext cx="488916"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Speech</a:t>
            </a:r>
          </a:p>
        </p:txBody>
      </p:sp>
      <p:grpSp>
        <p:nvGrpSpPr>
          <p:cNvPr id="71" name="Group 70" descr="Language">
            <a:extLst>
              <a:ext uri="{FF2B5EF4-FFF2-40B4-BE49-F238E27FC236}">
                <a16:creationId xmlns:a16="http://schemas.microsoft.com/office/drawing/2014/main" id="{E28FF30B-705B-20A6-356C-1EDC9C1AFA41}"/>
              </a:ext>
            </a:extLst>
          </p:cNvPr>
          <p:cNvGrpSpPr>
            <a:grpSpLocks noChangeAspect="1"/>
          </p:cNvGrpSpPr>
          <p:nvPr/>
        </p:nvGrpSpPr>
        <p:grpSpPr>
          <a:xfrm>
            <a:off x="6342483" y="4453056"/>
            <a:ext cx="365759" cy="358628"/>
            <a:chOff x="7203929" y="4575567"/>
            <a:chExt cx="317550" cy="311358"/>
          </a:xfrm>
        </p:grpSpPr>
        <p:sp>
          <p:nvSpPr>
            <p:cNvPr id="72" name="Freeform: Shape 71">
              <a:extLst>
                <a:ext uri="{FF2B5EF4-FFF2-40B4-BE49-F238E27FC236}">
                  <a16:creationId xmlns:a16="http://schemas.microsoft.com/office/drawing/2014/main" id="{BC442778-AEA0-3B3B-F072-66B75F8CCB87}"/>
                </a:ext>
              </a:extLst>
            </p:cNvPr>
            <p:cNvSpPr/>
            <p:nvPr/>
          </p:nvSpPr>
          <p:spPr bwMode="auto">
            <a:xfrm>
              <a:off x="7203929" y="4591770"/>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3" name="Freeform: Shape 72">
              <a:extLst>
                <a:ext uri="{FF2B5EF4-FFF2-40B4-BE49-F238E27FC236}">
                  <a16:creationId xmlns:a16="http://schemas.microsoft.com/office/drawing/2014/main" id="{F3D2F4C2-2288-EC68-DAD6-EC372297C706}"/>
                </a:ext>
              </a:extLst>
            </p:cNvPr>
            <p:cNvSpPr/>
            <p:nvPr/>
          </p:nvSpPr>
          <p:spPr bwMode="auto">
            <a:xfrm>
              <a:off x="7385189" y="4764733"/>
              <a:ext cx="136290" cy="122192"/>
            </a:xfrm>
            <a:custGeom>
              <a:avLst/>
              <a:gdLst>
                <a:gd name="connsiteX0" fmla="*/ 0 w 637408"/>
                <a:gd name="connsiteY0" fmla="*/ 421480 h 526514"/>
                <a:gd name="connsiteX1" fmla="*/ 637408 w 637408"/>
                <a:gd name="connsiteY1" fmla="*/ 421480 h 526514"/>
                <a:gd name="connsiteX2" fmla="*/ 637408 w 637408"/>
                <a:gd name="connsiteY2" fmla="*/ 526514 h 526514"/>
                <a:gd name="connsiteX3" fmla="*/ 0 w 637408"/>
                <a:gd name="connsiteY3" fmla="*/ 526514 h 526514"/>
                <a:gd name="connsiteX4" fmla="*/ 0 w 637408"/>
                <a:gd name="connsiteY4" fmla="*/ 210740 h 526514"/>
                <a:gd name="connsiteX5" fmla="*/ 317130 w 637408"/>
                <a:gd name="connsiteY5" fmla="*/ 210740 h 526514"/>
                <a:gd name="connsiteX6" fmla="*/ 317130 w 637408"/>
                <a:gd name="connsiteY6" fmla="*/ 315774 h 526514"/>
                <a:gd name="connsiteX7" fmla="*/ 0 w 637408"/>
                <a:gd name="connsiteY7" fmla="*/ 315774 h 526514"/>
                <a:gd name="connsiteX8" fmla="*/ 0 w 637408"/>
                <a:gd name="connsiteY8" fmla="*/ 0 h 526514"/>
                <a:gd name="connsiteX9" fmla="*/ 637408 w 637408"/>
                <a:gd name="connsiteY9" fmla="*/ 0 h 526514"/>
                <a:gd name="connsiteX10" fmla="*/ 637408 w 637408"/>
                <a:gd name="connsiteY10" fmla="*/ 105034 h 526514"/>
                <a:gd name="connsiteX11" fmla="*/ 0 w 637408"/>
                <a:gd name="connsiteY11" fmla="*/ 105034 h 5265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37408" h="526514">
                  <a:moveTo>
                    <a:pt x="0" y="421480"/>
                  </a:moveTo>
                  <a:lnTo>
                    <a:pt x="637408" y="421480"/>
                  </a:lnTo>
                  <a:lnTo>
                    <a:pt x="637408" y="526514"/>
                  </a:lnTo>
                  <a:lnTo>
                    <a:pt x="0" y="526514"/>
                  </a:lnTo>
                  <a:close/>
                  <a:moveTo>
                    <a:pt x="0" y="210740"/>
                  </a:moveTo>
                  <a:lnTo>
                    <a:pt x="317130" y="210740"/>
                  </a:lnTo>
                  <a:lnTo>
                    <a:pt x="317130" y="315774"/>
                  </a:lnTo>
                  <a:lnTo>
                    <a:pt x="0" y="315774"/>
                  </a:lnTo>
                  <a:close/>
                  <a:moveTo>
                    <a:pt x="0" y="0"/>
                  </a:moveTo>
                  <a:lnTo>
                    <a:pt x="637408" y="0"/>
                  </a:lnTo>
                  <a:lnTo>
                    <a:pt x="637408" y="105034"/>
                  </a:lnTo>
                  <a:lnTo>
                    <a:pt x="0" y="105034"/>
                  </a:lnTo>
                  <a:close/>
                </a:path>
              </a:pathLst>
            </a:custGeom>
            <a:solidFill>
              <a:schemeClr val="accent2"/>
            </a:solidFill>
            <a:ln w="12700"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4" name="Freeform: Shape 73">
              <a:extLst>
                <a:ext uri="{FF2B5EF4-FFF2-40B4-BE49-F238E27FC236}">
                  <a16:creationId xmlns:a16="http://schemas.microsoft.com/office/drawing/2014/main" id="{6ED40C11-6808-FD46-5E92-D67AECA05254}"/>
                </a:ext>
              </a:extLst>
            </p:cNvPr>
            <p:cNvSpPr/>
            <p:nvPr/>
          </p:nvSpPr>
          <p:spPr bwMode="auto">
            <a:xfrm rot="18188466">
              <a:off x="7214503" y="4631172"/>
              <a:ext cx="290936" cy="179726"/>
            </a:xfrm>
            <a:custGeom>
              <a:avLst/>
              <a:gdLst>
                <a:gd name="connsiteX0" fmla="*/ 72342 w 509381"/>
                <a:gd name="connsiteY0" fmla="*/ 25018 h 341542"/>
                <a:gd name="connsiteX1" fmla="*/ 67298 w 509381"/>
                <a:gd name="connsiteY1" fmla="*/ 32041 h 341542"/>
                <a:gd name="connsiteX2" fmla="*/ 43259 w 509381"/>
                <a:gd name="connsiteY2" fmla="*/ 173878 h 341542"/>
                <a:gd name="connsiteX3" fmla="*/ 50859 w 509381"/>
                <a:gd name="connsiteY3" fmla="*/ 196938 h 341542"/>
                <a:gd name="connsiteX4" fmla="*/ 79332 w 509381"/>
                <a:gd name="connsiteY4" fmla="*/ 186206 h 341542"/>
                <a:gd name="connsiteX5" fmla="*/ 60605 w 509381"/>
                <a:gd name="connsiteY5" fmla="*/ 275386 h 341542"/>
                <a:gd name="connsiteX6" fmla="*/ 0 w 509381"/>
                <a:gd name="connsiteY6" fmla="*/ 216104 h 341542"/>
                <a:gd name="connsiteX7" fmla="*/ 24323 w 509381"/>
                <a:gd name="connsiteY7" fmla="*/ 206937 h 341542"/>
                <a:gd name="connsiteX8" fmla="*/ 15225 w 509381"/>
                <a:gd name="connsiteY8" fmla="*/ 179331 h 341542"/>
                <a:gd name="connsiteX9" fmla="*/ 42625 w 509381"/>
                <a:gd name="connsiteY9" fmla="*/ 17665 h 341542"/>
                <a:gd name="connsiteX10" fmla="*/ 55313 w 509381"/>
                <a:gd name="connsiteY10" fmla="*/ 0 h 341542"/>
                <a:gd name="connsiteX11" fmla="*/ 463819 w 509381"/>
                <a:gd name="connsiteY11" fmla="*/ 71088 h 341542"/>
                <a:gd name="connsiteX12" fmla="*/ 509381 w 509381"/>
                <a:gd name="connsiteY12" fmla="*/ 142583 h 341542"/>
                <a:gd name="connsiteX13" fmla="*/ 474254 w 509381"/>
                <a:gd name="connsiteY13" fmla="*/ 142583 h 341542"/>
                <a:gd name="connsiteX14" fmla="*/ 471059 w 509381"/>
                <a:gd name="connsiteY14" fmla="*/ 185182 h 341542"/>
                <a:gd name="connsiteX15" fmla="*/ 350884 w 509381"/>
                <a:gd name="connsiteY15" fmla="*/ 341542 h 341542"/>
                <a:gd name="connsiteX16" fmla="*/ 337746 w 509381"/>
                <a:gd name="connsiteY16" fmla="*/ 316191 h 341542"/>
                <a:gd name="connsiteX17" fmla="*/ 446495 w 509381"/>
                <a:gd name="connsiteY17" fmla="*/ 159805 h 341542"/>
                <a:gd name="connsiteX18" fmla="*/ 446962 w 509381"/>
                <a:gd name="connsiteY18" fmla="*/ 142583 h 341542"/>
                <a:gd name="connsiteX19" fmla="*/ 418256 w 509381"/>
                <a:gd name="connsiteY19" fmla="*/ 142583 h 341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9381" h="341542">
                  <a:moveTo>
                    <a:pt x="72342" y="25018"/>
                  </a:moveTo>
                  <a:lnTo>
                    <a:pt x="67298" y="32041"/>
                  </a:lnTo>
                  <a:cubicBezTo>
                    <a:pt x="42761" y="74239"/>
                    <a:pt x="33649" y="124657"/>
                    <a:pt x="43259" y="173878"/>
                  </a:cubicBezTo>
                  <a:lnTo>
                    <a:pt x="50859" y="196938"/>
                  </a:lnTo>
                  <a:lnTo>
                    <a:pt x="79332" y="186206"/>
                  </a:lnTo>
                  <a:lnTo>
                    <a:pt x="60605" y="275386"/>
                  </a:lnTo>
                  <a:lnTo>
                    <a:pt x="0" y="216104"/>
                  </a:lnTo>
                  <a:lnTo>
                    <a:pt x="24323" y="206937"/>
                  </a:lnTo>
                  <a:lnTo>
                    <a:pt x="15225" y="179331"/>
                  </a:lnTo>
                  <a:cubicBezTo>
                    <a:pt x="4271" y="123230"/>
                    <a:pt x="14657" y="65762"/>
                    <a:pt x="42625" y="17665"/>
                  </a:cubicBezTo>
                  <a:lnTo>
                    <a:pt x="55313" y="0"/>
                  </a:lnTo>
                  <a:close/>
                  <a:moveTo>
                    <a:pt x="463819" y="71088"/>
                  </a:moveTo>
                  <a:lnTo>
                    <a:pt x="509381" y="142583"/>
                  </a:lnTo>
                  <a:lnTo>
                    <a:pt x="474254" y="142583"/>
                  </a:lnTo>
                  <a:lnTo>
                    <a:pt x="471059" y="185182"/>
                  </a:lnTo>
                  <a:cubicBezTo>
                    <a:pt x="456630" y="250192"/>
                    <a:pt x="414554" y="308545"/>
                    <a:pt x="350884" y="341542"/>
                  </a:cubicBezTo>
                  <a:lnTo>
                    <a:pt x="337746" y="316191"/>
                  </a:lnTo>
                  <a:cubicBezTo>
                    <a:pt x="399814" y="284026"/>
                    <a:pt x="438492" y="224396"/>
                    <a:pt x="446495" y="159805"/>
                  </a:cubicBezTo>
                  <a:lnTo>
                    <a:pt x="446962" y="142583"/>
                  </a:lnTo>
                  <a:lnTo>
                    <a:pt x="418256" y="142583"/>
                  </a:lnTo>
                  <a:close/>
                </a:path>
              </a:pathLst>
            </a:custGeom>
            <a:solidFill>
              <a:srgbClr val="0078D4"/>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75" name="TextBox 74">
            <a:extLst>
              <a:ext uri="{FF2B5EF4-FFF2-40B4-BE49-F238E27FC236}">
                <a16:creationId xmlns:a16="http://schemas.microsoft.com/office/drawing/2014/main" id="{95DBDB80-BA64-C3E2-A2D9-00DF64649716}"/>
              </a:ext>
            </a:extLst>
          </p:cNvPr>
          <p:cNvSpPr txBox="1"/>
          <p:nvPr/>
        </p:nvSpPr>
        <p:spPr>
          <a:xfrm>
            <a:off x="6195623" y="5002003"/>
            <a:ext cx="66524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Language</a:t>
            </a:r>
          </a:p>
        </p:txBody>
      </p:sp>
      <p:grpSp>
        <p:nvGrpSpPr>
          <p:cNvPr id="76" name="Group 75" descr="Decision">
            <a:extLst>
              <a:ext uri="{FF2B5EF4-FFF2-40B4-BE49-F238E27FC236}">
                <a16:creationId xmlns:a16="http://schemas.microsoft.com/office/drawing/2014/main" id="{25B131B1-6938-0BC1-1163-3E7FBC690E05}"/>
              </a:ext>
            </a:extLst>
          </p:cNvPr>
          <p:cNvGrpSpPr>
            <a:grpSpLocks noChangeAspect="1"/>
          </p:cNvGrpSpPr>
          <p:nvPr/>
        </p:nvGrpSpPr>
        <p:grpSpPr>
          <a:xfrm>
            <a:off x="7949270" y="4440059"/>
            <a:ext cx="365762" cy="356315"/>
            <a:chOff x="9302126" y="4550136"/>
            <a:chExt cx="309543" cy="301558"/>
          </a:xfrm>
        </p:grpSpPr>
        <p:sp>
          <p:nvSpPr>
            <p:cNvPr id="77" name="Rectangle: Rounded Corners 76">
              <a:extLst>
                <a:ext uri="{FF2B5EF4-FFF2-40B4-BE49-F238E27FC236}">
                  <a16:creationId xmlns:a16="http://schemas.microsoft.com/office/drawing/2014/main" id="{3C83AB43-987D-B424-3592-3B21D53BB9B0}"/>
                </a:ext>
              </a:extLst>
            </p:cNvPr>
            <p:cNvSpPr/>
            <p:nvPr/>
          </p:nvSpPr>
          <p:spPr bwMode="auto">
            <a:xfrm rot="2700000">
              <a:off x="9539787" y="4664358"/>
              <a:ext cx="10568"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8" name="Rectangle: Rounded Corners 77">
              <a:extLst>
                <a:ext uri="{FF2B5EF4-FFF2-40B4-BE49-F238E27FC236}">
                  <a16:creationId xmlns:a16="http://schemas.microsoft.com/office/drawing/2014/main" id="{C912F146-9487-9157-A4F9-21A9D33E90A5}"/>
                </a:ext>
              </a:extLst>
            </p:cNvPr>
            <p:cNvSpPr/>
            <p:nvPr/>
          </p:nvSpPr>
          <p:spPr bwMode="auto">
            <a:xfrm rot="8100000">
              <a:off x="9540080" y="4662592"/>
              <a:ext cx="9983" cy="63818"/>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79" name="Circle: Hollow 78">
              <a:extLst>
                <a:ext uri="{FF2B5EF4-FFF2-40B4-BE49-F238E27FC236}">
                  <a16:creationId xmlns:a16="http://schemas.microsoft.com/office/drawing/2014/main" id="{6F185A8D-3D58-193D-7E6B-7E76FB4FDD00}"/>
                </a:ext>
              </a:extLst>
            </p:cNvPr>
            <p:cNvSpPr/>
            <p:nvPr/>
          </p:nvSpPr>
          <p:spPr bwMode="auto">
            <a:xfrm>
              <a:off x="9472967" y="4625083"/>
              <a:ext cx="138702" cy="146827"/>
            </a:xfrm>
            <a:prstGeom prst="donut">
              <a:avLst>
                <a:gd name="adj" fmla="val 7741"/>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0" name="Rectangle: Rounded Corners 79">
              <a:extLst>
                <a:ext uri="{FF2B5EF4-FFF2-40B4-BE49-F238E27FC236}">
                  <a16:creationId xmlns:a16="http://schemas.microsoft.com/office/drawing/2014/main" id="{51A7E2A5-802B-B1C1-30E1-7AEE30A26225}"/>
                </a:ext>
              </a:extLst>
            </p:cNvPr>
            <p:cNvSpPr/>
            <p:nvPr/>
          </p:nvSpPr>
          <p:spPr bwMode="auto">
            <a:xfrm flipH="1">
              <a:off x="9538128" y="4766580"/>
              <a:ext cx="14975" cy="52839"/>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1" name="Rectangle: Rounded Corners 80">
              <a:extLst>
                <a:ext uri="{FF2B5EF4-FFF2-40B4-BE49-F238E27FC236}">
                  <a16:creationId xmlns:a16="http://schemas.microsoft.com/office/drawing/2014/main" id="{08F5B8A5-48C6-F66F-099F-59D782E26B9A}"/>
                </a:ext>
              </a:extLst>
            </p:cNvPr>
            <p:cNvSpPr/>
            <p:nvPr/>
          </p:nvSpPr>
          <p:spPr bwMode="auto">
            <a:xfrm rot="5400000">
              <a:off x="9539010" y="4782121"/>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2" name="Rectangle: Rounded Corners 81">
              <a:extLst>
                <a:ext uri="{FF2B5EF4-FFF2-40B4-BE49-F238E27FC236}">
                  <a16:creationId xmlns:a16="http://schemas.microsoft.com/office/drawing/2014/main" id="{55C1D521-90B3-36AD-1B16-3283E49B402B}"/>
                </a:ext>
              </a:extLst>
            </p:cNvPr>
            <p:cNvSpPr/>
            <p:nvPr/>
          </p:nvSpPr>
          <p:spPr bwMode="auto">
            <a:xfrm rot="16200000" flipH="1">
              <a:off x="9539010" y="4810148"/>
              <a:ext cx="13210" cy="69881"/>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3" name="Freeform: Shape 82">
              <a:extLst>
                <a:ext uri="{FF2B5EF4-FFF2-40B4-BE49-F238E27FC236}">
                  <a16:creationId xmlns:a16="http://schemas.microsoft.com/office/drawing/2014/main" id="{3EAAFE2E-3F11-57CA-DC8E-FB8037777B6E}"/>
                </a:ext>
              </a:extLst>
            </p:cNvPr>
            <p:cNvSpPr/>
            <p:nvPr/>
          </p:nvSpPr>
          <p:spPr bwMode="auto">
            <a:xfrm>
              <a:off x="9365992" y="4550136"/>
              <a:ext cx="187111" cy="79344"/>
            </a:xfrm>
            <a:custGeom>
              <a:avLst/>
              <a:gdLst>
                <a:gd name="connsiteX0" fmla="*/ 233493 w 1713841"/>
                <a:gd name="connsiteY0" fmla="*/ 0 h 686542"/>
                <a:gd name="connsiteX1" fmla="*/ 1480348 w 1713841"/>
                <a:gd name="connsiteY1" fmla="*/ 0 h 686542"/>
                <a:gd name="connsiteX2" fmla="*/ 1713841 w 1713841"/>
                <a:gd name="connsiteY2" fmla="*/ 233493 h 686542"/>
                <a:gd name="connsiteX3" fmla="*/ 1713841 w 1713841"/>
                <a:gd name="connsiteY3" fmla="*/ 686542 h 686542"/>
                <a:gd name="connsiteX4" fmla="*/ 1608076 w 1713841"/>
                <a:gd name="connsiteY4" fmla="*/ 686542 h 686542"/>
                <a:gd name="connsiteX5" fmla="*/ 1608076 w 1713841"/>
                <a:gd name="connsiteY5" fmla="*/ 218163 h 686542"/>
                <a:gd name="connsiteX6" fmla="*/ 1497408 w 1713841"/>
                <a:gd name="connsiteY6" fmla="*/ 107495 h 686542"/>
                <a:gd name="connsiteX7" fmla="*/ 216432 w 1713841"/>
                <a:gd name="connsiteY7" fmla="*/ 107495 h 686542"/>
                <a:gd name="connsiteX8" fmla="*/ 105764 w 1713841"/>
                <a:gd name="connsiteY8" fmla="*/ 218163 h 686542"/>
                <a:gd name="connsiteX9" fmla="*/ 105764 w 1713841"/>
                <a:gd name="connsiteY9" fmla="*/ 686542 h 686542"/>
                <a:gd name="connsiteX10" fmla="*/ 0 w 1713841"/>
                <a:gd name="connsiteY10" fmla="*/ 686542 h 686542"/>
                <a:gd name="connsiteX11" fmla="*/ 0 w 1713841"/>
                <a:gd name="connsiteY11" fmla="*/ 233493 h 686542"/>
                <a:gd name="connsiteX12" fmla="*/ 233493 w 1713841"/>
                <a:gd name="connsiteY12" fmla="*/ 0 h 6865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13841" h="686542">
                  <a:moveTo>
                    <a:pt x="233493" y="0"/>
                  </a:moveTo>
                  <a:lnTo>
                    <a:pt x="1480348" y="0"/>
                  </a:lnTo>
                  <a:cubicBezTo>
                    <a:pt x="1609303" y="0"/>
                    <a:pt x="1713841" y="104538"/>
                    <a:pt x="1713841" y="233493"/>
                  </a:cubicBezTo>
                  <a:lnTo>
                    <a:pt x="1713841" y="686542"/>
                  </a:lnTo>
                  <a:lnTo>
                    <a:pt x="1608076" y="686542"/>
                  </a:lnTo>
                  <a:lnTo>
                    <a:pt x="1608076" y="218163"/>
                  </a:lnTo>
                  <a:cubicBezTo>
                    <a:pt x="1608076" y="157043"/>
                    <a:pt x="1558528" y="107495"/>
                    <a:pt x="1497408" y="107495"/>
                  </a:cubicBezTo>
                  <a:lnTo>
                    <a:pt x="216432" y="107495"/>
                  </a:lnTo>
                  <a:cubicBezTo>
                    <a:pt x="155312" y="107495"/>
                    <a:pt x="105764" y="157043"/>
                    <a:pt x="105764" y="218163"/>
                  </a:cubicBezTo>
                  <a:lnTo>
                    <a:pt x="105764" y="686542"/>
                  </a:lnTo>
                  <a:lnTo>
                    <a:pt x="0" y="686542"/>
                  </a:lnTo>
                  <a:lnTo>
                    <a:pt x="0" y="233493"/>
                  </a:lnTo>
                  <a:cubicBezTo>
                    <a:pt x="0" y="104538"/>
                    <a:pt x="104538" y="0"/>
                    <a:pt x="23349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4" name="Freeform: Shape 83">
              <a:extLst>
                <a:ext uri="{FF2B5EF4-FFF2-40B4-BE49-F238E27FC236}">
                  <a16:creationId xmlns:a16="http://schemas.microsoft.com/office/drawing/2014/main" id="{E461D5D8-824E-5849-40A5-7271A1EAA0BC}"/>
                </a:ext>
              </a:extLst>
            </p:cNvPr>
            <p:cNvSpPr/>
            <p:nvPr/>
          </p:nvSpPr>
          <p:spPr bwMode="auto">
            <a:xfrm>
              <a:off x="9302126" y="4625083"/>
              <a:ext cx="138702" cy="146827"/>
            </a:xfrm>
            <a:custGeom>
              <a:avLst/>
              <a:gdLst>
                <a:gd name="connsiteX0" fmla="*/ 839492 w 1270446"/>
                <a:gd name="connsiteY0" fmla="*/ 439038 h 1270446"/>
                <a:gd name="connsiteX1" fmla="*/ 770221 w 1270446"/>
                <a:gd name="connsiteY1" fmla="*/ 469850 h 1270446"/>
                <a:gd name="connsiteX2" fmla="*/ 581902 w 1270446"/>
                <a:gd name="connsiteY2" fmla="*/ 765659 h 1270446"/>
                <a:gd name="connsiteX3" fmla="*/ 490533 w 1270446"/>
                <a:gd name="connsiteY3" fmla="*/ 697532 h 1270446"/>
                <a:gd name="connsiteX4" fmla="*/ 394560 w 1270446"/>
                <a:gd name="connsiteY4" fmla="*/ 711519 h 1270446"/>
                <a:gd name="connsiteX5" fmla="*/ 408545 w 1270446"/>
                <a:gd name="connsiteY5" fmla="*/ 807493 h 1270446"/>
                <a:gd name="connsiteX6" fmla="*/ 553639 w 1270446"/>
                <a:gd name="connsiteY6" fmla="*/ 915676 h 1270446"/>
                <a:gd name="connsiteX7" fmla="*/ 604523 w 1270446"/>
                <a:gd name="connsiteY7" fmla="*/ 928560 h 1270446"/>
                <a:gd name="connsiteX8" fmla="*/ 618152 w 1270446"/>
                <a:gd name="connsiteY8" fmla="*/ 923785 h 1270446"/>
                <a:gd name="connsiteX9" fmla="*/ 620052 w 1270446"/>
                <a:gd name="connsiteY9" fmla="*/ 923736 h 1270446"/>
                <a:gd name="connsiteX10" fmla="*/ 627278 w 1270446"/>
                <a:gd name="connsiteY10" fmla="*/ 920589 h 1270446"/>
                <a:gd name="connsiteX11" fmla="*/ 629336 w 1270446"/>
                <a:gd name="connsiteY11" fmla="*/ 919869 h 1270446"/>
                <a:gd name="connsiteX12" fmla="*/ 629717 w 1270446"/>
                <a:gd name="connsiteY12" fmla="*/ 919528 h 1270446"/>
                <a:gd name="connsiteX13" fmla="*/ 644157 w 1270446"/>
                <a:gd name="connsiteY13" fmla="*/ 913240 h 1270446"/>
                <a:gd name="connsiteX14" fmla="*/ 663040 w 1270446"/>
                <a:gd name="connsiteY14" fmla="*/ 893615 h 1270446"/>
                <a:gd name="connsiteX15" fmla="*/ 885926 w 1270446"/>
                <a:gd name="connsiteY15" fmla="*/ 543510 h 1270446"/>
                <a:gd name="connsiteX16" fmla="*/ 864904 w 1270446"/>
                <a:gd name="connsiteY16" fmla="*/ 448827 h 1270446"/>
                <a:gd name="connsiteX17" fmla="*/ 839492 w 1270446"/>
                <a:gd name="connsiteY17" fmla="*/ 439038 h 1270446"/>
                <a:gd name="connsiteX18" fmla="*/ 635223 w 1270446"/>
                <a:gd name="connsiteY18" fmla="*/ 0 h 1270446"/>
                <a:gd name="connsiteX19" fmla="*/ 1270446 w 1270446"/>
                <a:gd name="connsiteY19" fmla="*/ 635223 h 1270446"/>
                <a:gd name="connsiteX20" fmla="*/ 635223 w 1270446"/>
                <a:gd name="connsiteY20" fmla="*/ 1270446 h 1270446"/>
                <a:gd name="connsiteX21" fmla="*/ 0 w 1270446"/>
                <a:gd name="connsiteY21" fmla="*/ 635223 h 1270446"/>
                <a:gd name="connsiteX22" fmla="*/ 635223 w 1270446"/>
                <a:gd name="connsiteY22" fmla="*/ 0 h 12704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270446" h="1270446">
                  <a:moveTo>
                    <a:pt x="839492" y="439038"/>
                  </a:moveTo>
                  <a:cubicBezTo>
                    <a:pt x="813137" y="434601"/>
                    <a:pt x="785477" y="445886"/>
                    <a:pt x="770221" y="469850"/>
                  </a:cubicBezTo>
                  <a:lnTo>
                    <a:pt x="581902" y="765659"/>
                  </a:lnTo>
                  <a:lnTo>
                    <a:pt x="490533" y="697532"/>
                  </a:lnTo>
                  <a:cubicBezTo>
                    <a:pt x="460168" y="674892"/>
                    <a:pt x="417199" y="681155"/>
                    <a:pt x="394560" y="711519"/>
                  </a:cubicBezTo>
                  <a:cubicBezTo>
                    <a:pt x="371919" y="741883"/>
                    <a:pt x="378181" y="784853"/>
                    <a:pt x="408545" y="807493"/>
                  </a:cubicBezTo>
                  <a:lnTo>
                    <a:pt x="553639" y="915676"/>
                  </a:lnTo>
                  <a:cubicBezTo>
                    <a:pt x="568821" y="926996"/>
                    <a:pt x="587155" y="931091"/>
                    <a:pt x="604523" y="928560"/>
                  </a:cubicBezTo>
                  <a:lnTo>
                    <a:pt x="618152" y="923785"/>
                  </a:lnTo>
                  <a:lnTo>
                    <a:pt x="620052" y="923736"/>
                  </a:lnTo>
                  <a:lnTo>
                    <a:pt x="627278" y="920589"/>
                  </a:lnTo>
                  <a:lnTo>
                    <a:pt x="629336" y="919869"/>
                  </a:lnTo>
                  <a:lnTo>
                    <a:pt x="629717" y="919528"/>
                  </a:lnTo>
                  <a:lnTo>
                    <a:pt x="644157" y="913240"/>
                  </a:lnTo>
                  <a:cubicBezTo>
                    <a:pt x="651491" y="908182"/>
                    <a:pt x="657955" y="901603"/>
                    <a:pt x="663040" y="893615"/>
                  </a:cubicBezTo>
                  <a:cubicBezTo>
                    <a:pt x="737335" y="776914"/>
                    <a:pt x="811631" y="660212"/>
                    <a:pt x="885926" y="543510"/>
                  </a:cubicBezTo>
                  <a:cubicBezTo>
                    <a:pt x="906267" y="511559"/>
                    <a:pt x="896855" y="469168"/>
                    <a:pt x="864904" y="448827"/>
                  </a:cubicBezTo>
                  <a:cubicBezTo>
                    <a:pt x="856916" y="443742"/>
                    <a:pt x="848276" y="440516"/>
                    <a:pt x="839492" y="439038"/>
                  </a:cubicBezTo>
                  <a:close/>
                  <a:moveTo>
                    <a:pt x="635223" y="0"/>
                  </a:moveTo>
                  <a:cubicBezTo>
                    <a:pt x="986047" y="0"/>
                    <a:pt x="1270446" y="284399"/>
                    <a:pt x="1270446" y="635223"/>
                  </a:cubicBezTo>
                  <a:cubicBezTo>
                    <a:pt x="1270446" y="986047"/>
                    <a:pt x="986047" y="1270446"/>
                    <a:pt x="635223" y="1270446"/>
                  </a:cubicBezTo>
                  <a:cubicBezTo>
                    <a:pt x="284399" y="1270446"/>
                    <a:pt x="0" y="986047"/>
                    <a:pt x="0" y="635223"/>
                  </a:cubicBezTo>
                  <a:cubicBezTo>
                    <a:pt x="0" y="284399"/>
                    <a:pt x="284399" y="0"/>
                    <a:pt x="635223" y="0"/>
                  </a:cubicBezTo>
                  <a:close/>
                </a:path>
              </a:pathLst>
            </a:cu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5" name="Rectangle: Rounded Corners 84">
              <a:extLst>
                <a:ext uri="{FF2B5EF4-FFF2-40B4-BE49-F238E27FC236}">
                  <a16:creationId xmlns:a16="http://schemas.microsoft.com/office/drawing/2014/main" id="{737C6B6C-F7C3-1B64-27DF-E8E61B3182EC}"/>
                </a:ext>
              </a:extLst>
            </p:cNvPr>
            <p:cNvSpPr/>
            <p:nvPr/>
          </p:nvSpPr>
          <p:spPr bwMode="auto">
            <a:xfrm flipH="1">
              <a:off x="9363840" y="4766580"/>
              <a:ext cx="14975" cy="82080"/>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6" name="Rectangle: Rounded Corners 85">
              <a:extLst>
                <a:ext uri="{FF2B5EF4-FFF2-40B4-BE49-F238E27FC236}">
                  <a16:creationId xmlns:a16="http://schemas.microsoft.com/office/drawing/2014/main" id="{FC7E3F2B-4C7F-D3FF-F976-51B44787A9B2}"/>
                </a:ext>
              </a:extLst>
            </p:cNvPr>
            <p:cNvSpPr/>
            <p:nvPr/>
          </p:nvSpPr>
          <p:spPr bwMode="auto">
            <a:xfrm rot="3197686">
              <a:off x="9382244" y="4797040"/>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87" name="Rectangle: Rounded Corners 86">
              <a:extLst>
                <a:ext uri="{FF2B5EF4-FFF2-40B4-BE49-F238E27FC236}">
                  <a16:creationId xmlns:a16="http://schemas.microsoft.com/office/drawing/2014/main" id="{D7E370E9-F189-EE14-681F-B62870EA0B05}"/>
                </a:ext>
              </a:extLst>
            </p:cNvPr>
            <p:cNvSpPr/>
            <p:nvPr/>
          </p:nvSpPr>
          <p:spPr bwMode="auto">
            <a:xfrm rot="18402314" flipH="1">
              <a:off x="9343647" y="4796105"/>
              <a:ext cx="15852" cy="60286"/>
            </a:xfrm>
            <a:prstGeom prst="roundRect">
              <a:avLst>
                <a:gd name="adj" fmla="val 50000"/>
              </a:avLst>
            </a:prstGeom>
            <a:solidFill>
              <a:srgbClr val="50E6FF"/>
            </a:solidFill>
            <a:ln w="9525" cap="flat" cmpd="sng" algn="ctr">
              <a:noFill/>
              <a:prstDash val="solid"/>
              <a:headEnd type="none" w="med" len="med"/>
              <a:tailEnd type="none" w="med" len="med"/>
            </a:ln>
            <a:effectLst/>
          </p:spPr>
          <p:txBody>
            <a:bodyPr rot="0" spcFirstLastPara="0" vertOverflow="overflow" horzOverflow="overflow" vert="horz" wrap="square" lIns="133320" tIns="106656"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grpSp>
      <p:sp>
        <p:nvSpPr>
          <p:cNvPr id="88" name="TextBox 87">
            <a:extLst>
              <a:ext uri="{FF2B5EF4-FFF2-40B4-BE49-F238E27FC236}">
                <a16:creationId xmlns:a16="http://schemas.microsoft.com/office/drawing/2014/main" id="{30F74412-A4D1-31F6-6652-EDC1EF191AEF}"/>
              </a:ext>
            </a:extLst>
          </p:cNvPr>
          <p:cNvSpPr txBox="1"/>
          <p:nvPr/>
        </p:nvSpPr>
        <p:spPr>
          <a:xfrm>
            <a:off x="7842453" y="5002003"/>
            <a:ext cx="573875"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Decision</a:t>
            </a:r>
          </a:p>
        </p:txBody>
      </p:sp>
      <p:sp>
        <p:nvSpPr>
          <p:cNvPr id="89" name="TextBox 88">
            <a:extLst>
              <a:ext uri="{FF2B5EF4-FFF2-40B4-BE49-F238E27FC236}">
                <a16:creationId xmlns:a16="http://schemas.microsoft.com/office/drawing/2014/main" id="{64DAF4A1-5883-7164-698E-F622536D3EBC}"/>
              </a:ext>
            </a:extLst>
          </p:cNvPr>
          <p:cNvSpPr txBox="1"/>
          <p:nvPr/>
        </p:nvSpPr>
        <p:spPr>
          <a:xfrm>
            <a:off x="9185862" y="4640491"/>
            <a:ext cx="984244" cy="369332"/>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Azure OpenAI </a:t>
            </a:r>
          </a:p>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Service</a:t>
            </a:r>
          </a:p>
        </p:txBody>
      </p:sp>
      <p:sp>
        <p:nvSpPr>
          <p:cNvPr id="90" name="Freeform 2">
            <a:extLst>
              <a:ext uri="{FF2B5EF4-FFF2-40B4-BE49-F238E27FC236}">
                <a16:creationId xmlns:a16="http://schemas.microsoft.com/office/drawing/2014/main" id="{FF85A39D-D0F9-E166-D14B-45852837FC54}"/>
              </a:ext>
              <a:ext uri="{C183D7F6-B498-43B3-948B-1728B52AA6E4}">
                <adec:decorative xmlns:adec="http://schemas.microsoft.com/office/drawing/2017/decorative" val="1"/>
              </a:ext>
            </a:extLst>
          </p:cNvPr>
          <p:cNvSpPr>
            <a:spLocks noChangeArrowheads="1"/>
          </p:cNvSpPr>
          <p:nvPr/>
        </p:nvSpPr>
        <p:spPr bwMode="auto">
          <a:xfrm>
            <a:off x="2886318" y="3212554"/>
            <a:ext cx="7599175" cy="1005840"/>
          </a:xfrm>
          <a:prstGeom prst="rect">
            <a:avLst/>
          </a:prstGeom>
          <a:solidFill>
            <a:srgbClr val="000000">
              <a:lumMod val="85000"/>
              <a:lumOff val="15000"/>
              <a:alpha val="66375"/>
            </a:srgbClr>
          </a:solidFill>
          <a:ln w="3175" cap="flat" cmpd="sng" algn="ctr">
            <a:noFill/>
            <a:prstDash val="solid"/>
            <a:headEnd type="none" w="med" len="med"/>
            <a:tailEnd type="none" w="med" len="med"/>
          </a:ln>
          <a:effectLst/>
        </p:spPr>
        <p:txBody>
          <a:bodyPr rot="0" spcFirstLastPara="0" vertOverflow="overflow" horzOverflow="overflow" vert="horz" wrap="square" lIns="133320" tIns="36000" rIns="133320" bIns="106656" numCol="1" spcCol="0" rtlCol="0" fromWordArt="0" anchor="t" anchorCtr="0" forceAA="0" compatLnSpc="1">
            <a:prstTxWarp prst="textNoShape">
              <a:avLst/>
            </a:prstTxWarp>
            <a:noAutofit/>
          </a:bodyPr>
          <a:lstStyle/>
          <a:p>
            <a:pPr marL="0" marR="0" lvl="0" indent="0" algn="ctr" defTabSz="679773" rtl="0" eaLnBrk="1" fontAlgn="base" latinLnBrk="0" hangingPunct="1">
              <a:lnSpc>
                <a:spcPct val="100000"/>
              </a:lnSpc>
              <a:spcBef>
                <a:spcPct val="0"/>
              </a:spcBef>
              <a:spcAft>
                <a:spcPct val="0"/>
              </a:spcAft>
              <a:buClrTx/>
              <a:buSzTx/>
              <a:buFontTx/>
              <a:buNone/>
              <a:tabLst/>
              <a:defRPr/>
            </a:pPr>
            <a:endParaRPr kumimoji="0" lang="en-US" sz="1458" b="0" i="0" u="none" strike="noStrike" kern="0" cap="none" spc="0" normalizeH="0" baseline="0" noProof="0">
              <a:ln>
                <a:noFill/>
              </a:ln>
              <a:solidFill>
                <a:srgbClr val="0078D4">
                  <a:lumMod val="60000"/>
                  <a:lumOff val="40000"/>
                </a:srgbClr>
              </a:solidFill>
              <a:effectLst/>
              <a:uLnTx/>
              <a:uFillTx/>
              <a:latin typeface="Segoe UI"/>
              <a:ea typeface="+mn-ea"/>
              <a:cs typeface="Segoe UI" pitchFamily="34" charset="0"/>
            </a:endParaRPr>
          </a:p>
        </p:txBody>
      </p:sp>
      <p:sp>
        <p:nvSpPr>
          <p:cNvPr id="91" name="TextBox 90">
            <a:extLst>
              <a:ext uri="{FF2B5EF4-FFF2-40B4-BE49-F238E27FC236}">
                <a16:creationId xmlns:a16="http://schemas.microsoft.com/office/drawing/2014/main" id="{ABD170EF-529E-CEE0-6482-5962EBB07427}"/>
              </a:ext>
            </a:extLst>
          </p:cNvPr>
          <p:cNvSpPr txBox="1"/>
          <p:nvPr/>
        </p:nvSpPr>
        <p:spPr>
          <a:xfrm>
            <a:off x="8995649" y="3909924"/>
            <a:ext cx="1255152"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Immersive Reader </a:t>
            </a:r>
          </a:p>
        </p:txBody>
      </p:sp>
      <p:pic>
        <p:nvPicPr>
          <p:cNvPr id="92" name="Picture 91" descr="Immersive Reader">
            <a:extLst>
              <a:ext uri="{FF2B5EF4-FFF2-40B4-BE49-F238E27FC236}">
                <a16:creationId xmlns:a16="http://schemas.microsoft.com/office/drawing/2014/main" id="{24EA8988-223B-DFFE-D207-E1C72761BB68}"/>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437171" y="3336358"/>
            <a:ext cx="372109" cy="372109"/>
          </a:xfrm>
          <a:prstGeom prst="rect">
            <a:avLst/>
          </a:prstGeom>
        </p:spPr>
      </p:pic>
      <p:sp>
        <p:nvSpPr>
          <p:cNvPr id="93" name="TextBox 92">
            <a:extLst>
              <a:ext uri="{FF2B5EF4-FFF2-40B4-BE49-F238E27FC236}">
                <a16:creationId xmlns:a16="http://schemas.microsoft.com/office/drawing/2014/main" id="{0E12C43E-77E2-CE6B-F9B6-DA0BE8CA58E8}"/>
              </a:ext>
            </a:extLst>
          </p:cNvPr>
          <p:cNvSpPr txBox="1"/>
          <p:nvPr/>
        </p:nvSpPr>
        <p:spPr>
          <a:xfrm>
            <a:off x="5315255" y="3909925"/>
            <a:ext cx="1141339"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FFFF"/>
                </a:solidFill>
                <a:effectLst/>
                <a:uLnTx/>
                <a:uFillTx/>
                <a:latin typeface="Segoe UI"/>
                <a:ea typeface="+mn-ea"/>
                <a:cs typeface="+mn-cs"/>
              </a:rPr>
              <a:t>Form Recognizer</a:t>
            </a:r>
          </a:p>
        </p:txBody>
      </p:sp>
      <p:pic>
        <p:nvPicPr>
          <p:cNvPr id="94" name="Graphic 93" descr="Form Recognizer">
            <a:extLst>
              <a:ext uri="{FF2B5EF4-FFF2-40B4-BE49-F238E27FC236}">
                <a16:creationId xmlns:a16="http://schemas.microsoft.com/office/drawing/2014/main" id="{94E86001-DA34-FAA5-53D0-21E60BBE59B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698969" y="3336358"/>
            <a:ext cx="365760" cy="365760"/>
          </a:xfrm>
          <a:prstGeom prst="rect">
            <a:avLst/>
          </a:prstGeom>
        </p:spPr>
      </p:pic>
      <p:sp>
        <p:nvSpPr>
          <p:cNvPr id="95" name="TextBox 94">
            <a:extLst>
              <a:ext uri="{FF2B5EF4-FFF2-40B4-BE49-F238E27FC236}">
                <a16:creationId xmlns:a16="http://schemas.microsoft.com/office/drawing/2014/main" id="{12C73B47-A3BD-73CE-C7DD-32B8A1CC814C}"/>
              </a:ext>
            </a:extLst>
          </p:cNvPr>
          <p:cNvSpPr txBox="1"/>
          <p:nvPr/>
        </p:nvSpPr>
        <p:spPr>
          <a:xfrm>
            <a:off x="3113329" y="3909925"/>
            <a:ext cx="748603"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Bot Service</a:t>
            </a:r>
          </a:p>
        </p:txBody>
      </p:sp>
      <p:pic>
        <p:nvPicPr>
          <p:cNvPr id="96" name="Graphic 95" descr="Bot Service">
            <a:extLst>
              <a:ext uri="{FF2B5EF4-FFF2-40B4-BE49-F238E27FC236}">
                <a16:creationId xmlns:a16="http://schemas.microsoft.com/office/drawing/2014/main" id="{EBF7FAC0-6B93-020D-2F07-B4E92387490F}"/>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3327099" y="3336358"/>
            <a:ext cx="365760" cy="365761"/>
          </a:xfrm>
          <a:prstGeom prst="rect">
            <a:avLst/>
          </a:prstGeom>
        </p:spPr>
      </p:pic>
      <p:sp>
        <p:nvSpPr>
          <p:cNvPr id="97" name="TextBox 96">
            <a:extLst>
              <a:ext uri="{FF2B5EF4-FFF2-40B4-BE49-F238E27FC236}">
                <a16:creationId xmlns:a16="http://schemas.microsoft.com/office/drawing/2014/main" id="{A43F9BD3-9564-44BD-3C8E-F6A694A22A64}"/>
              </a:ext>
            </a:extLst>
          </p:cNvPr>
          <p:cNvSpPr txBox="1"/>
          <p:nvPr/>
        </p:nvSpPr>
        <p:spPr>
          <a:xfrm>
            <a:off x="6652662" y="3909924"/>
            <a:ext cx="939360"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Video Indexer</a:t>
            </a:r>
          </a:p>
        </p:txBody>
      </p:sp>
      <p:pic>
        <p:nvPicPr>
          <p:cNvPr id="98" name="Graphic 97" descr="video indexer icon">
            <a:extLst>
              <a:ext uri="{FF2B5EF4-FFF2-40B4-BE49-F238E27FC236}">
                <a16:creationId xmlns:a16="http://schemas.microsoft.com/office/drawing/2014/main" id="{0194C323-6627-25C6-1E86-3C827AAA0BBF}"/>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6941431" y="3336358"/>
            <a:ext cx="365760" cy="365761"/>
          </a:xfrm>
          <a:prstGeom prst="rect">
            <a:avLst/>
          </a:prstGeom>
        </p:spPr>
      </p:pic>
      <p:sp>
        <p:nvSpPr>
          <p:cNvPr id="99" name="TextBox 98">
            <a:extLst>
              <a:ext uri="{FF2B5EF4-FFF2-40B4-BE49-F238E27FC236}">
                <a16:creationId xmlns:a16="http://schemas.microsoft.com/office/drawing/2014/main" id="{B1787295-F15E-5AD0-7EF6-204C97F4F9E6}"/>
              </a:ext>
            </a:extLst>
          </p:cNvPr>
          <p:cNvSpPr txBox="1"/>
          <p:nvPr/>
        </p:nvSpPr>
        <p:spPr>
          <a:xfrm>
            <a:off x="7788089" y="3909924"/>
            <a:ext cx="1048364"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Metrics Advisor</a:t>
            </a:r>
          </a:p>
        </p:txBody>
      </p:sp>
      <p:pic>
        <p:nvPicPr>
          <p:cNvPr id="100" name="Graphic 99" descr="Metrics Advisor graphic">
            <a:extLst>
              <a:ext uri="{FF2B5EF4-FFF2-40B4-BE49-F238E27FC236}">
                <a16:creationId xmlns:a16="http://schemas.microsoft.com/office/drawing/2014/main" id="{D909D8E1-B54D-098B-1693-C37E7919344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8129391" y="3336358"/>
            <a:ext cx="365760" cy="365760"/>
          </a:xfrm>
          <a:prstGeom prst="rect">
            <a:avLst/>
          </a:prstGeom>
        </p:spPr>
      </p:pic>
      <p:sp>
        <p:nvSpPr>
          <p:cNvPr id="101" name="TextBox 100">
            <a:extLst>
              <a:ext uri="{FF2B5EF4-FFF2-40B4-BE49-F238E27FC236}">
                <a16:creationId xmlns:a16="http://schemas.microsoft.com/office/drawing/2014/main" id="{6ED5E4E8-E4B5-9496-3A56-BCAE6E354D88}"/>
              </a:ext>
            </a:extLst>
          </p:cNvPr>
          <p:cNvSpPr txBox="1"/>
          <p:nvPr/>
        </p:nvSpPr>
        <p:spPr>
          <a:xfrm>
            <a:off x="4021130" y="3909924"/>
            <a:ext cx="1134927" cy="184666"/>
          </a:xfrm>
          <a:prstGeom prst="rect">
            <a:avLst/>
          </a:prstGeom>
          <a:noFill/>
        </p:spPr>
        <p:txBody>
          <a:bodyPr wrap="none" lIns="0" tIns="0" rIns="0" bIns="0"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srgbClr val="FFFFFF"/>
                </a:solidFill>
                <a:effectLst/>
                <a:uLnTx/>
                <a:uFillTx/>
                <a:latin typeface="Segoe UI"/>
                <a:ea typeface="+mn-ea"/>
                <a:cs typeface="+mn-cs"/>
              </a:rPr>
              <a:t>Cognitive Search</a:t>
            </a:r>
          </a:p>
        </p:txBody>
      </p:sp>
      <p:pic>
        <p:nvPicPr>
          <p:cNvPr id="102" name="Graphic 101" descr="Cognitive Search graphic">
            <a:extLst>
              <a:ext uri="{FF2B5EF4-FFF2-40B4-BE49-F238E27FC236}">
                <a16:creationId xmlns:a16="http://schemas.microsoft.com/office/drawing/2014/main" id="{E69D206E-E9DE-DD5B-7050-AA3204D8DBFF}"/>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4400789" y="3336358"/>
            <a:ext cx="365760" cy="365761"/>
          </a:xfrm>
          <a:prstGeom prst="rect">
            <a:avLst/>
          </a:prstGeom>
        </p:spPr>
      </p:pic>
      <p:sp>
        <p:nvSpPr>
          <p:cNvPr id="103" name="Right Bracket 102">
            <a:extLst>
              <a:ext uri="{FF2B5EF4-FFF2-40B4-BE49-F238E27FC236}">
                <a16:creationId xmlns:a16="http://schemas.microsoft.com/office/drawing/2014/main" id="{18CAB024-7C10-BF45-298F-1201DB6135DC}"/>
              </a:ext>
              <a:ext uri="{C183D7F6-B498-43B3-948B-1728B52AA6E4}">
                <adec:decorative xmlns:adec="http://schemas.microsoft.com/office/drawing/2017/decorative" val="1"/>
              </a:ext>
            </a:extLst>
          </p:cNvPr>
          <p:cNvSpPr/>
          <p:nvPr/>
        </p:nvSpPr>
        <p:spPr>
          <a:xfrm>
            <a:off x="10606261" y="3212555"/>
            <a:ext cx="360172" cy="3207196"/>
          </a:xfrm>
          <a:prstGeom prst="rightBracket">
            <a:avLst>
              <a:gd name="adj" fmla="val 116543"/>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04" name="Rectangle 103">
            <a:extLst>
              <a:ext uri="{FF2B5EF4-FFF2-40B4-BE49-F238E27FC236}">
                <a16:creationId xmlns:a16="http://schemas.microsoft.com/office/drawing/2014/main" id="{87CE99AF-9647-6AAA-93F6-53101E5B6E56}"/>
              </a:ext>
              <a:ext uri="{C183D7F6-B498-43B3-948B-1728B52AA6E4}">
                <adec:decorative xmlns:adec="http://schemas.microsoft.com/office/drawing/2017/decorative" val="1"/>
              </a:ext>
            </a:extLst>
          </p:cNvPr>
          <p:cNvSpPr/>
          <p:nvPr/>
        </p:nvSpPr>
        <p:spPr bwMode="auto">
          <a:xfrm>
            <a:off x="10813072" y="4375232"/>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05" name="Group 104" descr="Graphic of Developers and Data Scientists">
            <a:extLst>
              <a:ext uri="{FF2B5EF4-FFF2-40B4-BE49-F238E27FC236}">
                <a16:creationId xmlns:a16="http://schemas.microsoft.com/office/drawing/2014/main" id="{738EC503-4A98-AA2B-0C1E-D0CDF1459815}"/>
              </a:ext>
            </a:extLst>
          </p:cNvPr>
          <p:cNvGrpSpPr/>
          <p:nvPr/>
        </p:nvGrpSpPr>
        <p:grpSpPr>
          <a:xfrm>
            <a:off x="10581242" y="4470832"/>
            <a:ext cx="1057440" cy="723858"/>
            <a:chOff x="70690" y="4603614"/>
            <a:chExt cx="1057440" cy="723858"/>
          </a:xfrm>
        </p:grpSpPr>
        <p:sp>
          <p:nvSpPr>
            <p:cNvPr id="106" name="TextBox 105">
              <a:extLst>
                <a:ext uri="{FF2B5EF4-FFF2-40B4-BE49-F238E27FC236}">
                  <a16:creationId xmlns:a16="http://schemas.microsoft.com/office/drawing/2014/main" id="{EEF0566B-93BB-80DE-D310-9D0F80F79318}"/>
                </a:ext>
              </a:extLst>
            </p:cNvPr>
            <p:cNvSpPr txBox="1"/>
            <p:nvPr/>
          </p:nvSpPr>
          <p:spPr>
            <a:xfrm>
              <a:off x="70690" y="4995073"/>
              <a:ext cx="1057440" cy="332399"/>
            </a:xfrm>
            <a:prstGeom prst="rect">
              <a:avLst/>
            </a:prstGeom>
            <a:noFill/>
          </p:spPr>
          <p:txBody>
            <a:bodyPr wrap="square" lIns="0" tIns="0" rIns="0" bIns="0" rtlCol="0">
              <a:spAutoFit/>
            </a:bodyPr>
            <a:lstStyle>
              <a:defPPr>
                <a:defRPr lang="en-US"/>
              </a:defPPr>
              <a:lvl1pPr>
                <a:defRPr sz="1400">
                  <a:solidFill>
                    <a:schemeClr val="tx2">
                      <a:lumMod val="65000"/>
                    </a:schemeClr>
                  </a:solidFill>
                </a:defRPr>
              </a:lvl1p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Developers &amp; Data Scientists </a:t>
              </a:r>
            </a:p>
          </p:txBody>
        </p:sp>
        <p:grpSp>
          <p:nvGrpSpPr>
            <p:cNvPr id="107" name="Group 106">
              <a:extLst>
                <a:ext uri="{FF2B5EF4-FFF2-40B4-BE49-F238E27FC236}">
                  <a16:creationId xmlns:a16="http://schemas.microsoft.com/office/drawing/2014/main" id="{39C2B2ED-F8EA-82AE-B712-1CEA0C7F9FD6}"/>
                </a:ext>
              </a:extLst>
            </p:cNvPr>
            <p:cNvGrpSpPr/>
            <p:nvPr/>
          </p:nvGrpSpPr>
          <p:grpSpPr>
            <a:xfrm>
              <a:off x="300547" y="4603614"/>
              <a:ext cx="533943" cy="337728"/>
              <a:chOff x="5131145" y="-41574"/>
              <a:chExt cx="703082" cy="444713"/>
            </a:xfrm>
          </p:grpSpPr>
          <p:pic>
            <p:nvPicPr>
              <p:cNvPr id="108" name="Graphic 107">
                <a:extLst>
                  <a:ext uri="{FF2B5EF4-FFF2-40B4-BE49-F238E27FC236}">
                    <a16:creationId xmlns:a16="http://schemas.microsoft.com/office/drawing/2014/main" id="{1A89A105-1374-08C3-BE95-D1040580D434}"/>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5389514" y="-41574"/>
                <a:ext cx="444713" cy="444713"/>
              </a:xfrm>
              <a:prstGeom prst="rect">
                <a:avLst/>
              </a:prstGeom>
            </p:spPr>
          </p:pic>
          <p:pic>
            <p:nvPicPr>
              <p:cNvPr id="109" name="Graphic 108">
                <a:extLst>
                  <a:ext uri="{FF2B5EF4-FFF2-40B4-BE49-F238E27FC236}">
                    <a16:creationId xmlns:a16="http://schemas.microsoft.com/office/drawing/2014/main" id="{BF173B0F-34D8-3C75-6A19-6B82A1BDBFF0}"/>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5131145" y="-14404"/>
                <a:ext cx="394711" cy="394711"/>
              </a:xfrm>
              <a:prstGeom prst="rect">
                <a:avLst/>
              </a:prstGeom>
            </p:spPr>
          </p:pic>
        </p:grpSp>
      </p:grpSp>
      <p:sp>
        <p:nvSpPr>
          <p:cNvPr id="110" name="Right Bracket 109">
            <a:extLst>
              <a:ext uri="{FF2B5EF4-FFF2-40B4-BE49-F238E27FC236}">
                <a16:creationId xmlns:a16="http://schemas.microsoft.com/office/drawing/2014/main" id="{306690B7-B2E0-30C4-922C-78BC989E8CCF}"/>
              </a:ext>
              <a:ext uri="{C183D7F6-B498-43B3-948B-1728B52AA6E4}">
                <adec:decorative xmlns:adec="http://schemas.microsoft.com/office/drawing/2017/decorative" val="1"/>
              </a:ext>
            </a:extLst>
          </p:cNvPr>
          <p:cNvSpPr/>
          <p:nvPr/>
        </p:nvSpPr>
        <p:spPr>
          <a:xfrm>
            <a:off x="10601536" y="1011198"/>
            <a:ext cx="360172" cy="2105758"/>
          </a:xfrm>
          <a:prstGeom prst="rightBracket">
            <a:avLst>
              <a:gd name="adj" fmla="val 79085"/>
            </a:avLst>
          </a:prstGeom>
          <a:ln w="12700">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367" rtl="0" eaLnBrk="1" fontAlgn="auto" latinLnBrk="0" hangingPunct="1">
              <a:lnSpc>
                <a:spcPct val="100000"/>
              </a:lnSpc>
              <a:spcBef>
                <a:spcPts val="0"/>
              </a:spcBef>
              <a:spcAft>
                <a:spcPts val="0"/>
              </a:spcAft>
              <a:buClrTx/>
              <a:buSzTx/>
              <a:buFontTx/>
              <a:buNone/>
              <a:tabLst/>
              <a:defRPr/>
            </a:pPr>
            <a:endParaRPr kumimoji="0" lang="en-US" sz="1765" b="0" i="0" u="none" strike="noStrike" kern="1200" cap="none" spc="0" normalizeH="0" baseline="0" noProof="0">
              <a:ln>
                <a:noFill/>
              </a:ln>
              <a:solidFill>
                <a:srgbClr val="FFFFFF"/>
              </a:solidFill>
              <a:effectLst/>
              <a:uLnTx/>
              <a:uFillTx/>
              <a:latin typeface="Segoe UI"/>
              <a:ea typeface="+mn-ea"/>
              <a:cs typeface="+mn-cs"/>
            </a:endParaRPr>
          </a:p>
        </p:txBody>
      </p:sp>
      <p:sp>
        <p:nvSpPr>
          <p:cNvPr id="111" name="Rectangle 110">
            <a:extLst>
              <a:ext uri="{FF2B5EF4-FFF2-40B4-BE49-F238E27FC236}">
                <a16:creationId xmlns:a16="http://schemas.microsoft.com/office/drawing/2014/main" id="{F8904D69-89DF-041C-AEB3-EEED9D71D225}"/>
              </a:ext>
              <a:ext uri="{C183D7F6-B498-43B3-948B-1728B52AA6E4}">
                <adec:decorative xmlns:adec="http://schemas.microsoft.com/office/drawing/2017/decorative" val="1"/>
              </a:ext>
            </a:extLst>
          </p:cNvPr>
          <p:cNvSpPr/>
          <p:nvPr/>
        </p:nvSpPr>
        <p:spPr bwMode="auto">
          <a:xfrm>
            <a:off x="10841593" y="1623156"/>
            <a:ext cx="257955" cy="881842"/>
          </a:xfrm>
          <a:prstGeom prst="rect">
            <a:avLst/>
          </a:prstGeom>
          <a:solidFill>
            <a:srgbClr val="000000"/>
          </a:soli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err="1">
              <a:ln>
                <a:noFill/>
              </a:ln>
              <a:solidFill>
                <a:srgbClr val="FFFFFF"/>
              </a:solidFill>
              <a:effectLst/>
              <a:uLnTx/>
              <a:uFillTx/>
              <a:latin typeface="Segoe UI"/>
              <a:ea typeface="Segoe UI" pitchFamily="34" charset="0"/>
              <a:cs typeface="Segoe UI" pitchFamily="34" charset="0"/>
            </a:endParaRPr>
          </a:p>
        </p:txBody>
      </p:sp>
      <p:grpSp>
        <p:nvGrpSpPr>
          <p:cNvPr id="112" name="Group 111" descr="Graphic of Business Users">
            <a:extLst>
              <a:ext uri="{FF2B5EF4-FFF2-40B4-BE49-F238E27FC236}">
                <a16:creationId xmlns:a16="http://schemas.microsoft.com/office/drawing/2014/main" id="{936405D0-DB8D-3CC5-0E39-B524C1F6F4C6}"/>
              </a:ext>
            </a:extLst>
          </p:cNvPr>
          <p:cNvGrpSpPr/>
          <p:nvPr/>
        </p:nvGrpSpPr>
        <p:grpSpPr>
          <a:xfrm>
            <a:off x="10655236" y="1720505"/>
            <a:ext cx="689805" cy="720359"/>
            <a:chOff x="10065331" y="1702953"/>
            <a:chExt cx="689805" cy="720359"/>
          </a:xfrm>
        </p:grpSpPr>
        <p:sp>
          <p:nvSpPr>
            <p:cNvPr id="113" name="TextBox 112">
              <a:extLst>
                <a:ext uri="{FF2B5EF4-FFF2-40B4-BE49-F238E27FC236}">
                  <a16:creationId xmlns:a16="http://schemas.microsoft.com/office/drawing/2014/main" id="{38979A67-92F2-859F-686D-8BCD9817C0AE}"/>
                </a:ext>
              </a:extLst>
            </p:cNvPr>
            <p:cNvSpPr txBox="1"/>
            <p:nvPr/>
          </p:nvSpPr>
          <p:spPr>
            <a:xfrm>
              <a:off x="10065331" y="2090913"/>
              <a:ext cx="689805" cy="332399"/>
            </a:xfrm>
            <a:prstGeom prst="rect">
              <a:avLst/>
            </a:prstGeom>
            <a:noFill/>
          </p:spPr>
          <p:txBody>
            <a:bodyPr wrap="square" lIns="0" tIns="0" rIns="0" bIns="0" rtlCol="0">
              <a:spAutoFit/>
            </a:bodyPr>
            <a:lstStyle/>
            <a:p>
              <a:pPr marL="0" marR="0" lvl="0" indent="0" algn="ctr" defTabSz="740664" rtl="0" eaLnBrk="1" fontAlgn="auto" latinLnBrk="0" hangingPunct="1">
                <a:lnSpc>
                  <a:spcPct val="90000"/>
                </a:lnSpc>
                <a:spcBef>
                  <a:spcPts val="0"/>
                </a:spcBef>
                <a:spcAft>
                  <a:spcPts val="0"/>
                </a:spcAft>
                <a:buClrTx/>
                <a:buSzTx/>
                <a:buFontTx/>
                <a:buNone/>
                <a:tabLst/>
                <a:defRPr/>
              </a:pPr>
              <a:r>
                <a:rPr kumimoji="0" lang="en-US" sz="1200" b="1" i="0" u="none" strike="noStrike" kern="0" cap="none" spc="0" normalizeH="0" baseline="0" noProof="0">
                  <a:ln>
                    <a:noFill/>
                  </a:ln>
                  <a:solidFill>
                    <a:prstClr val="white"/>
                  </a:solidFill>
                  <a:effectLst/>
                  <a:uLnTx/>
                  <a:uFillTx/>
                  <a:latin typeface="Segoe UI" panose="020B0502040204020203" pitchFamily="34" charset="0"/>
                  <a:cs typeface="Segoe UI" panose="020B0502040204020203" pitchFamily="34" charset="0"/>
                </a:rPr>
                <a:t>Business Users</a:t>
              </a:r>
            </a:p>
          </p:txBody>
        </p:sp>
        <p:grpSp>
          <p:nvGrpSpPr>
            <p:cNvPr id="114" name="Group 113">
              <a:extLst>
                <a:ext uri="{FF2B5EF4-FFF2-40B4-BE49-F238E27FC236}">
                  <a16:creationId xmlns:a16="http://schemas.microsoft.com/office/drawing/2014/main" id="{547B55F7-87CD-902B-2D7B-509B281D8CEC}"/>
                </a:ext>
              </a:extLst>
            </p:cNvPr>
            <p:cNvGrpSpPr/>
            <p:nvPr/>
          </p:nvGrpSpPr>
          <p:grpSpPr>
            <a:xfrm>
              <a:off x="10108191" y="1702953"/>
              <a:ext cx="511196" cy="331940"/>
              <a:chOff x="4053860" y="-1864422"/>
              <a:chExt cx="673129" cy="437091"/>
            </a:xfrm>
          </p:grpSpPr>
          <p:pic>
            <p:nvPicPr>
              <p:cNvPr id="115" name="Graphic 114">
                <a:extLst>
                  <a:ext uri="{FF2B5EF4-FFF2-40B4-BE49-F238E27FC236}">
                    <a16:creationId xmlns:a16="http://schemas.microsoft.com/office/drawing/2014/main" id="{3FFAE9FC-C410-3469-F4FA-800C6A434386}"/>
                  </a:ext>
                </a:extLst>
              </p:cNvPr>
              <p:cNvPicPr>
                <a:picLocks noChangeAspect="1"/>
              </p:cNvPicPr>
              <p:nvPr/>
            </p:nvPicPr>
            <p:blipFill>
              <a:blip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tretch>
                <a:fillRect/>
              </a:stretch>
            </p:blipFill>
            <p:spPr>
              <a:xfrm>
                <a:off x="4289898" y="-1864422"/>
                <a:ext cx="437091" cy="437091"/>
              </a:xfrm>
              <a:prstGeom prst="rect">
                <a:avLst/>
              </a:prstGeom>
            </p:spPr>
          </p:pic>
          <p:pic>
            <p:nvPicPr>
              <p:cNvPr id="116" name="Graphic 115">
                <a:extLst>
                  <a:ext uri="{FF2B5EF4-FFF2-40B4-BE49-F238E27FC236}">
                    <a16:creationId xmlns:a16="http://schemas.microsoft.com/office/drawing/2014/main" id="{C652017E-E553-DEB2-39AA-65AFB83BCA9E}"/>
                  </a:ext>
                </a:extLst>
              </p:cNvPr>
              <p:cNvPicPr>
                <a:picLocks noChangeAspect="1"/>
              </p:cNvPicPr>
              <p:nvPr/>
            </p:nvPicPr>
            <p:blipFill>
              <a:blip r:embed="rId23">
                <a:extLst>
                  <a:ext uri="{28A0092B-C50C-407E-A947-70E740481C1C}">
                    <a14:useLocalDpi xmlns:a14="http://schemas.microsoft.com/office/drawing/2010/main" val="0"/>
                  </a:ext>
                  <a:ext uri="{96DAC541-7B7A-43D3-8B79-37D633B846F1}">
                    <asvg:svgBlip xmlns:asvg="http://schemas.microsoft.com/office/drawing/2016/SVG/main" r:embed="rId24"/>
                  </a:ext>
                </a:extLst>
              </a:blip>
              <a:stretch>
                <a:fillRect/>
              </a:stretch>
            </p:blipFill>
            <p:spPr>
              <a:xfrm>
                <a:off x="4053860" y="-1838330"/>
                <a:ext cx="394711" cy="394711"/>
              </a:xfrm>
              <a:prstGeom prst="rect">
                <a:avLst/>
              </a:prstGeom>
            </p:spPr>
          </p:pic>
        </p:grpSp>
      </p:grpSp>
    </p:spTree>
    <p:extLst>
      <p:ext uri="{BB962C8B-B14F-4D97-AF65-F5344CB8AC3E}">
        <p14:creationId xmlns:p14="http://schemas.microsoft.com/office/powerpoint/2010/main" val="2160597223"/>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5">
            <a:extLst>
              <a:ext uri="{FF2B5EF4-FFF2-40B4-BE49-F238E27FC236}">
                <a16:creationId xmlns:a16="http://schemas.microsoft.com/office/drawing/2014/main" id="{943F5A21-568C-2CCF-E7AF-73AF79D996DB}"/>
              </a:ext>
            </a:extLst>
          </p:cNvPr>
          <p:cNvSpPr txBox="1">
            <a:spLocks/>
          </p:cNvSpPr>
          <p:nvPr/>
        </p:nvSpPr>
        <p:spPr>
          <a:xfrm>
            <a:off x="739140" y="303335"/>
            <a:ext cx="11018520" cy="553998"/>
          </a:xfrm>
          <a:prstGeom prst="rect">
            <a:avLst/>
          </a:prstGeom>
        </p:spPr>
        <p:txBody>
          <a:bodyPr/>
          <a:lstStyle>
            <a:lvl1pPr algn="l" defTabSz="599984" rtl="0" eaLnBrk="1" latinLnBrk="0" hangingPunct="1">
              <a:spcBef>
                <a:spcPct val="0"/>
              </a:spcBef>
              <a:buNone/>
              <a:defRPr sz="472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a:t>| OpenAI Key Terms</a:t>
            </a:r>
          </a:p>
        </p:txBody>
      </p:sp>
      <p:pic>
        <p:nvPicPr>
          <p:cNvPr id="23" name="Picture 22" descr="a screenshot of a text prompt regarding an email where the instruction to extract the mailing address from the text">
            <a:extLst>
              <a:ext uri="{FF2B5EF4-FFF2-40B4-BE49-F238E27FC236}">
                <a16:creationId xmlns:a16="http://schemas.microsoft.com/office/drawing/2014/main" id="{B8703687-D6C4-C1FD-1E4A-10F4D971EE93}"/>
              </a:ext>
            </a:extLst>
          </p:cNvPr>
          <p:cNvPicPr>
            <a:picLocks noChangeAspect="1"/>
          </p:cNvPicPr>
          <p:nvPr/>
        </p:nvPicPr>
        <p:blipFill rotWithShape="1">
          <a:blip r:embed="rId3"/>
          <a:srcRect t="25699"/>
          <a:stretch/>
        </p:blipFill>
        <p:spPr>
          <a:xfrm>
            <a:off x="739140" y="1251952"/>
            <a:ext cx="11018520" cy="3667926"/>
          </a:xfrm>
          <a:prstGeom prst="rect">
            <a:avLst/>
          </a:prstGeom>
        </p:spPr>
      </p:pic>
      <p:sp>
        <p:nvSpPr>
          <p:cNvPr id="32" name="Rectangle: Rounded Corners 31">
            <a:extLst>
              <a:ext uri="{FF2B5EF4-FFF2-40B4-BE49-F238E27FC236}">
                <a16:creationId xmlns:a16="http://schemas.microsoft.com/office/drawing/2014/main" id="{1A0ECD75-C044-52F4-0C50-7845BDD44D0C}"/>
              </a:ext>
              <a:ext uri="{C183D7F6-B498-43B3-948B-1728B52AA6E4}">
                <adec:decorative xmlns:adec="http://schemas.microsoft.com/office/drawing/2017/decorative" val="1"/>
              </a:ext>
            </a:extLst>
          </p:cNvPr>
          <p:cNvSpPr/>
          <p:nvPr/>
        </p:nvSpPr>
        <p:spPr bwMode="auto">
          <a:xfrm>
            <a:off x="1011033" y="1648221"/>
            <a:ext cx="3797084" cy="286603"/>
          </a:xfrm>
          <a:prstGeom prst="roundRect">
            <a:avLst/>
          </a:prstGeom>
          <a:noFill/>
          <a:ln w="19050" cap="flat" cmpd="sng" algn="ctr">
            <a:solidFill>
              <a:srgbClr val="0070C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0078D4"/>
              </a:solidFill>
              <a:effectLst/>
              <a:uLnTx/>
              <a:uFillTx/>
              <a:latin typeface="Segoe UI"/>
              <a:ea typeface="Segoe UI" pitchFamily="34" charset="0"/>
              <a:cs typeface="Segoe UI" pitchFamily="34" charset="0"/>
            </a:endParaRPr>
          </a:p>
        </p:txBody>
      </p:sp>
      <p:sp>
        <p:nvSpPr>
          <p:cNvPr id="33" name="Rectangle: Rounded Corners 32">
            <a:extLst>
              <a:ext uri="{FF2B5EF4-FFF2-40B4-BE49-F238E27FC236}">
                <a16:creationId xmlns:a16="http://schemas.microsoft.com/office/drawing/2014/main" id="{452A0A4B-6463-175B-8599-E6880FD10312}"/>
              </a:ext>
              <a:ext uri="{C183D7F6-B498-43B3-948B-1728B52AA6E4}">
                <adec:decorative xmlns:adec="http://schemas.microsoft.com/office/drawing/2017/decorative" val="1"/>
              </a:ext>
            </a:extLst>
          </p:cNvPr>
          <p:cNvSpPr/>
          <p:nvPr/>
        </p:nvSpPr>
        <p:spPr bwMode="auto">
          <a:xfrm>
            <a:off x="932319" y="1565725"/>
            <a:ext cx="10409071" cy="2639790"/>
          </a:xfrm>
          <a:prstGeom prst="roundRect">
            <a:avLst>
              <a:gd name="adj" fmla="val 7063"/>
            </a:avLst>
          </a:prstGeom>
          <a:noFill/>
          <a:ln w="19050" cap="flat" cmpd="sng" algn="ctr">
            <a:solidFill>
              <a:srgbClr val="0F780F"/>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4" name="Rectangle: Rounded Corners 33">
            <a:extLst>
              <a:ext uri="{FF2B5EF4-FFF2-40B4-BE49-F238E27FC236}">
                <a16:creationId xmlns:a16="http://schemas.microsoft.com/office/drawing/2014/main" id="{6F382D62-BEEA-45CC-731E-EDCC1E5D3371}"/>
              </a:ext>
              <a:ext uri="{C183D7F6-B498-43B3-948B-1728B52AA6E4}">
                <adec:decorative xmlns:adec="http://schemas.microsoft.com/office/drawing/2017/decorative" val="1"/>
              </a:ext>
            </a:extLst>
          </p:cNvPr>
          <p:cNvSpPr/>
          <p:nvPr/>
        </p:nvSpPr>
        <p:spPr bwMode="auto">
          <a:xfrm>
            <a:off x="1011033" y="4383210"/>
            <a:ext cx="3360275" cy="252698"/>
          </a:xfrm>
          <a:prstGeom prst="roundRect">
            <a:avLst/>
          </a:prstGeom>
          <a:noFill/>
          <a:ln w="19050" cap="flat" cmpd="sng" algn="ctr">
            <a:solidFill>
              <a:srgbClr val="C00000"/>
            </a:solid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5" name="Rectangle: Rounded Corners 34">
            <a:extLst>
              <a:ext uri="{FF2B5EF4-FFF2-40B4-BE49-F238E27FC236}">
                <a16:creationId xmlns:a16="http://schemas.microsoft.com/office/drawing/2014/main" id="{41BC7166-7B53-5CD9-DFBE-E1112CDD42ED}"/>
              </a:ext>
              <a:ext uri="{C183D7F6-B498-43B3-948B-1728B52AA6E4}">
                <adec:decorative xmlns:adec="http://schemas.microsoft.com/office/drawing/2017/decorative" val="1"/>
              </a:ext>
            </a:extLst>
          </p:cNvPr>
          <p:cNvSpPr/>
          <p:nvPr/>
        </p:nvSpPr>
        <p:spPr bwMode="auto">
          <a:xfrm>
            <a:off x="1040216" y="4418457"/>
            <a:ext cx="3301908" cy="180142"/>
          </a:xfrm>
          <a:prstGeom prst="roundRect">
            <a:avLst/>
          </a:prstGeom>
          <a:solidFill>
            <a:srgbClr val="FFFFFF"/>
          </a:solidFill>
          <a:ln w="19050"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800" b="1" i="0" u="none" strike="noStrike" kern="0" cap="none" spc="0" normalizeH="0" baseline="0" noProof="0">
              <a:ln>
                <a:noFill/>
              </a:ln>
              <a:solidFill>
                <a:srgbClr val="FFFFFF"/>
              </a:solidFill>
              <a:effectLst/>
              <a:uLnTx/>
              <a:uFillTx/>
              <a:latin typeface="Segoe UI"/>
              <a:ea typeface="Segoe UI" pitchFamily="34" charset="0"/>
              <a:cs typeface="Segoe UI" pitchFamily="34" charset="0"/>
            </a:endParaRPr>
          </a:p>
        </p:txBody>
      </p:sp>
      <p:sp>
        <p:nvSpPr>
          <p:cNvPr id="36" name="TextBox 35">
            <a:extLst>
              <a:ext uri="{FF2B5EF4-FFF2-40B4-BE49-F238E27FC236}">
                <a16:creationId xmlns:a16="http://schemas.microsoft.com/office/drawing/2014/main" id="{21AE2B30-D436-6B39-D3A9-13182409BFB6}"/>
              </a:ext>
            </a:extLst>
          </p:cNvPr>
          <p:cNvSpPr txBox="1"/>
          <p:nvPr/>
        </p:nvSpPr>
        <p:spPr>
          <a:xfrm>
            <a:off x="739140" y="5246076"/>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a:ln>
                  <a:noFill/>
                </a:ln>
                <a:solidFill>
                  <a:srgbClr val="FFFFFF"/>
                </a:solidFill>
                <a:effectLst/>
                <a:uLnTx/>
                <a:uFillTx/>
                <a:latin typeface="Segoe UI"/>
                <a:ea typeface="+mn-ea"/>
                <a:cs typeface="+mn-cs"/>
              </a:rPr>
              <a:t>Prompt—</a:t>
            </a:r>
            <a:r>
              <a:rPr kumimoji="0" lang="en-US" sz="1800" b="0" i="0" u="none" strike="noStrike" kern="0" cap="none" spc="0" normalizeH="0" baseline="0" noProof="0">
                <a:ln>
                  <a:noFill/>
                </a:ln>
                <a:solidFill>
                  <a:srgbClr val="FFFFFF"/>
                </a:solidFill>
                <a:effectLst/>
                <a:uLnTx/>
                <a:uFillTx/>
                <a:latin typeface="Segoe UI"/>
                <a:ea typeface="+mn-ea"/>
                <a:cs typeface="+mn-cs"/>
              </a:rPr>
              <a:t>Text input that provides some context to the engine on what is expecting.</a:t>
            </a:r>
          </a:p>
        </p:txBody>
      </p:sp>
      <p:sp>
        <p:nvSpPr>
          <p:cNvPr id="37" name="TextBox 36">
            <a:extLst>
              <a:ext uri="{FF2B5EF4-FFF2-40B4-BE49-F238E27FC236}">
                <a16:creationId xmlns:a16="http://schemas.microsoft.com/office/drawing/2014/main" id="{054CB607-0CD9-B9B8-782B-0E5B4B6F2723}"/>
              </a:ext>
            </a:extLst>
          </p:cNvPr>
          <p:cNvSpPr txBox="1"/>
          <p:nvPr/>
        </p:nvSpPr>
        <p:spPr>
          <a:xfrm>
            <a:off x="5002761" y="5249911"/>
            <a:ext cx="3107444"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Completion—</a:t>
            </a:r>
            <a:r>
              <a:rPr kumimoji="0" lang="en-US" sz="1800" b="0" i="0" u="none" strike="noStrike" kern="0" cap="none" spc="0" normalizeH="0" baseline="0" noProof="0" dirty="0">
                <a:ln>
                  <a:noFill/>
                </a:ln>
                <a:solidFill>
                  <a:srgbClr val="FFFFFF"/>
                </a:solidFill>
                <a:effectLst/>
                <a:uLnTx/>
                <a:uFillTx/>
                <a:latin typeface="Segoe UI"/>
                <a:ea typeface="+mn-ea"/>
                <a:cs typeface="+mn-cs"/>
              </a:rPr>
              <a:t>Output that GPT-3 generates based on the prompt. </a:t>
            </a:r>
          </a:p>
        </p:txBody>
      </p:sp>
      <p:cxnSp>
        <p:nvCxnSpPr>
          <p:cNvPr id="38" name="Connector: Elbow 37">
            <a:extLst>
              <a:ext uri="{FF2B5EF4-FFF2-40B4-BE49-F238E27FC236}">
                <a16:creationId xmlns:a16="http://schemas.microsoft.com/office/drawing/2014/main" id="{38E410D8-55A7-AFDD-C00A-2C869E3B98CD}"/>
              </a:ext>
              <a:ext uri="{C183D7F6-B498-43B3-948B-1728B52AA6E4}">
                <adec:decorative xmlns:adec="http://schemas.microsoft.com/office/drawing/2017/decorative" val="1"/>
              </a:ext>
            </a:extLst>
          </p:cNvPr>
          <p:cNvCxnSpPr>
            <a:cxnSpLocks/>
            <a:endCxn id="23" idx="1"/>
          </p:cNvCxnSpPr>
          <p:nvPr/>
        </p:nvCxnSpPr>
        <p:spPr>
          <a:xfrm rot="10800000">
            <a:off x="739140" y="3085916"/>
            <a:ext cx="12700" cy="2854171"/>
          </a:xfrm>
          <a:prstGeom prst="bentConnector3">
            <a:avLst>
              <a:gd name="adj1" fmla="val 1800000"/>
            </a:avLst>
          </a:prstGeom>
          <a:ln>
            <a:solidFill>
              <a:srgbClr val="0F780F"/>
            </a:solidFill>
            <a:headEnd type="none" w="lg" len="med"/>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D69F1D44-55AF-4B30-B926-8BF6E7ECA97E}"/>
              </a:ext>
              <a:ext uri="{C183D7F6-B498-43B3-948B-1728B52AA6E4}">
                <adec:decorative xmlns:adec="http://schemas.microsoft.com/office/drawing/2017/decorative" val="1"/>
              </a:ext>
            </a:extLst>
          </p:cNvPr>
          <p:cNvCxnSpPr>
            <a:cxnSpLocks/>
            <a:stCxn id="37" idx="1"/>
            <a:endCxn id="34" idx="3"/>
          </p:cNvCxnSpPr>
          <p:nvPr/>
        </p:nvCxnSpPr>
        <p:spPr>
          <a:xfrm rot="10800000">
            <a:off x="4371309" y="4509560"/>
            <a:ext cx="631453" cy="1202017"/>
          </a:xfrm>
          <a:prstGeom prst="bentConnector3">
            <a:avLst>
              <a:gd name="adj1" fmla="val 50000"/>
            </a:avLst>
          </a:prstGeom>
          <a:ln>
            <a:solidFill>
              <a:srgbClr val="C00000"/>
            </a:solidFill>
            <a:headEnd type="none" w="lg" len="med"/>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4D1DF06F-75DA-A1B9-4E9D-AEC177392ABD}"/>
              </a:ext>
            </a:extLst>
          </p:cNvPr>
          <p:cNvSpPr txBox="1"/>
          <p:nvPr/>
        </p:nvSpPr>
        <p:spPr>
          <a:xfrm>
            <a:off x="1665191" y="5242659"/>
            <a:ext cx="1547761" cy="923330"/>
          </a:xfrm>
          <a:prstGeom prst="rect">
            <a:avLst/>
          </a:prstGeom>
          <a:noFill/>
        </p:spPr>
        <p:txBody>
          <a:bodyPr wrap="square" anchor="ctr">
            <a:norm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srgbClr val="FFFFFF"/>
                </a:solidFill>
                <a:effectLst/>
                <a:uLnTx/>
                <a:uFillTx/>
                <a:latin typeface="Segoe UI"/>
                <a:ea typeface="+mn-ea"/>
                <a:cs typeface="+mn-cs"/>
              </a:rPr>
              <a:t>some context </a:t>
            </a:r>
          </a:p>
        </p:txBody>
      </p:sp>
      <p:sp>
        <p:nvSpPr>
          <p:cNvPr id="43" name="TextBox 42">
            <a:extLst>
              <a:ext uri="{FF2B5EF4-FFF2-40B4-BE49-F238E27FC236}">
                <a16:creationId xmlns:a16="http://schemas.microsoft.com/office/drawing/2014/main" id="{E2F9215E-81A6-13C2-3858-28B04EFA2E23}"/>
              </a:ext>
            </a:extLst>
          </p:cNvPr>
          <p:cNvSpPr txBox="1"/>
          <p:nvPr/>
        </p:nvSpPr>
        <p:spPr>
          <a:xfrm>
            <a:off x="8581758" y="5314497"/>
            <a:ext cx="3350271" cy="92333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a:ln>
                  <a:noFill/>
                </a:ln>
                <a:solidFill>
                  <a:srgbClr val="FFFFFF"/>
                </a:solidFill>
                <a:effectLst/>
                <a:uLnTx/>
                <a:uFillTx/>
                <a:latin typeface="Segoe UI"/>
                <a:ea typeface="+mn-ea"/>
                <a:cs typeface="+mn-cs"/>
              </a:rPr>
              <a:t>Token —</a:t>
            </a:r>
            <a:r>
              <a:rPr kumimoji="0" lang="en-US" sz="1800" b="0" i="0" u="none" strike="noStrike" kern="0" cap="none" spc="0" normalizeH="0" baseline="0" noProof="0" dirty="0">
                <a:ln>
                  <a:noFill/>
                </a:ln>
                <a:solidFill>
                  <a:srgbClr val="FFFFFF"/>
                </a:solidFill>
                <a:effectLst/>
                <a:uLnTx/>
                <a:uFillTx/>
                <a:latin typeface="Segoe UI"/>
                <a:ea typeface="+mn-ea"/>
                <a:cs typeface="+mn-cs"/>
              </a:rPr>
              <a:t> partial or full words processed and produced</a:t>
            </a:r>
            <a:r>
              <a:rPr kumimoji="0" lang="en-US" sz="1800" b="0" i="0" u="none" strike="noStrike" kern="0" cap="none" spc="0" normalizeH="0" noProof="0" dirty="0">
                <a:ln>
                  <a:noFill/>
                </a:ln>
                <a:solidFill>
                  <a:srgbClr val="FFFFFF"/>
                </a:solidFill>
                <a:effectLst/>
                <a:uLnTx/>
                <a:uFillTx/>
                <a:latin typeface="Segoe UI"/>
                <a:ea typeface="+mn-ea"/>
                <a:cs typeface="+mn-cs"/>
              </a:rPr>
              <a:t> by the GPT models</a:t>
            </a:r>
            <a:endParaRPr kumimoji="0" lang="en-US" sz="1800" b="0" i="0" u="none" strike="noStrike" kern="0" cap="none" spc="0" normalizeH="0" baseline="0" noProof="0" dirty="0">
              <a:ln>
                <a:noFill/>
              </a:ln>
              <a:solidFill>
                <a:srgbClr val="FFFFFF"/>
              </a:solidFill>
              <a:effectLst/>
              <a:uLnTx/>
              <a:uFillTx/>
              <a:latin typeface="Segoe UI"/>
              <a:ea typeface="+mn-ea"/>
              <a:cs typeface="+mn-cs"/>
            </a:endParaRPr>
          </a:p>
        </p:txBody>
      </p:sp>
      <p:cxnSp>
        <p:nvCxnSpPr>
          <p:cNvPr id="44" name="Connector: Elbow 43">
            <a:extLst>
              <a:ext uri="{FF2B5EF4-FFF2-40B4-BE49-F238E27FC236}">
                <a16:creationId xmlns:a16="http://schemas.microsoft.com/office/drawing/2014/main" id="{63469D27-9968-2CFF-75E4-A4415AD3F30C}"/>
              </a:ext>
              <a:ext uri="{C183D7F6-B498-43B3-948B-1728B52AA6E4}">
                <adec:decorative xmlns:adec="http://schemas.microsoft.com/office/drawing/2017/decorative" val="1"/>
              </a:ext>
            </a:extLst>
          </p:cNvPr>
          <p:cNvCxnSpPr>
            <a:cxnSpLocks/>
            <a:stCxn id="43" idx="0"/>
            <a:endCxn id="47" idx="2"/>
          </p:cNvCxnSpPr>
          <p:nvPr/>
        </p:nvCxnSpPr>
        <p:spPr>
          <a:xfrm rot="16200000" flipV="1">
            <a:off x="7000398" y="2058001"/>
            <a:ext cx="2548948" cy="3964044"/>
          </a:xfrm>
          <a:prstGeom prst="bentConnector3">
            <a:avLst>
              <a:gd name="adj1" fmla="val 50000"/>
            </a:avLst>
          </a:prstGeom>
          <a:ln>
            <a:solidFill>
              <a:srgbClr val="7030A0"/>
            </a:solidFill>
            <a:headEnd type="none" w="lg" len="med"/>
            <a:tailEnd type="triangle"/>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D5582E98-3938-73BB-4231-43EC304EF562}"/>
              </a:ext>
              <a:ext uri="{C183D7F6-B498-43B3-948B-1728B52AA6E4}">
                <adec:decorative xmlns:adec="http://schemas.microsoft.com/office/drawing/2017/decorative" val="1"/>
              </a:ext>
            </a:extLst>
          </p:cNvPr>
          <p:cNvGrpSpPr/>
          <p:nvPr/>
        </p:nvGrpSpPr>
        <p:grpSpPr>
          <a:xfrm>
            <a:off x="5149850" y="2672769"/>
            <a:ext cx="2286000" cy="92780"/>
            <a:chOff x="4998973" y="2826634"/>
            <a:chExt cx="2286000" cy="92780"/>
          </a:xfrm>
        </p:grpSpPr>
        <p:sp>
          <p:nvSpPr>
            <p:cNvPr id="47" name="Rectangle: Rounded Corners 46">
              <a:extLst>
                <a:ext uri="{FF2B5EF4-FFF2-40B4-BE49-F238E27FC236}">
                  <a16:creationId xmlns:a16="http://schemas.microsoft.com/office/drawing/2014/main" id="{5D361943-8047-9A0F-C26C-E2DAD1DD6C13}"/>
                </a:ext>
              </a:extLst>
            </p:cNvPr>
            <p:cNvSpPr/>
            <p:nvPr/>
          </p:nvSpPr>
          <p:spPr bwMode="auto">
            <a:xfrm>
              <a:off x="4998973" y="2826634"/>
              <a:ext cx="2286000" cy="92780"/>
            </a:xfrm>
            <a:prstGeom prst="round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AU" sz="2000" err="1">
                <a:solidFill>
                  <a:srgbClr val="000000"/>
                </a:solidFill>
                <a:ea typeface="Segoe UI" pitchFamily="34" charset="0"/>
                <a:cs typeface="Segoe UI" pitchFamily="34" charset="0"/>
              </a:endParaRPr>
            </a:p>
          </p:txBody>
        </p:sp>
        <p:grpSp>
          <p:nvGrpSpPr>
            <p:cNvPr id="48" name="Group 47">
              <a:extLst>
                <a:ext uri="{FF2B5EF4-FFF2-40B4-BE49-F238E27FC236}">
                  <a16:creationId xmlns:a16="http://schemas.microsoft.com/office/drawing/2014/main" id="{16684173-3665-EC8A-AD40-EE0BD261CC96}"/>
                </a:ext>
              </a:extLst>
            </p:cNvPr>
            <p:cNvGrpSpPr/>
            <p:nvPr/>
          </p:nvGrpSpPr>
          <p:grpSpPr>
            <a:xfrm>
              <a:off x="5083307" y="2871787"/>
              <a:ext cx="2141406" cy="1"/>
              <a:chOff x="5083307" y="2871787"/>
              <a:chExt cx="2141406" cy="1"/>
            </a:xfrm>
          </p:grpSpPr>
          <p:cxnSp>
            <p:nvCxnSpPr>
              <p:cNvPr id="49" name="Straight Connector 48">
                <a:extLst>
                  <a:ext uri="{FF2B5EF4-FFF2-40B4-BE49-F238E27FC236}">
                    <a16:creationId xmlns:a16="http://schemas.microsoft.com/office/drawing/2014/main" id="{E63DCDB3-69C0-F191-A4B9-24A765E2D9AC}"/>
                  </a:ext>
                </a:extLst>
              </p:cNvPr>
              <p:cNvCxnSpPr>
                <a:cxnSpLocks/>
              </p:cNvCxnSpPr>
              <p:nvPr/>
            </p:nvCxnSpPr>
            <p:spPr>
              <a:xfrm>
                <a:off x="5083307" y="2871787"/>
                <a:ext cx="10305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D0EB4613-0283-9FB6-E1A9-E463870E7261}"/>
                  </a:ext>
                </a:extLst>
              </p:cNvPr>
              <p:cNvCxnSpPr>
                <a:cxnSpLocks/>
              </p:cNvCxnSpPr>
              <p:nvPr/>
            </p:nvCxnSpPr>
            <p:spPr>
              <a:xfrm>
                <a:off x="5239914" y="2871787"/>
                <a:ext cx="646536"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1AEAC4A9-8C21-F5C5-E6BE-FD0456D22086}"/>
                  </a:ext>
                </a:extLst>
              </p:cNvPr>
              <p:cNvCxnSpPr>
                <a:cxnSpLocks/>
              </p:cNvCxnSpPr>
              <p:nvPr/>
            </p:nvCxnSpPr>
            <p:spPr>
              <a:xfrm>
                <a:off x="5943930" y="2871787"/>
                <a:ext cx="242558"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1C05A24A-6BE3-9BFF-9EE0-0174ED2F423B}"/>
                  </a:ext>
                </a:extLst>
              </p:cNvPr>
              <p:cNvCxnSpPr>
                <a:cxnSpLocks/>
              </p:cNvCxnSpPr>
              <p:nvPr/>
            </p:nvCxnSpPr>
            <p:spPr>
              <a:xfrm>
                <a:off x="6258388" y="2871787"/>
                <a:ext cx="199562"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F37B0980-6607-A1DC-EE50-224FA2F69261}"/>
                  </a:ext>
                </a:extLst>
              </p:cNvPr>
              <p:cNvCxnSpPr>
                <a:cxnSpLocks/>
              </p:cNvCxnSpPr>
              <p:nvPr/>
            </p:nvCxnSpPr>
            <p:spPr>
              <a:xfrm>
                <a:off x="6529850" y="2871787"/>
                <a:ext cx="694863" cy="1"/>
              </a:xfrm>
              <a:prstGeom prst="line">
                <a:avLst/>
              </a:prstGeom>
              <a:ln w="28575">
                <a:solidFill>
                  <a:srgbClr val="7030A0"/>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sp>
        <p:nvSpPr>
          <p:cNvPr id="54" name="TextBox 53">
            <a:extLst>
              <a:ext uri="{FF2B5EF4-FFF2-40B4-BE49-F238E27FC236}">
                <a16:creationId xmlns:a16="http://schemas.microsoft.com/office/drawing/2014/main" id="{DFF6EFE1-0BFE-971E-09F7-59C63FE87970}"/>
              </a:ext>
            </a:extLst>
          </p:cNvPr>
          <p:cNvSpPr txBox="1"/>
          <p:nvPr/>
        </p:nvSpPr>
        <p:spPr>
          <a:xfrm>
            <a:off x="1290959" y="6324669"/>
            <a:ext cx="10058844" cy="307777"/>
          </a:xfrm>
          <a:prstGeom prst="rect">
            <a:avLst/>
          </a:prstGeom>
          <a:noFill/>
        </p:spPr>
        <p:txBody>
          <a:bodyPr wrap="none" lIns="0" tIns="0" rIns="0" bIns="0" rtlCol="0">
            <a:spAutoFit/>
          </a:bodyPr>
          <a:lstStyle/>
          <a:p>
            <a:pPr algn="l"/>
            <a:r>
              <a:rPr lang="en-AU" sz="2000" dirty="0">
                <a:hlinkClick r:id="rId4"/>
              </a:rPr>
              <a:t>https://learn.microsoft.com/en-us/legal/cognitive-services/openai/transparency-note</a:t>
            </a:r>
            <a:endParaRPr lang="en-AU" sz="2000" dirty="0"/>
          </a:p>
        </p:txBody>
      </p:sp>
    </p:spTree>
    <p:extLst>
      <p:ext uri="{BB962C8B-B14F-4D97-AF65-F5344CB8AC3E}">
        <p14:creationId xmlns:p14="http://schemas.microsoft.com/office/powerpoint/2010/main" val="176362468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heel(1)">
                                      <p:cBhvr>
                                        <p:cTn id="7" dur="1000"/>
                                        <p:tgtEl>
                                          <p:spTgt spid="33"/>
                                        </p:tgtEl>
                                      </p:cBhvr>
                                    </p:animEffect>
                                  </p:childTnLst>
                                </p:cTn>
                              </p:par>
                            </p:childTnLst>
                          </p:cTn>
                        </p:par>
                        <p:par>
                          <p:cTn id="8" fill="hold">
                            <p:stCondLst>
                              <p:cond delay="1000"/>
                            </p:stCondLst>
                            <p:childTnLst>
                              <p:par>
                                <p:cTn id="9" presetID="22" presetClass="entr" presetSubtype="1" fill="hold" grpId="0" nodeType="after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up)">
                                      <p:cBhvr>
                                        <p:cTn id="11" dur="500"/>
                                        <p:tgtEl>
                                          <p:spTgt spid="36"/>
                                        </p:tgtEl>
                                      </p:cBhvr>
                                    </p:animEffect>
                                  </p:childTnLst>
                                </p:cTn>
                              </p:par>
                              <p:par>
                                <p:cTn id="12" presetID="22" presetClass="entr" presetSubtype="4" fill="hold" nodeType="withEffect">
                                  <p:stCondLst>
                                    <p:cond delay="0"/>
                                  </p:stCondLst>
                                  <p:childTnLst>
                                    <p:set>
                                      <p:cBhvr>
                                        <p:cTn id="13" dur="1" fill="hold">
                                          <p:stCondLst>
                                            <p:cond delay="0"/>
                                          </p:stCondLst>
                                        </p:cTn>
                                        <p:tgtEl>
                                          <p:spTgt spid="38"/>
                                        </p:tgtEl>
                                        <p:attrNameLst>
                                          <p:attrName>style.visibility</p:attrName>
                                        </p:attrNameLst>
                                      </p:cBhvr>
                                      <p:to>
                                        <p:strVal val="visible"/>
                                      </p:to>
                                    </p:set>
                                    <p:animEffect transition="in" filter="wipe(down)">
                                      <p:cBhvr>
                                        <p:cTn id="14" dur="500"/>
                                        <p:tgtEl>
                                          <p:spTgt spid="38"/>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grpId="0" nodeType="click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wipe(up)">
                                      <p:cBhvr>
                                        <p:cTn id="19" dur="500"/>
                                        <p:tgtEl>
                                          <p:spTgt spid="42"/>
                                        </p:tgtEl>
                                      </p:cBhvr>
                                    </p:animEffect>
                                  </p:childTnLst>
                                </p:cTn>
                              </p:par>
                              <p:par>
                                <p:cTn id="20" presetID="3" presetClass="emph" presetSubtype="2" fill="hold" grpId="1" nodeType="withEffect">
                                  <p:stCondLst>
                                    <p:cond delay="500"/>
                                  </p:stCondLst>
                                  <p:childTnLst>
                                    <p:animClr clrSpc="rgb" dir="cw">
                                      <p:cBhvr override="childStyle">
                                        <p:cTn id="21" dur="1000" fill="hold"/>
                                        <p:tgtEl>
                                          <p:spTgt spid="42"/>
                                        </p:tgtEl>
                                        <p:attrNameLst>
                                          <p:attrName>style.color</p:attrName>
                                        </p:attrNameLst>
                                      </p:cBhvr>
                                      <p:to>
                                        <a:schemeClr val="accent2"/>
                                      </p:to>
                                    </p:animClr>
                                  </p:childTnLst>
                                </p:cTn>
                              </p:par>
                            </p:childTnLst>
                          </p:cTn>
                        </p:par>
                        <p:par>
                          <p:cTn id="22" fill="hold">
                            <p:stCondLst>
                              <p:cond delay="1500"/>
                            </p:stCondLst>
                            <p:childTnLst>
                              <p:par>
                                <p:cTn id="23" presetID="21" presetClass="entr" presetSubtype="1" fill="hold" grpId="0" nodeType="afterEffect">
                                  <p:stCondLst>
                                    <p:cond delay="0"/>
                                  </p:stCondLst>
                                  <p:childTnLst>
                                    <p:set>
                                      <p:cBhvr>
                                        <p:cTn id="24" dur="1" fill="hold">
                                          <p:stCondLst>
                                            <p:cond delay="0"/>
                                          </p:stCondLst>
                                        </p:cTn>
                                        <p:tgtEl>
                                          <p:spTgt spid="32"/>
                                        </p:tgtEl>
                                        <p:attrNameLst>
                                          <p:attrName>style.visibility</p:attrName>
                                        </p:attrNameLst>
                                      </p:cBhvr>
                                      <p:to>
                                        <p:strVal val="visible"/>
                                      </p:to>
                                    </p:set>
                                    <p:animEffect transition="in" filter="wheel(1)">
                                      <p:cBhvr>
                                        <p:cTn id="25" dur="750"/>
                                        <p:tgtEl>
                                          <p:spTgt spid="32"/>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xit" presetSubtype="8" fill="hold" grpId="0" nodeType="clickEffect">
                                  <p:stCondLst>
                                    <p:cond delay="0"/>
                                  </p:stCondLst>
                                  <p:childTnLst>
                                    <p:animEffect transition="out" filter="wipe(left)">
                                      <p:cBhvr>
                                        <p:cTn id="29" dur="500"/>
                                        <p:tgtEl>
                                          <p:spTgt spid="35"/>
                                        </p:tgtEl>
                                      </p:cBhvr>
                                    </p:animEffect>
                                    <p:set>
                                      <p:cBhvr>
                                        <p:cTn id="30" dur="1" fill="hold">
                                          <p:stCondLst>
                                            <p:cond delay="499"/>
                                          </p:stCondLst>
                                        </p:cTn>
                                        <p:tgtEl>
                                          <p:spTgt spid="35"/>
                                        </p:tgtEl>
                                        <p:attrNameLst>
                                          <p:attrName>style.visibility</p:attrName>
                                        </p:attrNameLst>
                                      </p:cBhvr>
                                      <p:to>
                                        <p:strVal val="hidden"/>
                                      </p:to>
                                    </p:set>
                                  </p:childTnLst>
                                </p:cTn>
                              </p:par>
                            </p:childTnLst>
                          </p:cTn>
                        </p:par>
                        <p:par>
                          <p:cTn id="31" fill="hold">
                            <p:stCondLst>
                              <p:cond delay="500"/>
                            </p:stCondLst>
                            <p:childTnLst>
                              <p:par>
                                <p:cTn id="32" presetID="22" presetClass="entr" presetSubtype="1" fill="hold" grpId="0" nodeType="afterEffect">
                                  <p:stCondLst>
                                    <p:cond delay="0"/>
                                  </p:stCondLst>
                                  <p:childTnLst>
                                    <p:set>
                                      <p:cBhvr>
                                        <p:cTn id="33" dur="1" fill="hold">
                                          <p:stCondLst>
                                            <p:cond delay="0"/>
                                          </p:stCondLst>
                                        </p:cTn>
                                        <p:tgtEl>
                                          <p:spTgt spid="37"/>
                                        </p:tgtEl>
                                        <p:attrNameLst>
                                          <p:attrName>style.visibility</p:attrName>
                                        </p:attrNameLst>
                                      </p:cBhvr>
                                      <p:to>
                                        <p:strVal val="visible"/>
                                      </p:to>
                                    </p:set>
                                    <p:animEffect transition="in" filter="wipe(up)">
                                      <p:cBhvr>
                                        <p:cTn id="34" dur="500"/>
                                        <p:tgtEl>
                                          <p:spTgt spid="37"/>
                                        </p:tgtEl>
                                      </p:cBhvr>
                                    </p:animEffect>
                                  </p:childTnLst>
                                </p:cTn>
                              </p:par>
                            </p:childTnLst>
                          </p:cTn>
                        </p:par>
                        <p:par>
                          <p:cTn id="35" fill="hold">
                            <p:stCondLst>
                              <p:cond delay="1000"/>
                            </p:stCondLst>
                            <p:childTnLst>
                              <p:par>
                                <p:cTn id="36" presetID="22" presetClass="entr" presetSubtype="4" fill="hold" nodeType="afterEffect">
                                  <p:stCondLst>
                                    <p:cond delay="0"/>
                                  </p:stCondLst>
                                  <p:childTnLst>
                                    <p:set>
                                      <p:cBhvr>
                                        <p:cTn id="37" dur="1" fill="hold">
                                          <p:stCondLst>
                                            <p:cond delay="0"/>
                                          </p:stCondLst>
                                        </p:cTn>
                                        <p:tgtEl>
                                          <p:spTgt spid="39"/>
                                        </p:tgtEl>
                                        <p:attrNameLst>
                                          <p:attrName>style.visibility</p:attrName>
                                        </p:attrNameLst>
                                      </p:cBhvr>
                                      <p:to>
                                        <p:strVal val="visible"/>
                                      </p:to>
                                    </p:set>
                                    <p:animEffect transition="in" filter="wipe(down)">
                                      <p:cBhvr>
                                        <p:cTn id="38" dur="500"/>
                                        <p:tgtEl>
                                          <p:spTgt spid="39"/>
                                        </p:tgtEl>
                                      </p:cBhvr>
                                    </p:animEffect>
                                  </p:childTnLst>
                                </p:cTn>
                              </p:par>
                            </p:childTnLst>
                          </p:cTn>
                        </p:par>
                        <p:par>
                          <p:cTn id="39" fill="hold">
                            <p:stCondLst>
                              <p:cond delay="1500"/>
                            </p:stCondLst>
                            <p:childTnLst>
                              <p:par>
                                <p:cTn id="40" presetID="21" presetClass="entr" presetSubtype="1" fill="hold" grpId="0" nodeType="afterEffect">
                                  <p:stCondLst>
                                    <p:cond delay="0"/>
                                  </p:stCondLst>
                                  <p:childTnLst>
                                    <p:set>
                                      <p:cBhvr>
                                        <p:cTn id="41" dur="1" fill="hold">
                                          <p:stCondLst>
                                            <p:cond delay="0"/>
                                          </p:stCondLst>
                                        </p:cTn>
                                        <p:tgtEl>
                                          <p:spTgt spid="34"/>
                                        </p:tgtEl>
                                        <p:attrNameLst>
                                          <p:attrName>style.visibility</p:attrName>
                                        </p:attrNameLst>
                                      </p:cBhvr>
                                      <p:to>
                                        <p:strVal val="visible"/>
                                      </p:to>
                                    </p:set>
                                    <p:animEffect transition="in" filter="wheel(1)">
                                      <p:cBhvr>
                                        <p:cTn id="42" dur="1000"/>
                                        <p:tgtEl>
                                          <p:spTgt spid="34"/>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grpId="0" nodeType="clickEffect">
                                  <p:stCondLst>
                                    <p:cond delay="0"/>
                                  </p:stCondLst>
                                  <p:childTnLst>
                                    <p:set>
                                      <p:cBhvr>
                                        <p:cTn id="46" dur="1" fill="hold">
                                          <p:stCondLst>
                                            <p:cond delay="0"/>
                                          </p:stCondLst>
                                        </p:cTn>
                                        <p:tgtEl>
                                          <p:spTgt spid="43"/>
                                        </p:tgtEl>
                                        <p:attrNameLst>
                                          <p:attrName>style.visibility</p:attrName>
                                        </p:attrNameLst>
                                      </p:cBhvr>
                                      <p:to>
                                        <p:strVal val="visible"/>
                                      </p:to>
                                    </p:set>
                                    <p:animEffect transition="in" filter="wipe(up)">
                                      <p:cBhvr>
                                        <p:cTn id="47" dur="500"/>
                                        <p:tgtEl>
                                          <p:spTgt spid="43"/>
                                        </p:tgtEl>
                                      </p:cBhvr>
                                    </p:animEffect>
                                  </p:childTnLst>
                                </p:cTn>
                              </p:par>
                            </p:childTnLst>
                          </p:cTn>
                        </p:par>
                        <p:par>
                          <p:cTn id="48" fill="hold">
                            <p:stCondLst>
                              <p:cond delay="500"/>
                            </p:stCondLst>
                            <p:childTnLst>
                              <p:par>
                                <p:cTn id="49" presetID="22" presetClass="entr" presetSubtype="4" fill="hold" nodeType="after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wipe(down)">
                                      <p:cBhvr>
                                        <p:cTn id="51" dur="500"/>
                                        <p:tgtEl>
                                          <p:spTgt spid="44"/>
                                        </p:tgtEl>
                                      </p:cBhvr>
                                    </p:animEffect>
                                  </p:childTnLst>
                                </p:cTn>
                              </p:par>
                            </p:childTnLst>
                          </p:cTn>
                        </p:par>
                        <p:par>
                          <p:cTn id="52" fill="hold">
                            <p:stCondLst>
                              <p:cond delay="1000"/>
                            </p:stCondLst>
                            <p:childTnLst>
                              <p:par>
                                <p:cTn id="53" presetID="22" presetClass="entr" presetSubtype="8" fill="hold" nodeType="afterEffect">
                                  <p:stCondLst>
                                    <p:cond delay="0"/>
                                  </p:stCondLst>
                                  <p:childTnLst>
                                    <p:set>
                                      <p:cBhvr>
                                        <p:cTn id="54" dur="1" fill="hold">
                                          <p:stCondLst>
                                            <p:cond delay="0"/>
                                          </p:stCondLst>
                                        </p:cTn>
                                        <p:tgtEl>
                                          <p:spTgt spid="45"/>
                                        </p:tgtEl>
                                        <p:attrNameLst>
                                          <p:attrName>style.visibility</p:attrName>
                                        </p:attrNameLst>
                                      </p:cBhvr>
                                      <p:to>
                                        <p:strVal val="visible"/>
                                      </p:to>
                                    </p:set>
                                    <p:animEffect transition="in" filter="wipe(left)">
                                      <p:cBhvr>
                                        <p:cTn id="55"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36" grpId="0"/>
      <p:bldP spid="37" grpId="0"/>
      <p:bldP spid="42" grpId="0"/>
      <p:bldP spid="42" grpId="1"/>
      <p:bldP spid="4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460875-70AA-2814-6AA3-84A5CE14AFC9}"/>
              </a:ext>
            </a:extLst>
          </p:cNvPr>
          <p:cNvSpPr txBox="1">
            <a:spLocks/>
          </p:cNvSpPr>
          <p:nvPr/>
        </p:nvSpPr>
        <p:spPr>
          <a:xfrm>
            <a:off x="588263" y="585216"/>
            <a:ext cx="10430257"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r>
              <a:rPr lang="en-US" sz="3200"/>
              <a:t>Using prompts to get completions from models</a:t>
            </a:r>
          </a:p>
        </p:txBody>
      </p:sp>
      <p:graphicFrame>
        <p:nvGraphicFramePr>
          <p:cNvPr id="3" name="Table 3">
            <a:extLst>
              <a:ext uri="{FF2B5EF4-FFF2-40B4-BE49-F238E27FC236}">
                <a16:creationId xmlns:a16="http://schemas.microsoft.com/office/drawing/2014/main" id="{6F32D486-681C-26C8-E221-179989AEE188}"/>
              </a:ext>
            </a:extLst>
          </p:cNvPr>
          <p:cNvGraphicFramePr>
            <a:graphicFrameLocks noGrp="1"/>
          </p:cNvGraphicFramePr>
          <p:nvPr>
            <p:extLst>
              <p:ext uri="{D42A27DB-BD31-4B8C-83A1-F6EECF244321}">
                <p14:modId xmlns:p14="http://schemas.microsoft.com/office/powerpoint/2010/main" val="1960917647"/>
              </p:ext>
            </p:extLst>
          </p:nvPr>
        </p:nvGraphicFramePr>
        <p:xfrm>
          <a:off x="588263" y="1242198"/>
          <a:ext cx="11295331" cy="4775200"/>
        </p:xfrm>
        <a:graphic>
          <a:graphicData uri="http://schemas.openxmlformats.org/drawingml/2006/table">
            <a:tbl>
              <a:tblPr firstRow="1" bandRow="1">
                <a:tableStyleId>{72833802-FEF1-4C79-8D5D-14CF1EAF98D9}</a:tableStyleId>
              </a:tblPr>
              <a:tblGrid>
                <a:gridCol w="2889822">
                  <a:extLst>
                    <a:ext uri="{9D8B030D-6E8A-4147-A177-3AD203B41FA5}">
                      <a16:colId xmlns:a16="http://schemas.microsoft.com/office/drawing/2014/main" val="2501015183"/>
                    </a:ext>
                  </a:extLst>
                </a:gridCol>
                <a:gridCol w="3842158">
                  <a:extLst>
                    <a:ext uri="{9D8B030D-6E8A-4147-A177-3AD203B41FA5}">
                      <a16:colId xmlns:a16="http://schemas.microsoft.com/office/drawing/2014/main" val="3922181383"/>
                    </a:ext>
                  </a:extLst>
                </a:gridCol>
                <a:gridCol w="4563351">
                  <a:extLst>
                    <a:ext uri="{9D8B030D-6E8A-4147-A177-3AD203B41FA5}">
                      <a16:colId xmlns:a16="http://schemas.microsoft.com/office/drawing/2014/main" val="3274146215"/>
                    </a:ext>
                  </a:extLst>
                </a:gridCol>
              </a:tblGrid>
              <a:tr h="370840">
                <a:tc>
                  <a:txBody>
                    <a:bodyPr/>
                    <a:lstStyle/>
                    <a:p>
                      <a:r>
                        <a:rPr lang="en-US" sz="1600" dirty="0"/>
                        <a:t>Task</a:t>
                      </a:r>
                    </a:p>
                  </a:txBody>
                  <a:tcPr/>
                </a:tc>
                <a:tc>
                  <a:txBody>
                    <a:bodyPr/>
                    <a:lstStyle/>
                    <a:p>
                      <a:r>
                        <a:rPr lang="en-US" sz="1600" dirty="0"/>
                        <a:t>Prompt</a:t>
                      </a:r>
                    </a:p>
                  </a:txBody>
                  <a:tcPr/>
                </a:tc>
                <a:tc>
                  <a:txBody>
                    <a:bodyPr/>
                    <a:lstStyle/>
                    <a:p>
                      <a:r>
                        <a:rPr lang="en-US" sz="1600" dirty="0"/>
                        <a:t>Completion</a:t>
                      </a:r>
                    </a:p>
                  </a:txBody>
                  <a:tcPr/>
                </a:tc>
                <a:extLst>
                  <a:ext uri="{0D108BD9-81ED-4DB2-BD59-A6C34878D82A}">
                    <a16:rowId xmlns:a16="http://schemas.microsoft.com/office/drawing/2014/main" val="3797441824"/>
                  </a:ext>
                </a:extLst>
              </a:tr>
              <a:tr h="370840">
                <a:tc>
                  <a:txBody>
                    <a:bodyPr/>
                    <a:lstStyle/>
                    <a:p>
                      <a:r>
                        <a:rPr lang="en-US" sz="1600" dirty="0"/>
                        <a:t>Classifying content</a:t>
                      </a:r>
                    </a:p>
                  </a:txBody>
                  <a:tcPr/>
                </a:tc>
                <a:tc>
                  <a:txBody>
                    <a:bodyPr/>
                    <a:lstStyle/>
                    <a:p>
                      <a:r>
                        <a:rPr lang="en-US" sz="1600" dirty="0"/>
                        <a:t>Tweet: I enjoyed the training course.</a:t>
                      </a:r>
                    </a:p>
                    <a:p>
                      <a:r>
                        <a:rPr lang="en-US" sz="1600" dirty="0"/>
                        <a:t>Sentiment:</a:t>
                      </a:r>
                    </a:p>
                  </a:txBody>
                  <a:tcPr/>
                </a:tc>
                <a:tc>
                  <a:txBody>
                    <a:bodyPr/>
                    <a:lstStyle/>
                    <a:p>
                      <a:r>
                        <a:rPr lang="en-US" sz="1600" dirty="0"/>
                        <a:t>Positive</a:t>
                      </a:r>
                    </a:p>
                  </a:txBody>
                  <a:tcPr/>
                </a:tc>
                <a:extLst>
                  <a:ext uri="{0D108BD9-81ED-4DB2-BD59-A6C34878D82A}">
                    <a16:rowId xmlns:a16="http://schemas.microsoft.com/office/drawing/2014/main" val="3933770570"/>
                  </a:ext>
                </a:extLst>
              </a:tr>
              <a:tr h="370840">
                <a:tc>
                  <a:txBody>
                    <a:bodyPr/>
                    <a:lstStyle/>
                    <a:p>
                      <a:r>
                        <a:rPr lang="en-US" sz="1600" dirty="0"/>
                        <a:t>Generating new content</a:t>
                      </a:r>
                    </a:p>
                  </a:txBody>
                  <a:tcPr/>
                </a:tc>
                <a:tc>
                  <a:txBody>
                    <a:bodyPr/>
                    <a:lstStyle/>
                    <a:p>
                      <a:r>
                        <a:rPr lang="en-US" sz="1600" dirty="0"/>
                        <a:t>Write a poem about databases</a:t>
                      </a:r>
                    </a:p>
                  </a:txBody>
                  <a:tcPr/>
                </a:tc>
                <a:tc>
                  <a:txBody>
                    <a:bodyPr/>
                    <a:lstStyle/>
                    <a:p>
                      <a:r>
                        <a:rPr lang="en-US" sz="1600" dirty="0"/>
                        <a:t>Databases, oh databases,</a:t>
                      </a:r>
                    </a:p>
                    <a:p>
                      <a:r>
                        <a:rPr lang="en-US" sz="1600" dirty="0"/>
                        <a:t>You keep our information safe,</a:t>
                      </a:r>
                    </a:p>
                    <a:p>
                      <a:r>
                        <a:rPr lang="en-US" sz="1600" dirty="0"/>
                        <a:t>From the small to the large,</a:t>
                      </a:r>
                    </a:p>
                    <a:p>
                      <a:r>
                        <a:rPr lang="en-US" sz="1600" dirty="0"/>
                        <a:t>You store our data in a place.</a:t>
                      </a:r>
                    </a:p>
                  </a:txBody>
                  <a:tcPr/>
                </a:tc>
                <a:extLst>
                  <a:ext uri="{0D108BD9-81ED-4DB2-BD59-A6C34878D82A}">
                    <a16:rowId xmlns:a16="http://schemas.microsoft.com/office/drawing/2014/main" val="2205929667"/>
                  </a:ext>
                </a:extLst>
              </a:tr>
              <a:tr h="370840">
                <a:tc>
                  <a:txBody>
                    <a:bodyPr/>
                    <a:lstStyle/>
                    <a:p>
                      <a:r>
                        <a:rPr lang="en-US" sz="1600" dirty="0"/>
                        <a:t>Transformation/Translation</a:t>
                      </a:r>
                    </a:p>
                  </a:txBody>
                  <a:tcPr/>
                </a:tc>
                <a:tc>
                  <a:txBody>
                    <a:bodyPr/>
                    <a:lstStyle/>
                    <a:p>
                      <a:r>
                        <a:rPr lang="en-US" sz="1600" dirty="0"/>
                        <a:t>English: Hello</a:t>
                      </a:r>
                    </a:p>
                    <a:p>
                      <a:r>
                        <a:rPr lang="en-US" sz="1600" dirty="0"/>
                        <a:t>French:</a:t>
                      </a:r>
                    </a:p>
                  </a:txBody>
                  <a:tcPr/>
                </a:tc>
                <a:tc>
                  <a:txBody>
                    <a:bodyPr/>
                    <a:lstStyle/>
                    <a:p>
                      <a:r>
                        <a:rPr lang="en-US" sz="1600" dirty="0"/>
                        <a:t>Bonjour</a:t>
                      </a:r>
                    </a:p>
                  </a:txBody>
                  <a:tcPr/>
                </a:tc>
                <a:extLst>
                  <a:ext uri="{0D108BD9-81ED-4DB2-BD59-A6C34878D82A}">
                    <a16:rowId xmlns:a16="http://schemas.microsoft.com/office/drawing/2014/main" val="789069934"/>
                  </a:ext>
                </a:extLst>
              </a:tr>
              <a:tr h="370840">
                <a:tc>
                  <a:txBody>
                    <a:bodyPr/>
                    <a:lstStyle/>
                    <a:p>
                      <a:r>
                        <a:rPr lang="en-US" sz="1600" dirty="0"/>
                        <a:t>Summarization</a:t>
                      </a:r>
                    </a:p>
                  </a:txBody>
                  <a:tcPr/>
                </a:tc>
                <a:tc>
                  <a:txBody>
                    <a:bodyPr/>
                    <a:lstStyle/>
                    <a:p>
                      <a:r>
                        <a:rPr lang="en-US" sz="1600" dirty="0"/>
                        <a:t>Scotland is [</a:t>
                      </a:r>
                      <a:r>
                        <a:rPr lang="en-US" sz="1600" i="1" dirty="0"/>
                        <a:t>long description of Scotland…</a:t>
                      </a:r>
                      <a:r>
                        <a:rPr lang="en-US" sz="1600" i="0" dirty="0"/>
                        <a:t>]</a:t>
                      </a:r>
                      <a:endParaRPr lang="en-US" sz="1600" i="1" dirty="0"/>
                    </a:p>
                    <a:p>
                      <a:endParaRPr lang="en-US" sz="1600" i="0" dirty="0"/>
                    </a:p>
                    <a:p>
                      <a:r>
                        <a:rPr lang="en-US" sz="1600" i="0" dirty="0"/>
                        <a:t>Summarize the previous text</a:t>
                      </a:r>
                    </a:p>
                  </a:txBody>
                  <a:tcPr/>
                </a:tc>
                <a:tc>
                  <a:txBody>
                    <a:bodyPr/>
                    <a:lstStyle/>
                    <a:p>
                      <a:r>
                        <a:rPr lang="en-US" sz="1600" dirty="0"/>
                        <a:t>Scotland is [</a:t>
                      </a:r>
                      <a:r>
                        <a:rPr lang="en-US" sz="1600" i="1" dirty="0"/>
                        <a:t>summarized description…</a:t>
                      </a:r>
                      <a:r>
                        <a:rPr lang="en-US" sz="1600" i="0" dirty="0"/>
                        <a:t>]</a:t>
                      </a:r>
                      <a:endParaRPr lang="en-US" sz="1600" dirty="0"/>
                    </a:p>
                  </a:txBody>
                  <a:tcPr/>
                </a:tc>
                <a:extLst>
                  <a:ext uri="{0D108BD9-81ED-4DB2-BD59-A6C34878D82A}">
                    <a16:rowId xmlns:a16="http://schemas.microsoft.com/office/drawing/2014/main" val="4085774716"/>
                  </a:ext>
                </a:extLst>
              </a:tr>
              <a:tr h="370840">
                <a:tc>
                  <a:txBody>
                    <a:bodyPr/>
                    <a:lstStyle/>
                    <a:p>
                      <a:r>
                        <a:rPr lang="en-US" sz="1600" dirty="0"/>
                        <a:t>Continuation</a:t>
                      </a:r>
                    </a:p>
                  </a:txBody>
                  <a:tcPr/>
                </a:tc>
                <a:tc>
                  <a:txBody>
                    <a:bodyPr/>
                    <a:lstStyle/>
                    <a:p>
                      <a:r>
                        <a:rPr lang="en-US" sz="1600" dirty="0"/>
                        <a:t>One way to grow tomatoes is to</a:t>
                      </a:r>
                    </a:p>
                  </a:txBody>
                  <a:tcPr/>
                </a:tc>
                <a:tc>
                  <a:txBody>
                    <a:bodyPr/>
                    <a:lstStyle/>
                    <a:p>
                      <a:r>
                        <a:rPr lang="en-US" sz="1600" b="0" i="0" kern="1200" dirty="0">
                          <a:solidFill>
                            <a:schemeClr val="tx1"/>
                          </a:solidFill>
                          <a:effectLst/>
                          <a:latin typeface="+mn-lt"/>
                          <a:ea typeface="+mn-ea"/>
                          <a:cs typeface="+mn-cs"/>
                        </a:rPr>
                        <a:t>start with seeds…</a:t>
                      </a:r>
                      <a:endParaRPr lang="en-US" sz="1600" dirty="0"/>
                    </a:p>
                  </a:txBody>
                  <a:tcPr/>
                </a:tc>
                <a:extLst>
                  <a:ext uri="{0D108BD9-81ED-4DB2-BD59-A6C34878D82A}">
                    <a16:rowId xmlns:a16="http://schemas.microsoft.com/office/drawing/2014/main" val="2617785238"/>
                  </a:ext>
                </a:extLst>
              </a:tr>
              <a:tr h="370840">
                <a:tc>
                  <a:txBody>
                    <a:bodyPr/>
                    <a:lstStyle/>
                    <a:p>
                      <a:r>
                        <a:rPr lang="en-US" sz="1600" dirty="0"/>
                        <a:t>Question answering</a:t>
                      </a:r>
                    </a:p>
                  </a:txBody>
                  <a:tcPr/>
                </a:tc>
                <a:tc>
                  <a:txBody>
                    <a:bodyPr/>
                    <a:lstStyle/>
                    <a:p>
                      <a:r>
                        <a:rPr lang="en-US" sz="1600" dirty="0"/>
                        <a:t>How many moons does Earth have?</a:t>
                      </a:r>
                    </a:p>
                  </a:txBody>
                  <a:tcPr/>
                </a:tc>
                <a:tc>
                  <a:txBody>
                    <a:bodyPr/>
                    <a:lstStyle/>
                    <a:p>
                      <a:r>
                        <a:rPr lang="en-US" sz="1600" dirty="0"/>
                        <a:t>Earth has one moon.</a:t>
                      </a:r>
                    </a:p>
                  </a:txBody>
                  <a:tcPr/>
                </a:tc>
                <a:extLst>
                  <a:ext uri="{0D108BD9-81ED-4DB2-BD59-A6C34878D82A}">
                    <a16:rowId xmlns:a16="http://schemas.microsoft.com/office/drawing/2014/main" val="2018767808"/>
                  </a:ext>
                </a:extLst>
              </a:tr>
              <a:tr h="370840">
                <a:tc>
                  <a:txBody>
                    <a:bodyPr/>
                    <a:lstStyle/>
                    <a:p>
                      <a:r>
                        <a:rPr lang="en-US" sz="1600" dirty="0"/>
                        <a:t>Chat</a:t>
                      </a:r>
                    </a:p>
                  </a:txBody>
                  <a:tcPr/>
                </a:tc>
                <a:tc>
                  <a:txBody>
                    <a:bodyPr/>
                    <a:lstStyle/>
                    <a:p>
                      <a:r>
                        <a:rPr lang="en-US" sz="1600" i="1" dirty="0"/>
                        <a:t>Setup, followed by messages…</a:t>
                      </a:r>
                    </a:p>
                  </a:txBody>
                  <a:tcPr/>
                </a:tc>
                <a:tc>
                  <a:txBody>
                    <a:bodyPr/>
                    <a:lstStyle/>
                    <a:p>
                      <a:r>
                        <a:rPr lang="en-US" sz="1600" i="1" dirty="0"/>
                        <a:t>A sequence of relevant responses</a:t>
                      </a:r>
                    </a:p>
                  </a:txBody>
                  <a:tcPr/>
                </a:tc>
                <a:extLst>
                  <a:ext uri="{0D108BD9-81ED-4DB2-BD59-A6C34878D82A}">
                    <a16:rowId xmlns:a16="http://schemas.microsoft.com/office/drawing/2014/main" val="2462960910"/>
                  </a:ext>
                </a:extLst>
              </a:tr>
            </a:tbl>
          </a:graphicData>
        </a:graphic>
      </p:graphicFrame>
    </p:spTree>
    <p:extLst>
      <p:ext uri="{BB962C8B-B14F-4D97-AF65-F5344CB8AC3E}">
        <p14:creationId xmlns:p14="http://schemas.microsoft.com/office/powerpoint/2010/main" val="3530670846"/>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618D97D-B303-1EFE-9B21-B0F370050657}"/>
              </a:ext>
            </a:extLst>
          </p:cNvPr>
          <p:cNvPicPr>
            <a:picLocks noChangeAspect="1"/>
          </p:cNvPicPr>
          <p:nvPr/>
        </p:nvPicPr>
        <p:blipFill>
          <a:blip r:embed="rId3"/>
          <a:stretch>
            <a:fillRect/>
          </a:stretch>
        </p:blipFill>
        <p:spPr>
          <a:xfrm>
            <a:off x="0" y="0"/>
            <a:ext cx="12192000" cy="6883267"/>
          </a:xfrm>
          <a:prstGeom prst="rect">
            <a:avLst/>
          </a:prstGeom>
        </p:spPr>
      </p:pic>
    </p:spTree>
    <p:extLst>
      <p:ext uri="{BB962C8B-B14F-4D97-AF65-F5344CB8AC3E}">
        <p14:creationId xmlns:p14="http://schemas.microsoft.com/office/powerpoint/2010/main" val="168547938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 name="Picture 108">
            <a:extLst>
              <a:ext uri="{FF2B5EF4-FFF2-40B4-BE49-F238E27FC236}">
                <a16:creationId xmlns:a16="http://schemas.microsoft.com/office/drawing/2014/main" id="{07481EAD-E46F-DEEA-A7B6-0C66ADBE4948}"/>
              </a:ext>
            </a:extLst>
          </p:cNvPr>
          <p:cNvPicPr>
            <a:picLocks noChangeAspect="1"/>
          </p:cNvPicPr>
          <p:nvPr/>
        </p:nvPicPr>
        <p:blipFill>
          <a:blip r:embed="rId2"/>
          <a:stretch>
            <a:fillRect/>
          </a:stretch>
        </p:blipFill>
        <p:spPr>
          <a:xfrm>
            <a:off x="345942" y="96500"/>
            <a:ext cx="11500116" cy="6461308"/>
          </a:xfrm>
          <a:prstGeom prst="rect">
            <a:avLst/>
          </a:prstGeom>
        </p:spPr>
      </p:pic>
    </p:spTree>
    <p:extLst>
      <p:ext uri="{BB962C8B-B14F-4D97-AF65-F5344CB8AC3E}">
        <p14:creationId xmlns:p14="http://schemas.microsoft.com/office/powerpoint/2010/main" val="3391224768"/>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ounded Rectangle 6">
            <a:extLst>
              <a:ext uri="{FF2B5EF4-FFF2-40B4-BE49-F238E27FC236}">
                <a16:creationId xmlns:a16="http://schemas.microsoft.com/office/drawing/2014/main" id="{6C668858-6597-94C3-893F-D17600810285}"/>
              </a:ext>
              <a:ext uri="{C183D7F6-B498-43B3-948B-1728B52AA6E4}">
                <adec:decorative xmlns:adec="http://schemas.microsoft.com/office/drawing/2017/decorative" val="1"/>
              </a:ext>
            </a:extLst>
          </p:cNvPr>
          <p:cNvSpPr/>
          <p:nvPr/>
        </p:nvSpPr>
        <p:spPr bwMode="auto">
          <a:xfrm>
            <a:off x="1" y="0"/>
            <a:ext cx="12192000" cy="6858000"/>
          </a:xfrm>
          <a:prstGeom prst="roundRect">
            <a:avLst>
              <a:gd name="adj" fmla="val 0"/>
            </a:avLst>
          </a:prstGeom>
          <a:blipFill dpi="0" rotWithShape="1">
            <a:blip r:embed="rId3">
              <a:extLst>
                <a:ext uri="{96DAC541-7B7A-43D3-8B79-37D633B846F1}">
                  <asvg:svgBlip xmlns:asvg="http://schemas.microsoft.com/office/drawing/2016/SVG/main" r:embed="rId4"/>
                </a:ext>
              </a:extLst>
            </a:blip>
            <a:srcRect/>
            <a:tile tx="0" ty="0" sx="100000" sy="100000" flip="none" algn="tl"/>
          </a:blipFill>
          <a:ln w="12700">
            <a:noFill/>
            <a:headEnd type="none" w="med" len="med"/>
            <a:tailEnd type="none" w="med" len="med"/>
          </a:ln>
          <a:effectLst>
            <a:outerShdw blurRad="127000" dist="127000" dir="2700000" algn="tl" rotWithShape="0">
              <a:srgbClr val="2F2F2F">
                <a:alpha val="25000"/>
              </a:srgbClr>
            </a:outerShdw>
          </a:effectLst>
          <a:scene3d>
            <a:camera prst="perspectiveRight" fov="2700000">
              <a:rot lat="0" lon="21594000" rev="0"/>
            </a:camera>
            <a:lightRig rig="flat" dir="t"/>
          </a:scene3d>
          <a:sp3d>
            <a:bevelT w="0" h="38100"/>
            <a:bevelB w="0" h="0"/>
            <a:contourClr>
              <a:schemeClr val="bg1"/>
            </a:contourClr>
          </a:sp3d>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solidFill>
                <a:srgbClr val="FFFFFF"/>
              </a:solidFill>
              <a:effectLst/>
              <a:uLnTx/>
              <a:uFillTx/>
              <a:latin typeface="Segoe UI"/>
              <a:ea typeface="+mn-ea"/>
              <a:cs typeface="Segoe UI" pitchFamily="34" charset="0"/>
            </a:endParaRPr>
          </a:p>
        </p:txBody>
      </p:sp>
      <p:sp>
        <p:nvSpPr>
          <p:cNvPr id="3" name="Rectangle: Top Corners Rounded 14">
            <a:extLst>
              <a:ext uri="{FF2B5EF4-FFF2-40B4-BE49-F238E27FC236}">
                <a16:creationId xmlns:a16="http://schemas.microsoft.com/office/drawing/2014/main" id="{ED8B3E1C-E3F3-BF3D-046B-62161A489AEA}"/>
              </a:ext>
              <a:ext uri="{C183D7F6-B498-43B3-948B-1728B52AA6E4}">
                <adec:decorative xmlns:adec="http://schemas.microsoft.com/office/drawing/2017/decorative" val="1"/>
              </a:ext>
            </a:extLst>
          </p:cNvPr>
          <p:cNvSpPr/>
          <p:nvPr/>
        </p:nvSpPr>
        <p:spPr bwMode="auto">
          <a:xfrm>
            <a:off x="3049" y="0"/>
            <a:ext cx="12188952" cy="6858000"/>
          </a:xfrm>
          <a:prstGeom prst="rect">
            <a:avLst/>
          </a:prstGeom>
          <a:gradFill flip="none" rotWithShape="1">
            <a:gsLst>
              <a:gs pos="60000">
                <a:srgbClr val="091F2C"/>
              </a:gs>
              <a:gs pos="89000">
                <a:srgbClr val="091F2C">
                  <a:alpha val="76000"/>
                </a:srgbClr>
              </a:gs>
              <a:gs pos="100000">
                <a:srgbClr val="091F2C">
                  <a:alpha val="29691"/>
                </a:srgbClr>
              </a:gs>
              <a:gs pos="22000">
                <a:srgbClr val="091F2C"/>
              </a:gs>
              <a:gs pos="0">
                <a:srgbClr val="091F2C">
                  <a:alpha val="59180"/>
                </a:srgbClr>
              </a:gs>
            </a:gsLst>
            <a:path path="circle">
              <a:fillToRect t="100000" r="100000"/>
            </a:path>
            <a:tileRect l="-100000" b="-100000"/>
          </a:gradFill>
          <a:ln w="12700" cap="flat" cmpd="sng" algn="ctr">
            <a:noFill/>
            <a:prstDash val="solid"/>
            <a:headEnd type="none" w="med" len="med"/>
            <a:tailEnd type="none" w="med" len="med"/>
          </a:ln>
          <a:effectLst/>
          <a:scene3d>
            <a:camera prst="perspectiveRight" fov="2700000">
              <a:rot lat="0" lon="21594000" rev="0"/>
            </a:camera>
            <a:lightRig rig="flat" dir="t"/>
          </a:scene3d>
          <a:sp3d>
            <a:bevelT w="0" h="38100"/>
            <a:bevelB w="0" h="0"/>
            <a:contourClr>
              <a:srgbClr val="000000"/>
            </a:contourClr>
          </a:sp3d>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0" cap="none" spc="0" normalizeH="0" baseline="0" noProof="0">
              <a:ln>
                <a:noFill/>
              </a:ln>
              <a:solidFill>
                <a:srgbClr val="FFFFFF"/>
              </a:solidFill>
              <a:effectLst/>
              <a:uLnTx/>
              <a:uFillTx/>
              <a:latin typeface="Segoe UI"/>
              <a:ea typeface="+mn-ea"/>
              <a:cs typeface="Segoe UI" pitchFamily="34" charset="0"/>
            </a:endParaRPr>
          </a:p>
        </p:txBody>
      </p:sp>
      <p:sp>
        <p:nvSpPr>
          <p:cNvPr id="44" name="Title 1">
            <a:extLst>
              <a:ext uri="{FF2B5EF4-FFF2-40B4-BE49-F238E27FC236}">
                <a16:creationId xmlns:a16="http://schemas.microsoft.com/office/drawing/2014/main" id="{DC7A438A-024A-174A-1024-817431F09C67}"/>
              </a:ext>
            </a:extLst>
          </p:cNvPr>
          <p:cNvSpPr txBox="1">
            <a:spLocks noGrp="1"/>
          </p:cNvSpPr>
          <p:nvPr>
            <p:ph type="title" idx="4294967295"/>
          </p:nvPr>
        </p:nvSpPr>
        <p:spPr>
          <a:xfrm>
            <a:off x="2613102" y="2848609"/>
            <a:ext cx="6965796"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ctr"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CA" sz="6000" b="0" i="0" u="none" strike="noStrike" kern="1200" cap="none" spc="-30" normalizeH="0" baseline="0" noProof="0">
                <a:ln w="3175">
                  <a:noFill/>
                </a:ln>
                <a:solidFill>
                  <a:srgbClr val="FFFFFF"/>
                </a:solidFill>
                <a:effectLst/>
                <a:uLnTx/>
                <a:uFillTx/>
                <a:latin typeface="Segoe UI Semibold"/>
                <a:ea typeface="+mn-ea"/>
                <a:cs typeface="Segoe UI" pitchFamily="34" charset="0"/>
              </a:rPr>
              <a:t>Azure AI Studio</a:t>
            </a:r>
          </a:p>
        </p:txBody>
      </p:sp>
      <p:pic>
        <p:nvPicPr>
          <p:cNvPr id="6" name="Graphic 5" descr="Azure AI Studio logo">
            <a:extLst>
              <a:ext uri="{FF2B5EF4-FFF2-40B4-BE49-F238E27FC236}">
                <a16:creationId xmlns:a16="http://schemas.microsoft.com/office/drawing/2014/main" id="{24C34942-82D7-C3C6-154E-220791D9317F}"/>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5291834" y="1289551"/>
            <a:ext cx="1608332" cy="1608332"/>
          </a:xfrm>
          <a:prstGeom prst="rect">
            <a:avLst/>
          </a:prstGeom>
        </p:spPr>
      </p:pic>
      <p:sp>
        <p:nvSpPr>
          <p:cNvPr id="45" name="Text Placeholder 103">
            <a:extLst>
              <a:ext uri="{FF2B5EF4-FFF2-40B4-BE49-F238E27FC236}">
                <a16:creationId xmlns:a16="http://schemas.microsoft.com/office/drawing/2014/main" id="{2D65A1BD-07A4-BDD1-1943-278B1575B29D}"/>
              </a:ext>
            </a:extLst>
          </p:cNvPr>
          <p:cNvSpPr txBox="1">
            <a:spLocks/>
          </p:cNvSpPr>
          <p:nvPr/>
        </p:nvSpPr>
        <p:spPr>
          <a:xfrm>
            <a:off x="2144751" y="4116284"/>
            <a:ext cx="7902498" cy="492443"/>
          </a:xfrm>
          <a:prstGeom prst="rect">
            <a:avLst/>
          </a:prstGeom>
        </p:spPr>
        <p:txBody>
          <a:bodyPr vert="horz" wrap="square" lIns="0" tIns="0" rIns="0" bIns="0" rtlCol="0" anchor="t">
            <a:spAutoFit/>
          </a:bodyPr>
          <a:lstStyle>
            <a:lvl1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gradFill>
                  <a:gsLst>
                    <a:gs pos="70000">
                      <a:srgbClr val="49C5B1"/>
                    </a:gs>
                    <a:gs pos="0">
                      <a:srgbClr val="8DE971"/>
                    </a:gs>
                  </a:gsLst>
                  <a:path path="circle">
                    <a:fillToRect l="100000" t="100000"/>
                  </a:path>
                </a:gradFill>
                <a:latin typeface="+mj-lt"/>
                <a:ea typeface="+mn-ea"/>
                <a:cs typeface="Segoe UI" panose="020B0502040204020203" pitchFamily="34" charset="0"/>
              </a:defRPr>
            </a:lvl1pPr>
            <a:lvl2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2pPr>
            <a:lvl3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3pPr>
            <a:lvl4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4pPr>
            <a:lvl5pPr marL="12700" marR="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sz="2800" kern="1200" spc="0" baseline="0">
                <a:solidFill>
                  <a:schemeClr val="tx1"/>
                </a:solidFill>
                <a:latin typeface="+mj-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12700" marR="0" lvl="0" indent="0" algn="ctr"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8DC8E8"/>
                </a:solidFill>
                <a:effectLst/>
                <a:uLnTx/>
                <a:uFillTx/>
                <a:latin typeface="Segoe UI Semibold"/>
                <a:ea typeface="+mn-ea"/>
                <a:cs typeface="Segoe UI"/>
              </a:rPr>
              <a:t>Generally available</a:t>
            </a:r>
            <a:endParaRPr kumimoji="0" lang="en-US" sz="2800" b="0" i="0" u="none" strike="noStrike" kern="1200" cap="none" spc="0" normalizeH="0" baseline="0" noProof="0" dirty="0">
              <a:ln>
                <a:noFill/>
              </a:ln>
              <a:gradFill>
                <a:gsLst>
                  <a:gs pos="0">
                    <a:srgbClr val="8DE971"/>
                  </a:gs>
                  <a:gs pos="70000">
                    <a:srgbClr val="49C5B1"/>
                  </a:gs>
                </a:gsLst>
                <a:path path="circle">
                  <a:fillToRect l="100000" t="100000"/>
                </a:path>
              </a:gradFill>
              <a:effectLst/>
              <a:uLnTx/>
              <a:uFillTx/>
              <a:latin typeface="Segoe UI Semibold"/>
              <a:ea typeface="+mn-ea"/>
              <a:cs typeface="Segoe UI" panose="020B0502040204020203" pitchFamily="34" charset="0"/>
            </a:endParaRPr>
          </a:p>
        </p:txBody>
      </p:sp>
      <p:sp>
        <p:nvSpPr>
          <p:cNvPr id="4" name="TextBox 3">
            <a:extLst>
              <a:ext uri="{FF2B5EF4-FFF2-40B4-BE49-F238E27FC236}">
                <a16:creationId xmlns:a16="http://schemas.microsoft.com/office/drawing/2014/main" id="{200BF4D8-7CB3-9C30-F134-0CF7D5EA0DFC}"/>
              </a:ext>
            </a:extLst>
          </p:cNvPr>
          <p:cNvSpPr txBox="1"/>
          <p:nvPr/>
        </p:nvSpPr>
        <p:spPr>
          <a:xfrm>
            <a:off x="4213833" y="4780918"/>
            <a:ext cx="3764333" cy="492443"/>
          </a:xfrm>
          <a:prstGeom prst="roundRect">
            <a:avLst>
              <a:gd name="adj" fmla="val 50000"/>
            </a:avLst>
          </a:prstGeom>
          <a:gradFill flip="none" rotWithShape="1">
            <a:gsLst>
              <a:gs pos="35000">
                <a:srgbClr val="8DC8E8"/>
              </a:gs>
              <a:gs pos="10000">
                <a:srgbClr val="D59ED7"/>
              </a:gs>
            </a:gsLst>
            <a:path path="circle">
              <a:fillToRect l="100000" t="100000"/>
            </a:path>
            <a:tileRect r="-100000" b="-100000"/>
          </a:gradFill>
          <a:ln>
            <a:noFill/>
            <a:headEnd type="none" w="med" len="med"/>
            <a:tailEnd type="none" w="med" len="med"/>
          </a:ln>
          <a:effectLst>
            <a:outerShdw blurRad="63500" dist="127000" dir="2700000" algn="tl" rotWithShape="0">
              <a:srgbClr val="000000">
                <a:alpha val="50000"/>
              </a:srgb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defPPr>
              <a:defRPr lang="en-US"/>
            </a:defPPr>
            <a:lvl1pPr algn="ctr" fontAlgn="base">
              <a:lnSpc>
                <a:spcPct val="90000"/>
              </a:lnSpc>
              <a:spcBef>
                <a:spcPct val="0"/>
              </a:spcBef>
              <a:spcAft>
                <a:spcPct val="0"/>
              </a:spcAft>
              <a:defRPr sz="2400" b="1">
                <a:ln w="3175">
                  <a:noFill/>
                </a:ln>
                <a:gradFill>
                  <a:gsLst>
                    <a:gs pos="77528">
                      <a:srgbClr val="000000"/>
                    </a:gs>
                    <a:gs pos="53933">
                      <a:srgbClr val="000000"/>
                    </a:gs>
                  </a:gsLst>
                  <a:path path="circle">
                    <a:fillToRect l="100000" b="100000"/>
                  </a:path>
                </a:gradFill>
                <a:latin typeface="+mj-lt"/>
                <a:cs typeface="Segoe UI" pitchFamily="34" charset="0"/>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marL="0" marR="0" lvl="0" indent="0" algn="ctr" defTabSz="914367" rtl="0" eaLnBrk="1" fontAlgn="base" latinLnBrk="0" hangingPunct="1">
              <a:lnSpc>
                <a:spcPct val="90000"/>
              </a:lnSpc>
              <a:spcBef>
                <a:spcPct val="0"/>
              </a:spcBef>
              <a:spcAft>
                <a:spcPct val="0"/>
              </a:spcAft>
              <a:buClrTx/>
              <a:buSzTx/>
              <a:buFontTx/>
              <a:buNone/>
              <a:tabLst/>
              <a:defRPr/>
            </a:pPr>
            <a:r>
              <a:rPr kumimoji="0" lang="en-CA" sz="2000" b="1" i="0" u="none" strike="noStrike" kern="1200" cap="none" spc="0" normalizeH="0" baseline="0" noProof="0">
                <a:ln w="3175">
                  <a:noFill/>
                </a:ln>
                <a:gradFill>
                  <a:gsLst>
                    <a:gs pos="53933">
                      <a:srgbClr val="000000"/>
                    </a:gs>
                    <a:gs pos="77528">
                      <a:srgbClr val="000000"/>
                    </a:gs>
                  </a:gsLst>
                  <a:path path="circle">
                    <a:fillToRect l="100000" b="100000"/>
                  </a:path>
                </a:gradFill>
                <a:effectLst/>
                <a:uLnTx/>
                <a:uFillTx/>
                <a:latin typeface="Segoe UI Semibold"/>
                <a:ea typeface="+mn-ea"/>
                <a:cs typeface="Segoe UI"/>
              </a:rPr>
              <a:t>https://</a:t>
            </a:r>
            <a:r>
              <a:rPr lang="en-CA" sz="2000">
                <a:gradFill>
                  <a:gsLst>
                    <a:gs pos="53933">
                      <a:srgbClr val="000000"/>
                    </a:gs>
                    <a:gs pos="77528">
                      <a:srgbClr val="000000"/>
                    </a:gs>
                  </a:gsLst>
                  <a:path path="circle">
                    <a:fillToRect l="100000" b="100000"/>
                  </a:path>
                </a:gradFill>
                <a:latin typeface="Segoe UI Semibold"/>
                <a:cs typeface="Segoe UI"/>
              </a:rPr>
              <a:t>ai.azure</a:t>
            </a:r>
            <a:r>
              <a:rPr kumimoji="0" lang="en-CA" sz="2000" b="1" i="0" u="none" strike="noStrike" kern="1200" cap="none" spc="0" normalizeH="0" baseline="0" noProof="0">
                <a:ln w="3175">
                  <a:noFill/>
                </a:ln>
                <a:gradFill>
                  <a:gsLst>
                    <a:gs pos="53933">
                      <a:srgbClr val="000000"/>
                    </a:gs>
                    <a:gs pos="77528">
                      <a:srgbClr val="000000"/>
                    </a:gs>
                  </a:gsLst>
                  <a:path path="circle">
                    <a:fillToRect l="100000" b="100000"/>
                  </a:path>
                </a:gradFill>
                <a:effectLst/>
                <a:uLnTx/>
                <a:uFillTx/>
                <a:latin typeface="Segoe UI Semibold"/>
                <a:ea typeface="+mn-ea"/>
                <a:cs typeface="Segoe UI"/>
              </a:rPr>
              <a:t>.</a:t>
            </a:r>
            <a:r>
              <a:rPr lang="en-CA" sz="2000">
                <a:gradFill>
                  <a:gsLst>
                    <a:gs pos="53933">
                      <a:srgbClr val="000000"/>
                    </a:gs>
                    <a:gs pos="77528">
                      <a:srgbClr val="000000"/>
                    </a:gs>
                  </a:gsLst>
                  <a:path path="circle">
                    <a:fillToRect l="100000" b="100000"/>
                  </a:path>
                </a:gradFill>
                <a:latin typeface="Segoe UI Semibold"/>
                <a:cs typeface="Segoe UI"/>
              </a:rPr>
              <a:t>com</a:t>
            </a:r>
            <a:endParaRPr lang="en-CA" sz="2000" b="1" i="0" u="none" strike="noStrike" kern="1200" cap="none" spc="0" normalizeH="0" baseline="0" noProof="0">
              <a:ln w="3175">
                <a:noFill/>
              </a:ln>
              <a:gradFill>
                <a:gsLst>
                  <a:gs pos="53933">
                    <a:srgbClr val="000000"/>
                  </a:gs>
                  <a:gs pos="77528">
                    <a:srgbClr val="000000"/>
                  </a:gs>
                </a:gsLst>
                <a:path path="circle">
                  <a:fillToRect l="100000" b="100000"/>
                </a:path>
              </a:gradFill>
              <a:effectLst/>
              <a:uLnTx/>
              <a:uFillTx/>
              <a:latin typeface="Segoe UI Semibold"/>
            </a:endParaRPr>
          </a:p>
        </p:txBody>
      </p:sp>
    </p:spTree>
    <p:extLst>
      <p:ext uri="{BB962C8B-B14F-4D97-AF65-F5344CB8AC3E}">
        <p14:creationId xmlns:p14="http://schemas.microsoft.com/office/powerpoint/2010/main" val="23463862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44"/>
                                        </p:tgtEl>
                                        <p:attrNameLst>
                                          <p:attrName>style.visibility</p:attrName>
                                        </p:attrNameLst>
                                      </p:cBhvr>
                                      <p:to>
                                        <p:strVal val="visible"/>
                                      </p:to>
                                    </p:set>
                                    <p:animEffect transition="in" filter="fade">
                                      <p:cBhvr>
                                        <p:cTn id="7" dur="500"/>
                                        <p:tgtEl>
                                          <p:spTgt spid="44"/>
                                        </p:tgtEl>
                                      </p:cBhvr>
                                    </p:animEffect>
                                  </p:childTnLst>
                                </p:cTn>
                              </p:par>
                              <p:par>
                                <p:cTn id="8" presetID="42" presetClass="path" presetSubtype="0" decel="100000" fill="hold" grpId="1" nodeType="withEffect">
                                  <p:stCondLst>
                                    <p:cond delay="100"/>
                                  </p:stCondLst>
                                  <p:childTnLst>
                                    <p:animMotion origin="layout" path="M 0 4.44444E-6 L 0 0.03541 " pathEditMode="relative" rAng="0" ptsTypes="AA">
                                      <p:cBhvr>
                                        <p:cTn id="9" dur="700" spd="-100000" fill="hold"/>
                                        <p:tgtEl>
                                          <p:spTgt spid="44"/>
                                        </p:tgtEl>
                                        <p:attrNameLst>
                                          <p:attrName>ppt_x</p:attrName>
                                          <p:attrName>ppt_y</p:attrName>
                                        </p:attrNameLst>
                                      </p:cBhvr>
                                      <p:rCtr x="0" y="1759"/>
                                    </p:animMotion>
                                  </p:childTnLst>
                                </p:cTn>
                              </p:par>
                              <p:par>
                                <p:cTn id="10" presetID="10" presetClass="entr" presetSubtype="0" fill="hold" grpId="0" nodeType="withEffect">
                                  <p:stCondLst>
                                    <p:cond delay="200"/>
                                  </p:stCondLst>
                                  <p:childTnLst>
                                    <p:set>
                                      <p:cBhvr>
                                        <p:cTn id="11" dur="1" fill="hold">
                                          <p:stCondLst>
                                            <p:cond delay="0"/>
                                          </p:stCondLst>
                                        </p:cTn>
                                        <p:tgtEl>
                                          <p:spTgt spid="45"/>
                                        </p:tgtEl>
                                        <p:attrNameLst>
                                          <p:attrName>style.visibility</p:attrName>
                                        </p:attrNameLst>
                                      </p:cBhvr>
                                      <p:to>
                                        <p:strVal val="visible"/>
                                      </p:to>
                                    </p:set>
                                    <p:animEffect transition="in" filter="fade">
                                      <p:cBhvr>
                                        <p:cTn id="12" dur="500"/>
                                        <p:tgtEl>
                                          <p:spTgt spid="45"/>
                                        </p:tgtEl>
                                      </p:cBhvr>
                                    </p:animEffect>
                                  </p:childTnLst>
                                </p:cTn>
                              </p:par>
                              <p:par>
                                <p:cTn id="13" presetID="42" presetClass="path" presetSubtype="0" decel="100000" fill="hold" grpId="1" nodeType="withEffect">
                                  <p:stCondLst>
                                    <p:cond delay="200"/>
                                  </p:stCondLst>
                                  <p:childTnLst>
                                    <p:animMotion origin="layout" path="M 0 -1.11111E-6 L 0 0.03542 " pathEditMode="relative" rAng="0" ptsTypes="AA">
                                      <p:cBhvr>
                                        <p:cTn id="14" dur="700" spd="-100000" fill="hold"/>
                                        <p:tgtEl>
                                          <p:spTgt spid="45"/>
                                        </p:tgtEl>
                                        <p:attrNameLst>
                                          <p:attrName>ppt_x</p:attrName>
                                          <p:attrName>ppt_y</p:attrName>
                                        </p:attrNameLst>
                                      </p:cBhvr>
                                      <p:rCtr x="0" y="1759"/>
                                    </p:animMotion>
                                  </p:childTnLst>
                                </p:cTn>
                              </p:par>
                              <p:par>
                                <p:cTn id="15" presetID="10" presetClass="entr" presetSubtype="0" fill="hold" grpId="0" nodeType="withEffect">
                                  <p:stCondLst>
                                    <p:cond delay="30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42" presetClass="path" presetSubtype="0" decel="100000" fill="hold" grpId="1" nodeType="withEffect">
                                  <p:stCondLst>
                                    <p:cond delay="300"/>
                                  </p:stCondLst>
                                  <p:childTnLst>
                                    <p:animMotion origin="layout" path="M 0 4.44444E-6 L 0 0.03541 " pathEditMode="relative" rAng="0" ptsTypes="AA">
                                      <p:cBhvr>
                                        <p:cTn id="19" dur="700" spd="-100000" fill="hold"/>
                                        <p:tgtEl>
                                          <p:spTgt spid="4"/>
                                        </p:tgtEl>
                                        <p:attrNameLst>
                                          <p:attrName>ppt_x</p:attrName>
                                          <p:attrName>ppt_y</p:attrName>
                                        </p:attrNameLst>
                                      </p:cBhvr>
                                      <p:rCtr x="0" y="1759"/>
                                    </p:animMotion>
                                  </p:childTnLst>
                                </p:cTn>
                              </p:par>
                              <p:par>
                                <p:cTn id="20" presetID="10" presetClass="entr" presetSubtype="0" fill="hold" nodeType="withEffect">
                                  <p:stCondLst>
                                    <p:cond delay="10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par>
                                <p:cTn id="23" presetID="42" presetClass="path" presetSubtype="0" decel="100000" fill="hold" nodeType="withEffect">
                                  <p:stCondLst>
                                    <p:cond delay="100"/>
                                  </p:stCondLst>
                                  <p:childTnLst>
                                    <p:animMotion origin="layout" path="M 0 4.44444E-6 L 0 0.03541 " pathEditMode="relative" rAng="0" ptsTypes="AA">
                                      <p:cBhvr>
                                        <p:cTn id="24" dur="700" spd="-100000" fill="hold"/>
                                        <p:tgtEl>
                                          <p:spTgt spid="6"/>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p:bldP spid="44" grpId="1"/>
      <p:bldP spid="45" grpId="0"/>
      <p:bldP spid="45" grpId="1"/>
      <p:bldP spid="4" grpId="0" animBg="1"/>
      <p:bldP spid="4" grpId="1" animBg="1"/>
    </p:bldLst>
  </p:timing>
</p:sld>
</file>

<file path=ppt/theme/theme1.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10.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11.xml><?xml version="1.0" encoding="utf-8"?>
<a:theme xmlns:a="http://schemas.openxmlformats.org/drawingml/2006/main" name="1_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ptos" panose="020B0004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1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MS_Ignite2023_16-9 Event-template.potx" id="{68130F01-33E7-404E-A2AD-0DF72D5DF7D7}" vid="{E12AFE95-E34B-4C06-9CE5-8C73B8EED6F9}"/>
    </a:ext>
  </a:extLst>
</a:theme>
</file>

<file path=ppt/theme/theme3.xml><?xml version="1.0" encoding="utf-8"?>
<a:theme xmlns:a="http://schemas.openxmlformats.org/drawingml/2006/main" name="Microsoft Ignite 16:9 Template Dark">
  <a:themeElements>
    <a:clrScheme name="Custom 152">
      <a:dk1>
        <a:srgbClr val="091F2C"/>
      </a:dk1>
      <a:lt1>
        <a:srgbClr val="FFFFFF"/>
      </a:lt1>
      <a:dk2>
        <a:srgbClr val="463668"/>
      </a:dk2>
      <a:lt2>
        <a:srgbClr val="E8E6DF"/>
      </a:lt2>
      <a:accent1>
        <a:srgbClr val="C5B4E3"/>
      </a:accent1>
      <a:accent2>
        <a:srgbClr val="8661C5"/>
      </a:accent2>
      <a:accent3>
        <a:srgbClr val="C03BC4"/>
      </a:accent3>
      <a:accent4>
        <a:srgbClr val="D7D2CB"/>
      </a:accent4>
      <a:accent5>
        <a:srgbClr val="FFA38B"/>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Presentation6" id="{1BA7CB22-62E7-4DD1-BBBE-95E18A4B9C21}" vid="{764A15BE-526C-4935-B562-56395E62A257}"/>
    </a:ext>
  </a:extLst>
</a:theme>
</file>

<file path=ppt/theme/theme4.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5.xml><?xml version="1.0" encoding="utf-8"?>
<a:theme xmlns:a="http://schemas.openxmlformats.org/drawingml/2006/main" name="1_Ignite Preshow Template - Theme 3">
  <a:themeElements>
    <a:clrScheme name="TS_20_Blue on White">
      <a:dk1>
        <a:srgbClr val="000000"/>
      </a:dk1>
      <a:lt1>
        <a:srgbClr val="FFFFFF"/>
      </a:lt1>
      <a:dk2>
        <a:srgbClr val="243A5E"/>
      </a:dk2>
      <a:lt2>
        <a:srgbClr val="E6E6E6"/>
      </a:lt2>
      <a:accent1>
        <a:srgbClr val="0078D4"/>
      </a:accent1>
      <a:accent2>
        <a:srgbClr val="243A5E"/>
      </a:accent2>
      <a:accent3>
        <a:srgbClr val="50E6FF"/>
      </a:accent3>
      <a:accent4>
        <a:srgbClr val="008575"/>
      </a:accent4>
      <a:accent5>
        <a:srgbClr val="274B47"/>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icrosoft_brand_template_blue_accessible.pptx" id="{F774D412-23CA-4DC2-A47D-10DB1AEE7EFE}" vid="{952AAC9D-4DB4-450B-87D3-2D1B406135CB}"/>
    </a:ext>
  </a:extLst>
</a:theme>
</file>

<file path=ppt/theme/theme6.xml><?xml version="1.0" encoding="utf-8"?>
<a:theme xmlns:a="http://schemas.openxmlformats.org/drawingml/2006/main" name="Microsoft Build 16:9 Template Light">
  <a:themeElements>
    <a:clrScheme name="Custom 90">
      <a:dk1>
        <a:srgbClr val="000000"/>
      </a:dk1>
      <a:lt1>
        <a:srgbClr val="FFFFFF"/>
      </a:lt1>
      <a:dk2>
        <a:srgbClr val="463668"/>
      </a:dk2>
      <a:lt2>
        <a:srgbClr val="E8E6DF"/>
      </a:lt2>
      <a:accent1>
        <a:srgbClr val="463668"/>
      </a:accent1>
      <a:accent2>
        <a:srgbClr val="C5B4E3"/>
      </a:accent2>
      <a:accent3>
        <a:srgbClr val="0078D4"/>
      </a:accent3>
      <a:accent4>
        <a:srgbClr val="8C8279"/>
      </a:accent4>
      <a:accent5>
        <a:srgbClr val="8DE971"/>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977E625-A620-4C4E-89B5-C781EF529699}"/>
    </a:ext>
  </a:extLst>
</a:theme>
</file>

<file path=ppt/theme/theme7.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8.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9.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1a19d03a-48bc-4359-8038-5b5f6d5847c3}"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2558</Words>
  <Application>Microsoft Office PowerPoint</Application>
  <PresentationFormat>Widescreen</PresentationFormat>
  <Paragraphs>504</Paragraphs>
  <Slides>49</Slides>
  <Notes>40</Notes>
  <HiddenSlides>3</HiddenSlides>
  <MMClips>1</MMClips>
  <ScaleCrop>false</ScaleCrop>
  <HeadingPairs>
    <vt:vector size="6" baseType="variant">
      <vt:variant>
        <vt:lpstr>Fonts Used</vt:lpstr>
      </vt:variant>
      <vt:variant>
        <vt:i4>12</vt:i4>
      </vt:variant>
      <vt:variant>
        <vt:lpstr>Theme</vt:lpstr>
      </vt:variant>
      <vt:variant>
        <vt:i4>11</vt:i4>
      </vt:variant>
      <vt:variant>
        <vt:lpstr>Slide Titles</vt:lpstr>
      </vt:variant>
      <vt:variant>
        <vt:i4>49</vt:i4>
      </vt:variant>
    </vt:vector>
  </HeadingPairs>
  <TitlesOfParts>
    <vt:vector size="72" baseType="lpstr">
      <vt:lpstr>.Hiragino Kaku Gothic Interface W3</vt:lpstr>
      <vt:lpstr>Aptos</vt:lpstr>
      <vt:lpstr>Aptos Display</vt:lpstr>
      <vt:lpstr>Arial</vt:lpstr>
      <vt:lpstr>Calibri</vt:lpstr>
      <vt:lpstr>Segoe UI</vt:lpstr>
      <vt:lpstr>Segoe UI Semibold</vt:lpstr>
      <vt:lpstr>Segoe UI Variable Display Semib</vt:lpstr>
      <vt:lpstr>Segoe UI Variable Display Semibold</vt:lpstr>
      <vt:lpstr>Segoe UI Variable Small Semibol</vt:lpstr>
      <vt:lpstr>Segoe UI Variable Text Semibold</vt:lpstr>
      <vt:lpstr>Wingdings</vt:lpstr>
      <vt:lpstr>Microsoft Ignite 16:9 Template Dark</vt:lpstr>
      <vt:lpstr>Microsoft Ignite 16:9 Template Dark</vt:lpstr>
      <vt:lpstr>Microsoft Ignite 16:9 Template Dark</vt:lpstr>
      <vt:lpstr>Microsoft Build 16:9 Template Dark</vt:lpstr>
      <vt:lpstr>1_Ignite Preshow Template - Theme 3</vt:lpstr>
      <vt:lpstr>Microsoft Build 16:9 Template Light</vt:lpstr>
      <vt:lpstr>Microsoft Build 16:9 Template Dark</vt:lpstr>
      <vt:lpstr>Microsoft Build 16:9 Template Dark</vt:lpstr>
      <vt:lpstr>Office Theme</vt:lpstr>
      <vt:lpstr>5_Black Template</vt:lpstr>
      <vt:lpstr>1_office theme</vt:lpstr>
      <vt:lpstr>Getting started with Azure AI Studio</vt:lpstr>
      <vt:lpstr>wedoAI 2024</vt:lpstr>
      <vt:lpstr>Hello!</vt:lpstr>
      <vt:lpstr>PowerPoint Presentation</vt:lpstr>
      <vt:lpstr>PowerPoint Presentation</vt:lpstr>
      <vt:lpstr>PowerPoint Presentation</vt:lpstr>
      <vt:lpstr>PowerPoint Presentation</vt:lpstr>
      <vt:lpstr>PowerPoint Presentation</vt:lpstr>
      <vt:lpstr>Azure AI Studio</vt:lpstr>
      <vt:lpstr>PowerPoint Presentation</vt:lpstr>
      <vt:lpstr>PowerPoint Presentation</vt:lpstr>
      <vt:lpstr>Azure AI Studio (2)</vt:lpstr>
      <vt:lpstr>Azure AI Studio (2)</vt:lpstr>
      <vt:lpstr>Demo – Introduction to Azure AI Studio</vt:lpstr>
      <vt:lpstr>Azure AI Studio (3)</vt:lpstr>
      <vt:lpstr>PowerPoint Presentation</vt:lpstr>
      <vt:lpstr>Integrate structured &amp; unstructured data</vt:lpstr>
      <vt:lpstr>Vector Search in Azure AI Search </vt:lpstr>
      <vt:lpstr>PowerPoint Presentation</vt:lpstr>
      <vt:lpstr>Azure AI Search: vectors + keywords + re-ranking</vt:lpstr>
      <vt:lpstr>PowerPoint Presentation</vt:lpstr>
      <vt:lpstr>Demo – Add your own data</vt:lpstr>
      <vt:lpstr>PowerPoint Presentation</vt:lpstr>
      <vt:lpstr>Latest Azure OpenAI Service models</vt:lpstr>
      <vt:lpstr>PowerPoint Presentation</vt:lpstr>
      <vt:lpstr>Azure AI</vt:lpstr>
      <vt:lpstr>Fine-tune your  Azure OpenAI models</vt:lpstr>
      <vt:lpstr>RAG vs Fine-tuning</vt:lpstr>
      <vt:lpstr>Model catalog: quality and quantity</vt:lpstr>
      <vt:lpstr>Models as a Service</vt:lpstr>
      <vt:lpstr>Model benchmarking  </vt:lpstr>
      <vt:lpstr>PowerPoint Presentation</vt:lpstr>
      <vt:lpstr>Demo – MaaS</vt:lpstr>
      <vt:lpstr>PowerPoint Presentation</vt:lpstr>
      <vt:lpstr>Microsoft’s responsible AI principles</vt:lpstr>
      <vt:lpstr>Responsible AI innovation</vt:lpstr>
      <vt:lpstr>Pioneering new engineering tools and practices</vt:lpstr>
      <vt:lpstr>PowerPoint Presentation</vt:lpstr>
      <vt:lpstr>Prompt flow</vt:lpstr>
      <vt:lpstr>Tools for evaluation</vt:lpstr>
      <vt:lpstr>Extending AI Studio to the edge</vt:lpstr>
      <vt:lpstr>Demo – Prompt flow</vt:lpstr>
      <vt:lpstr>PowerPoint Presentation</vt:lpstr>
      <vt:lpstr>Join the Azure AI Community on Discord</vt:lpstr>
      <vt:lpstr>Azure OpenAI Service-Learning Guide</vt:lpstr>
      <vt:lpstr>Thank you</vt:lpstr>
      <vt:lpstr>Azure. Limitless innovation.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2025-04-24T21:47:20Z</dcterms:created>
  <dcterms:modified xsi:type="dcterms:W3CDTF">2025-04-24T21:47:34Z</dcterms:modified>
  <cp:contentStatus/>
</cp:coreProperties>
</file>